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86" r:id="rId7"/>
    <p:sldId id="275" r:id="rId8"/>
    <p:sldId id="260" r:id="rId9"/>
    <p:sldId id="276" r:id="rId10"/>
    <p:sldId id="277" r:id="rId11"/>
    <p:sldId id="279" r:id="rId12"/>
    <p:sldId id="281" r:id="rId13"/>
    <p:sldId id="282" r:id="rId14"/>
    <p:sldId id="283" r:id="rId15"/>
    <p:sldId id="274" r:id="rId16"/>
    <p:sldId id="261" r:id="rId17"/>
    <p:sldId id="262" r:id="rId18"/>
    <p:sldId id="263" r:id="rId19"/>
    <p:sldId id="264" r:id="rId20"/>
    <p:sldId id="265" r:id="rId21"/>
    <p:sldId id="284" r:id="rId22"/>
    <p:sldId id="285" r:id="rId23"/>
    <p:sldId id="266" r:id="rId24"/>
    <p:sldId id="267" r:id="rId25"/>
    <p:sldId id="268" r:id="rId26"/>
    <p:sldId id="269" r:id="rId27"/>
    <p:sldId id="270" r:id="rId28"/>
    <p:sldId id="271" r:id="rId29"/>
    <p:sldId id="287" r:id="rId30"/>
    <p:sldId id="272" r:id="rId31"/>
    <p:sldId id="27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9973BC-59AD-8280-E7D4-E51A83AF8C6A}" v="71" dt="2023-04-27T12:46:09.7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ey Choudhary" userId="S::amey.choudhary@research.iiit.ac.in::e101f0e8-fff6-4648-ab99-26f36ae84e39" providerId="AD" clId="Web-{3E9973BC-59AD-8280-E7D4-E51A83AF8C6A}"/>
    <pc:docChg chg="modSld">
      <pc:chgData name="Amey Choudhary" userId="S::amey.choudhary@research.iiit.ac.in::e101f0e8-fff6-4648-ab99-26f36ae84e39" providerId="AD" clId="Web-{3E9973BC-59AD-8280-E7D4-E51A83AF8C6A}" dt="2023-04-27T12:46:09.771" v="71" actId="20577"/>
      <pc:docMkLst>
        <pc:docMk/>
      </pc:docMkLst>
      <pc:sldChg chg="modSp">
        <pc:chgData name="Amey Choudhary" userId="S::amey.choudhary@research.iiit.ac.in::e101f0e8-fff6-4648-ab99-26f36ae84e39" providerId="AD" clId="Web-{3E9973BC-59AD-8280-E7D4-E51A83AF8C6A}" dt="2023-04-27T12:43:28.406" v="21" actId="20577"/>
        <pc:sldMkLst>
          <pc:docMk/>
          <pc:sldMk cId="3615642861" sldId="281"/>
        </pc:sldMkLst>
        <pc:spChg chg="mod">
          <ac:chgData name="Amey Choudhary" userId="S::amey.choudhary@research.iiit.ac.in::e101f0e8-fff6-4648-ab99-26f36ae84e39" providerId="AD" clId="Web-{3E9973BC-59AD-8280-E7D4-E51A83AF8C6A}" dt="2023-04-27T12:43:28.406" v="21" actId="20577"/>
          <ac:spMkLst>
            <pc:docMk/>
            <pc:sldMk cId="3615642861" sldId="281"/>
            <ac:spMk id="3" creationId="{579882BC-9E57-38B5-5BEC-EA4B85CE78EA}"/>
          </ac:spMkLst>
        </pc:spChg>
      </pc:sldChg>
      <pc:sldChg chg="modSp">
        <pc:chgData name="Amey Choudhary" userId="S::amey.choudhary@research.iiit.ac.in::e101f0e8-fff6-4648-ab99-26f36ae84e39" providerId="AD" clId="Web-{3E9973BC-59AD-8280-E7D4-E51A83AF8C6A}" dt="2023-04-27T12:43:55" v="32" actId="14100"/>
        <pc:sldMkLst>
          <pc:docMk/>
          <pc:sldMk cId="1643785703" sldId="282"/>
        </pc:sldMkLst>
        <pc:spChg chg="mod">
          <ac:chgData name="Amey Choudhary" userId="S::amey.choudhary@research.iiit.ac.in::e101f0e8-fff6-4648-ab99-26f36ae84e39" providerId="AD" clId="Web-{3E9973BC-59AD-8280-E7D4-E51A83AF8C6A}" dt="2023-04-27T12:43:55" v="32" actId="14100"/>
          <ac:spMkLst>
            <pc:docMk/>
            <pc:sldMk cId="1643785703" sldId="282"/>
            <ac:spMk id="3" creationId="{ADC45EA3-3805-8376-3A3F-FB2B8960FBE1}"/>
          </ac:spMkLst>
        </pc:spChg>
      </pc:sldChg>
      <pc:sldChg chg="modSp">
        <pc:chgData name="Amey Choudhary" userId="S::amey.choudhary@research.iiit.ac.in::e101f0e8-fff6-4648-ab99-26f36ae84e39" providerId="AD" clId="Web-{3E9973BC-59AD-8280-E7D4-E51A83AF8C6A}" dt="2023-04-27T12:44:23.408" v="39" actId="20577"/>
        <pc:sldMkLst>
          <pc:docMk/>
          <pc:sldMk cId="4129957786" sldId="283"/>
        </pc:sldMkLst>
        <pc:spChg chg="mod">
          <ac:chgData name="Amey Choudhary" userId="S::amey.choudhary@research.iiit.ac.in::e101f0e8-fff6-4648-ab99-26f36ae84e39" providerId="AD" clId="Web-{3E9973BC-59AD-8280-E7D4-E51A83AF8C6A}" dt="2023-04-27T12:44:23.408" v="39" actId="20577"/>
          <ac:spMkLst>
            <pc:docMk/>
            <pc:sldMk cId="4129957786" sldId="283"/>
            <ac:spMk id="3" creationId="{ECD73266-9526-AF22-C07D-8169928B16FD}"/>
          </ac:spMkLst>
        </pc:spChg>
      </pc:sldChg>
      <pc:sldChg chg="modSp">
        <pc:chgData name="Amey Choudhary" userId="S::amey.choudhary@research.iiit.ac.in::e101f0e8-fff6-4648-ab99-26f36ae84e39" providerId="AD" clId="Web-{3E9973BC-59AD-8280-E7D4-E51A83AF8C6A}" dt="2023-04-27T12:45:55.364" v="67" actId="20577"/>
        <pc:sldMkLst>
          <pc:docMk/>
          <pc:sldMk cId="1062549187" sldId="284"/>
        </pc:sldMkLst>
        <pc:spChg chg="mod">
          <ac:chgData name="Amey Choudhary" userId="S::amey.choudhary@research.iiit.ac.in::e101f0e8-fff6-4648-ab99-26f36ae84e39" providerId="AD" clId="Web-{3E9973BC-59AD-8280-E7D4-E51A83AF8C6A}" dt="2023-04-27T12:45:55.364" v="67" actId="20577"/>
          <ac:spMkLst>
            <pc:docMk/>
            <pc:sldMk cId="1062549187" sldId="284"/>
            <ac:spMk id="3" creationId="{E69E7A58-6006-7644-4830-21E962C2EAE1}"/>
          </ac:spMkLst>
        </pc:spChg>
      </pc:sldChg>
      <pc:sldChg chg="modSp">
        <pc:chgData name="Amey Choudhary" userId="S::amey.choudhary@research.iiit.ac.in::e101f0e8-fff6-4648-ab99-26f36ae84e39" providerId="AD" clId="Web-{3E9973BC-59AD-8280-E7D4-E51A83AF8C6A}" dt="2023-04-27T12:46:09.771" v="71" actId="20577"/>
        <pc:sldMkLst>
          <pc:docMk/>
          <pc:sldMk cId="3703314259" sldId="285"/>
        </pc:sldMkLst>
        <pc:spChg chg="mod">
          <ac:chgData name="Amey Choudhary" userId="S::amey.choudhary@research.iiit.ac.in::e101f0e8-fff6-4648-ab99-26f36ae84e39" providerId="AD" clId="Web-{3E9973BC-59AD-8280-E7D4-E51A83AF8C6A}" dt="2023-04-27T12:46:09.771" v="71" actId="20577"/>
          <ac:spMkLst>
            <pc:docMk/>
            <pc:sldMk cId="3703314259" sldId="285"/>
            <ac:spMk id="3" creationId="{37899865-9501-703C-389B-D1984BE47EE9}"/>
          </ac:spMkLst>
        </pc:spChg>
      </pc:sldChg>
      <pc:sldChg chg="modSp">
        <pc:chgData name="Amey Choudhary" userId="S::amey.choudhary@research.iiit.ac.in::e101f0e8-fff6-4648-ab99-26f36ae84e39" providerId="AD" clId="Web-{3E9973BC-59AD-8280-E7D4-E51A83AF8C6A}" dt="2023-04-27T12:42:09.559" v="11" actId="14100"/>
        <pc:sldMkLst>
          <pc:docMk/>
          <pc:sldMk cId="3832357495" sldId="286"/>
        </pc:sldMkLst>
        <pc:spChg chg="mod">
          <ac:chgData name="Amey Choudhary" userId="S::amey.choudhary@research.iiit.ac.in::e101f0e8-fff6-4648-ab99-26f36ae84e39" providerId="AD" clId="Web-{3E9973BC-59AD-8280-E7D4-E51A83AF8C6A}" dt="2023-04-27T12:42:09.559" v="11" actId="14100"/>
          <ac:spMkLst>
            <pc:docMk/>
            <pc:sldMk cId="3832357495" sldId="286"/>
            <ac:spMk id="2" creationId="{DE27553A-F3C8-6C8C-EC72-A31678780A86}"/>
          </ac:spMkLst>
        </pc:spChg>
        <pc:spChg chg="mod">
          <ac:chgData name="Amey Choudhary" userId="S::amey.choudhary@research.iiit.ac.in::e101f0e8-fff6-4648-ab99-26f36ae84e39" providerId="AD" clId="Web-{3E9973BC-59AD-8280-E7D4-E51A83AF8C6A}" dt="2023-04-27T12:41:59.465" v="10" actId="14100"/>
          <ac:spMkLst>
            <pc:docMk/>
            <pc:sldMk cId="3832357495" sldId="286"/>
            <ac:spMk id="3" creationId="{D52D5CEE-513E-77D6-8473-9069DBA00C3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0B80CA49-8A73-457F-A503-50A85E2A6EC2}"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0733E06F-3513-446A-8C75-C2AEF57C5F22}"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FAA8F55B-A359-40B1-89D5-00A9BAB1AB12}"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4EC2442E-94EA-4F57-83AA-8D45F574BE0C}"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7BF05FD9-F973-4488-8032-114CCE1B8941}"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3A05C943-A612-40E3-ABB8-D9785E165A45}"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B23EC913-8CD7-43BF-89DD-095679F41601}"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34773674-E97B-48B7-87CD-00864D25464F}"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DBA3E99E-23C0-434B-AD53-15FAB3C4F1EB}"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0C36377B-8B64-4076-94DE-44DD7499AF15}"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845356C2-AB2D-45B6-B673-6D66520AD5FC}"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827E0BA9-658C-4AE0-BEBE-838C0DB3DD81}"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711A1395-9B4F-4BFF-BD96-DAE59AEA400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337A1A23-A4CC-459B-AA0D-8C8CB078653F}"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2FB46D5D-4CDB-497B-935A-48BE7C76CF7D}"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846BFF9F-02EF-475E-8149-EDCDA723009B}"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F5063425-5BFD-4331-B81B-A4DF82BCBA2D}"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33D0D757-D07F-4443-B935-1E2910BADB43}"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E25EB2C9-8191-4CE9-9DC4-0211E833F4C8}"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C31C5912-5C8C-4728-B110-705F1F072C44}"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16162630-B79E-4FDB-BEF2-75953F799565}"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4FB494FA-AF50-4230-AA51-446954CDF4B1}"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BF30045D-5018-4837-BBA4-BD0F65149C23}"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4F2BAB9-6256-410B-B9E0-68F90A741A70}"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anchor="b">
            <a:normAutofit/>
          </a:bodyPr>
          <a:lstStyle/>
          <a:p>
            <a:r>
              <a:rPr lang="en-IN" sz="6000" b="0" strike="noStrike" spc="-1">
                <a:solidFill>
                  <a:srgbClr val="000000"/>
                </a:solidFill>
                <a:latin typeface="Arial"/>
              </a:rPr>
              <a:t>Click to edit the title text format</a:t>
            </a:r>
          </a:p>
        </p:txBody>
      </p:sp>
      <p:sp>
        <p:nvSpPr>
          <p:cNvPr id="6"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tabLst>
                <a:tab pos="0" algn="l"/>
              </a:tabLst>
              <a:defRPr lang="en-US" sz="1200" b="0" strike="noStrike" spc="-1">
                <a:solidFill>
                  <a:srgbClr val="888888"/>
                </a:solidFill>
                <a:latin typeface="Calibri"/>
                <a:ea typeface="Calibri"/>
              </a:defRPr>
            </a:lvl1pPr>
          </a:lstStyle>
          <a:p>
            <a:pPr algn="r">
              <a:lnSpc>
                <a:spcPct val="100000"/>
              </a:lnSpc>
              <a:buNone/>
              <a:tabLst>
                <a:tab pos="0" algn="l"/>
              </a:tabLst>
            </a:pPr>
            <a:fld id="{FFA0E863-D8CD-4FFF-80A8-94009564BF22}" type="slidenum">
              <a:rPr lang="en-US" sz="1200" b="0" strike="noStrike" spc="-1">
                <a:solidFill>
                  <a:srgbClr val="888888"/>
                </a:solidFill>
                <a:latin typeface="Calibri"/>
                <a:ea typeface="Calibri"/>
              </a:rPr>
              <a:t>‹#›</a:t>
            </a:fld>
            <a:endParaRPr lang="en-IN"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r>
              <a:rPr lang="en-IN" sz="4400" b="0" strike="noStrike" spc="-1">
                <a:solidFill>
                  <a:srgbClr val="000000"/>
                </a:solidFill>
                <a:latin typeface="Arial"/>
              </a:rPr>
              <a:t>Click to edit the title text format</a:t>
            </a: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rmAutofit/>
          </a:bodyPr>
          <a:lstStyle/>
          <a:p>
            <a:pPr marL="432000" indent="-324000">
              <a:spcBef>
                <a:spcPts val="1417"/>
              </a:spcBef>
              <a:buClr>
                <a:srgbClr val="000000"/>
              </a:buClr>
              <a:buSzPct val="45000"/>
              <a:buFont typeface="Wingdings" charset="2"/>
              <a:buChar char=""/>
            </a:pPr>
            <a:r>
              <a:rPr lang="en-IN"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800" b="0" strike="noStrike" spc="-1">
                <a:solidFill>
                  <a:srgbClr val="000000"/>
                </a:solidFill>
                <a:latin typeface="Arial"/>
              </a:rPr>
              <a:t>Seventh Outline Level</a:t>
            </a: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tabLst>
                <a:tab pos="0" algn="l"/>
              </a:tabLst>
              <a:defRPr lang="en-US" sz="1200" b="0" strike="noStrike" spc="-1">
                <a:solidFill>
                  <a:srgbClr val="888888"/>
                </a:solidFill>
                <a:latin typeface="Calibri"/>
                <a:ea typeface="Calibri"/>
              </a:defRPr>
            </a:lvl1pPr>
          </a:lstStyle>
          <a:p>
            <a:pPr algn="r">
              <a:lnSpc>
                <a:spcPct val="100000"/>
              </a:lnSpc>
              <a:buNone/>
              <a:tabLst>
                <a:tab pos="0" algn="l"/>
              </a:tabLst>
            </a:pPr>
            <a:fld id="{2230CA60-6F85-469F-9E37-90433AE22B4F}" type="slidenum">
              <a:rPr lang="en-US" sz="1200" b="0" strike="noStrike" spc="-1">
                <a:solidFill>
                  <a:srgbClr val="888888"/>
                </a:solidFill>
                <a:latin typeface="Calibri"/>
                <a:ea typeface="Calibri"/>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0" y="1122480"/>
            <a:ext cx="12191760" cy="1566000"/>
          </a:xfrm>
          <a:prstGeom prst="rect">
            <a:avLst/>
          </a:prstGeom>
          <a:noFill/>
          <a:ln w="0">
            <a:noFill/>
          </a:ln>
        </p:spPr>
        <p:txBody>
          <a:bodyPr anchor="t">
            <a:normAutofit/>
          </a:bodyPr>
          <a:lstStyle/>
          <a:p>
            <a:pPr algn="ctr">
              <a:lnSpc>
                <a:spcPct val="90000"/>
              </a:lnSpc>
              <a:buNone/>
              <a:tabLst>
                <a:tab pos="0" algn="l"/>
              </a:tabLst>
            </a:pPr>
            <a:r>
              <a:rPr lang="en-US" sz="6000" b="0" strike="noStrike" spc="-1">
                <a:solidFill>
                  <a:srgbClr val="000000"/>
                </a:solidFill>
                <a:latin typeface="Calibri"/>
                <a:ea typeface="Calibri"/>
              </a:rPr>
              <a:t>Casual Labour Job Finder</a:t>
            </a:r>
            <a:endParaRPr lang="en-IN" sz="6000" b="0" strike="noStrike" spc="-1">
              <a:solidFill>
                <a:srgbClr val="000000"/>
              </a:solidFill>
              <a:latin typeface="Arial"/>
            </a:endParaRPr>
          </a:p>
        </p:txBody>
      </p:sp>
      <p:sp>
        <p:nvSpPr>
          <p:cNvPr id="83" name="PlaceHolder 2"/>
          <p:cNvSpPr>
            <a:spLocks noGrp="1"/>
          </p:cNvSpPr>
          <p:nvPr>
            <p:ph type="subTitle"/>
          </p:nvPr>
        </p:nvSpPr>
        <p:spPr>
          <a:xfrm>
            <a:off x="1523880" y="2595240"/>
            <a:ext cx="9143640" cy="3008160"/>
          </a:xfrm>
          <a:prstGeom prst="rect">
            <a:avLst/>
          </a:prstGeom>
          <a:noFill/>
          <a:ln w="0">
            <a:noFill/>
          </a:ln>
        </p:spPr>
        <p:txBody>
          <a:bodyPr anchor="t">
            <a:noAutofit/>
          </a:bodyPr>
          <a:lstStyle/>
          <a:p>
            <a:pPr algn="ctr">
              <a:lnSpc>
                <a:spcPct val="70000"/>
              </a:lnSpc>
              <a:buNone/>
              <a:tabLst>
                <a:tab pos="0" algn="l"/>
              </a:tabLst>
            </a:pPr>
            <a:r>
              <a:rPr lang="en-US" sz="2160" b="0" strike="noStrike" spc="-1" dirty="0">
                <a:solidFill>
                  <a:srgbClr val="000000"/>
                </a:solidFill>
                <a:latin typeface="Calibri"/>
                <a:ea typeface="Calibri"/>
              </a:rPr>
              <a:t>Agenda : </a:t>
            </a:r>
            <a:r>
              <a:rPr lang="en-US" sz="2160" spc="-1" dirty="0">
                <a:solidFill>
                  <a:srgbClr val="000000"/>
                </a:solidFill>
                <a:latin typeface="Calibri"/>
                <a:ea typeface="Calibri"/>
              </a:rPr>
              <a:t>Release 2</a:t>
            </a:r>
            <a:endParaRPr lang="en-IN" sz="2160" b="0" strike="noStrike" spc="-1" dirty="0">
              <a:latin typeface="Arial"/>
            </a:endParaRPr>
          </a:p>
          <a:p>
            <a:pPr algn="ctr">
              <a:lnSpc>
                <a:spcPct val="70000"/>
              </a:lnSpc>
              <a:spcBef>
                <a:spcPts val="1001"/>
              </a:spcBef>
              <a:buNone/>
              <a:tabLst>
                <a:tab pos="0" algn="l"/>
              </a:tabLst>
            </a:pPr>
            <a:r>
              <a:rPr lang="en-US" sz="2160" b="0" strike="noStrike" spc="-1" dirty="0">
                <a:solidFill>
                  <a:srgbClr val="000000"/>
                </a:solidFill>
                <a:latin typeface="Calibri"/>
                <a:ea typeface="Calibri"/>
              </a:rPr>
              <a:t>Date : </a:t>
            </a:r>
            <a:r>
              <a:rPr lang="en-US" sz="2160" spc="-1" dirty="0">
                <a:solidFill>
                  <a:srgbClr val="000000"/>
                </a:solidFill>
                <a:latin typeface="Calibri"/>
                <a:ea typeface="Calibri"/>
              </a:rPr>
              <a:t>26-04-2023</a:t>
            </a:r>
            <a:endParaRPr lang="en-IN" sz="2160" b="0" strike="noStrike" spc="-1" dirty="0">
              <a:latin typeface="Arial"/>
            </a:endParaRPr>
          </a:p>
          <a:p>
            <a:pPr algn="ctr">
              <a:lnSpc>
                <a:spcPct val="70000"/>
              </a:lnSpc>
              <a:spcBef>
                <a:spcPts val="1001"/>
              </a:spcBef>
              <a:buNone/>
              <a:tabLst>
                <a:tab pos="0" algn="l"/>
              </a:tabLst>
            </a:pPr>
            <a:r>
              <a:rPr lang="en-US" sz="2160" b="0" strike="noStrike" spc="-1" dirty="0">
                <a:solidFill>
                  <a:srgbClr val="000000"/>
                </a:solidFill>
                <a:latin typeface="Calibri"/>
                <a:ea typeface="Calibri"/>
              </a:rPr>
              <a:t>Team Members :</a:t>
            </a:r>
            <a:endParaRPr lang="en-IN" sz="2160" b="0" strike="noStrike" spc="-1" dirty="0">
              <a:latin typeface="Arial"/>
            </a:endParaRPr>
          </a:p>
          <a:p>
            <a:pPr algn="ctr">
              <a:lnSpc>
                <a:spcPct val="70000"/>
              </a:lnSpc>
              <a:spcBef>
                <a:spcPts val="1001"/>
              </a:spcBef>
              <a:buNone/>
              <a:tabLst>
                <a:tab pos="0" algn="l"/>
              </a:tabLst>
            </a:pPr>
            <a:r>
              <a:rPr lang="en-US" sz="2160" b="0" strike="noStrike" spc="-1" dirty="0">
                <a:solidFill>
                  <a:srgbClr val="000000"/>
                </a:solidFill>
                <a:latin typeface="Calibri"/>
                <a:ea typeface="Calibri"/>
              </a:rPr>
              <a:t>Aditya Acharya</a:t>
            </a:r>
            <a:endParaRPr lang="en-IN" sz="2160" b="0" strike="noStrike" spc="-1" dirty="0">
              <a:latin typeface="Arial"/>
            </a:endParaRPr>
          </a:p>
          <a:p>
            <a:pPr algn="ctr">
              <a:lnSpc>
                <a:spcPct val="70000"/>
              </a:lnSpc>
              <a:spcBef>
                <a:spcPts val="1001"/>
              </a:spcBef>
              <a:buNone/>
              <a:tabLst>
                <a:tab pos="0" algn="l"/>
              </a:tabLst>
            </a:pPr>
            <a:r>
              <a:rPr lang="en-US" sz="2160" b="0" strike="noStrike" spc="-1" dirty="0">
                <a:solidFill>
                  <a:srgbClr val="000000"/>
                </a:solidFill>
                <a:latin typeface="Calibri"/>
                <a:ea typeface="Calibri"/>
              </a:rPr>
              <a:t>Amey Choudhary</a:t>
            </a:r>
            <a:endParaRPr lang="en-IN" sz="2160" b="0" strike="noStrike" spc="-1" dirty="0">
              <a:latin typeface="Arial"/>
            </a:endParaRPr>
          </a:p>
          <a:p>
            <a:pPr algn="ctr">
              <a:lnSpc>
                <a:spcPct val="70000"/>
              </a:lnSpc>
              <a:spcBef>
                <a:spcPts val="1001"/>
              </a:spcBef>
              <a:buNone/>
              <a:tabLst>
                <a:tab pos="0" algn="l"/>
              </a:tabLst>
            </a:pPr>
            <a:r>
              <a:rPr lang="en-US" sz="2160" b="0" strike="noStrike" spc="-1" dirty="0">
                <a:solidFill>
                  <a:srgbClr val="000000"/>
                </a:solidFill>
                <a:latin typeface="Calibri"/>
                <a:ea typeface="Calibri"/>
              </a:rPr>
              <a:t>Sai </a:t>
            </a:r>
            <a:r>
              <a:rPr lang="en-US" sz="2160" b="0" strike="noStrike" spc="-1" dirty="0" err="1">
                <a:solidFill>
                  <a:srgbClr val="000000"/>
                </a:solidFill>
                <a:latin typeface="Calibri"/>
                <a:ea typeface="Calibri"/>
              </a:rPr>
              <a:t>Nikhita</a:t>
            </a:r>
            <a:r>
              <a:rPr lang="en-US" sz="2160" b="0" strike="noStrike" spc="-1" dirty="0">
                <a:solidFill>
                  <a:srgbClr val="000000"/>
                </a:solidFill>
                <a:latin typeface="Calibri"/>
                <a:ea typeface="Calibri"/>
              </a:rPr>
              <a:t> </a:t>
            </a:r>
            <a:r>
              <a:rPr lang="en-US" sz="2160" b="0" strike="noStrike" spc="-1" dirty="0" err="1">
                <a:solidFill>
                  <a:srgbClr val="000000"/>
                </a:solidFill>
                <a:latin typeface="Calibri"/>
                <a:ea typeface="Calibri"/>
              </a:rPr>
              <a:t>Obbineni</a:t>
            </a:r>
            <a:endParaRPr lang="en-IN" sz="2160" b="0" strike="noStrike" spc="-1" dirty="0">
              <a:latin typeface="Arial"/>
            </a:endParaRPr>
          </a:p>
          <a:p>
            <a:pPr algn="ctr">
              <a:lnSpc>
                <a:spcPct val="70000"/>
              </a:lnSpc>
              <a:spcBef>
                <a:spcPts val="1001"/>
              </a:spcBef>
              <a:buNone/>
              <a:tabLst>
                <a:tab pos="0" algn="l"/>
              </a:tabLst>
            </a:pPr>
            <a:endParaRPr lang="en-IN" sz="186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E4662-507A-EC1F-CA67-42AEBE6EF402}"/>
              </a:ext>
            </a:extLst>
          </p:cNvPr>
          <p:cNvSpPr>
            <a:spLocks noGrp="1"/>
          </p:cNvSpPr>
          <p:nvPr>
            <p:ph type="title"/>
          </p:nvPr>
        </p:nvSpPr>
        <p:spPr>
          <a:xfrm>
            <a:off x="838080" y="306047"/>
            <a:ext cx="10515240" cy="1325160"/>
          </a:xfrm>
        </p:spPr>
        <p:txBody>
          <a:bodyPr/>
          <a:lstStyle/>
          <a:p>
            <a:r>
              <a:rPr lang="en-GB" dirty="0"/>
              <a:t>Continued</a:t>
            </a:r>
            <a:endParaRPr lang="en-IN" dirty="0"/>
          </a:p>
        </p:txBody>
      </p:sp>
      <p:sp>
        <p:nvSpPr>
          <p:cNvPr id="3" name="Subtitle 2">
            <a:extLst>
              <a:ext uri="{FF2B5EF4-FFF2-40B4-BE49-F238E27FC236}">
                <a16:creationId xmlns:a16="http://schemas.microsoft.com/office/drawing/2014/main" id="{B25F9796-7A28-9A10-2B7B-8458A9D565F9}"/>
              </a:ext>
            </a:extLst>
          </p:cNvPr>
          <p:cNvSpPr>
            <a:spLocks noGrp="1"/>
          </p:cNvSpPr>
          <p:nvPr>
            <p:ph type="subTitle"/>
          </p:nvPr>
        </p:nvSpPr>
        <p:spPr>
          <a:xfrm>
            <a:off x="838080" y="335544"/>
            <a:ext cx="10515240" cy="1325160"/>
          </a:xfrm>
        </p:spPr>
        <p:txBody>
          <a:bodyPr/>
          <a:lstStyle/>
          <a:p>
            <a:endParaRPr lang="en-IN" dirty="0"/>
          </a:p>
        </p:txBody>
      </p:sp>
      <p:graphicFrame>
        <p:nvGraphicFramePr>
          <p:cNvPr id="6" name="Table 4">
            <a:extLst>
              <a:ext uri="{FF2B5EF4-FFF2-40B4-BE49-F238E27FC236}">
                <a16:creationId xmlns:a16="http://schemas.microsoft.com/office/drawing/2014/main" id="{E625ADBA-4B7E-7266-DCB7-65AC59051EDE}"/>
              </a:ext>
            </a:extLst>
          </p:cNvPr>
          <p:cNvGraphicFramePr>
            <a:graphicFrameLocks noGrp="1"/>
          </p:cNvGraphicFramePr>
          <p:nvPr>
            <p:extLst>
              <p:ext uri="{D42A27DB-BD31-4B8C-83A1-F6EECF244321}">
                <p14:modId xmlns:p14="http://schemas.microsoft.com/office/powerpoint/2010/main" val="4036321802"/>
              </p:ext>
            </p:extLst>
          </p:nvPr>
        </p:nvGraphicFramePr>
        <p:xfrm>
          <a:off x="838080" y="1825560"/>
          <a:ext cx="10515240" cy="4299937"/>
        </p:xfrm>
        <a:graphic>
          <a:graphicData uri="http://schemas.openxmlformats.org/drawingml/2006/table">
            <a:tbl>
              <a:tblPr firstRow="1" bandRow="1">
                <a:tableStyleId>{5C22544A-7EE6-4342-B048-85BDC9FD1C3A}</a:tableStyleId>
              </a:tblPr>
              <a:tblGrid>
                <a:gridCol w="1816630">
                  <a:extLst>
                    <a:ext uri="{9D8B030D-6E8A-4147-A177-3AD203B41FA5}">
                      <a16:colId xmlns:a16="http://schemas.microsoft.com/office/drawing/2014/main" val="2624903702"/>
                    </a:ext>
                  </a:extLst>
                </a:gridCol>
                <a:gridCol w="3303638">
                  <a:extLst>
                    <a:ext uri="{9D8B030D-6E8A-4147-A177-3AD203B41FA5}">
                      <a16:colId xmlns:a16="http://schemas.microsoft.com/office/drawing/2014/main" val="2931146173"/>
                    </a:ext>
                  </a:extLst>
                </a:gridCol>
                <a:gridCol w="2697486">
                  <a:extLst>
                    <a:ext uri="{9D8B030D-6E8A-4147-A177-3AD203B41FA5}">
                      <a16:colId xmlns:a16="http://schemas.microsoft.com/office/drawing/2014/main" val="3900758930"/>
                    </a:ext>
                  </a:extLst>
                </a:gridCol>
                <a:gridCol w="2697486">
                  <a:extLst>
                    <a:ext uri="{9D8B030D-6E8A-4147-A177-3AD203B41FA5}">
                      <a16:colId xmlns:a16="http://schemas.microsoft.com/office/drawing/2014/main" val="509099781"/>
                    </a:ext>
                  </a:extLst>
                </a:gridCol>
              </a:tblGrid>
              <a:tr h="611674">
                <a:tc>
                  <a:txBody>
                    <a:bodyPr/>
                    <a:lstStyle/>
                    <a:p>
                      <a:pPr algn="ctr"/>
                      <a:r>
                        <a:rPr lang="en-GB" sz="1400" dirty="0"/>
                        <a:t>Serial Number</a:t>
                      </a:r>
                      <a:endParaRPr lang="en-IN" sz="1400" dirty="0"/>
                    </a:p>
                  </a:txBody>
                  <a:tcPr/>
                </a:tc>
                <a:tc>
                  <a:txBody>
                    <a:bodyPr/>
                    <a:lstStyle/>
                    <a:p>
                      <a:pPr algn="ctr"/>
                      <a:r>
                        <a:rPr lang="en-GB" sz="1400" dirty="0"/>
                        <a:t>Task</a:t>
                      </a:r>
                      <a:endParaRPr lang="en-IN" sz="1400" dirty="0"/>
                    </a:p>
                  </a:txBody>
                  <a:tcPr/>
                </a:tc>
                <a:tc>
                  <a:txBody>
                    <a:bodyPr/>
                    <a:lstStyle/>
                    <a:p>
                      <a:pPr algn="ctr"/>
                      <a:r>
                        <a:rPr lang="en-GB" sz="1400" dirty="0"/>
                        <a:t>Sprint Number</a:t>
                      </a:r>
                      <a:endParaRPr lang="en-IN" sz="1400" dirty="0"/>
                    </a:p>
                  </a:txBody>
                  <a:tcPr/>
                </a:tc>
                <a:tc>
                  <a:txBody>
                    <a:bodyPr/>
                    <a:lstStyle/>
                    <a:p>
                      <a:pPr algn="ctr"/>
                      <a:r>
                        <a:rPr lang="en-GB" sz="1400" dirty="0"/>
                        <a:t>Status</a:t>
                      </a:r>
                      <a:endParaRPr lang="en-IN" sz="1400" dirty="0"/>
                    </a:p>
                  </a:txBody>
                  <a:tcPr/>
                </a:tc>
                <a:extLst>
                  <a:ext uri="{0D108BD9-81ED-4DB2-BD59-A6C34878D82A}">
                    <a16:rowId xmlns:a16="http://schemas.microsoft.com/office/drawing/2014/main" val="483092650"/>
                  </a:ext>
                </a:extLst>
              </a:tr>
              <a:tr h="611674">
                <a:tc>
                  <a:txBody>
                    <a:bodyPr/>
                    <a:lstStyle/>
                    <a:p>
                      <a:r>
                        <a:rPr lang="en-GB" dirty="0"/>
                        <a:t>13</a:t>
                      </a:r>
                      <a:endParaRPr lang="en-IN" dirty="0"/>
                    </a:p>
                  </a:txBody>
                  <a:tcPr/>
                </a:tc>
                <a:tc>
                  <a:txBody>
                    <a:bodyPr/>
                    <a:lstStyle/>
                    <a:p>
                      <a:r>
                        <a:rPr lang="en-GB" dirty="0"/>
                        <a:t>Job Seeker Feedback</a:t>
                      </a:r>
                      <a:endParaRPr lang="en-IN" dirty="0"/>
                    </a:p>
                  </a:txBody>
                  <a:tcPr/>
                </a:tc>
                <a:tc>
                  <a:txBody>
                    <a:bodyPr/>
                    <a:lstStyle/>
                    <a:p>
                      <a:r>
                        <a:rPr lang="en-GB" dirty="0"/>
                        <a:t>8</a:t>
                      </a:r>
                      <a:endParaRPr lang="en-IN" dirty="0"/>
                    </a:p>
                  </a:txBody>
                  <a:tcPr/>
                </a:tc>
                <a:tc>
                  <a:txBody>
                    <a:bodyPr/>
                    <a:lstStyle/>
                    <a:p>
                      <a:r>
                        <a:rPr lang="en-GB" dirty="0"/>
                        <a:t>Pending</a:t>
                      </a:r>
                      <a:endParaRPr lang="en-IN" dirty="0"/>
                    </a:p>
                  </a:txBody>
                  <a:tcPr/>
                </a:tc>
                <a:extLst>
                  <a:ext uri="{0D108BD9-81ED-4DB2-BD59-A6C34878D82A}">
                    <a16:rowId xmlns:a16="http://schemas.microsoft.com/office/drawing/2014/main" val="1503882806"/>
                  </a:ext>
                </a:extLst>
              </a:tr>
              <a:tr h="611674">
                <a:tc>
                  <a:txBody>
                    <a:bodyPr/>
                    <a:lstStyle/>
                    <a:p>
                      <a:r>
                        <a:rPr lang="en-GB" dirty="0"/>
                        <a:t>14</a:t>
                      </a:r>
                      <a:endParaRPr lang="en-IN" dirty="0"/>
                    </a:p>
                  </a:txBody>
                  <a:tcPr/>
                </a:tc>
                <a:tc>
                  <a:txBody>
                    <a:bodyPr/>
                    <a:lstStyle/>
                    <a:p>
                      <a:r>
                        <a:rPr lang="en-GB" dirty="0"/>
                        <a:t>Job Poster Feedback</a:t>
                      </a:r>
                      <a:endParaRPr lang="en-IN" dirty="0"/>
                    </a:p>
                  </a:txBody>
                  <a:tcPr/>
                </a:tc>
                <a:tc>
                  <a:txBody>
                    <a:bodyPr/>
                    <a:lstStyle/>
                    <a:p>
                      <a:r>
                        <a:rPr lang="en-GB" dirty="0"/>
                        <a:t>8</a:t>
                      </a:r>
                      <a:endParaRPr lang="en-IN" dirty="0"/>
                    </a:p>
                  </a:txBody>
                  <a:tcPr/>
                </a:tc>
                <a:tc>
                  <a:txBody>
                    <a:bodyPr/>
                    <a:lstStyle/>
                    <a:p>
                      <a:r>
                        <a:rPr lang="en-GB" dirty="0"/>
                        <a:t>Pending</a:t>
                      </a:r>
                      <a:endParaRPr lang="en-IN" dirty="0"/>
                    </a:p>
                  </a:txBody>
                  <a:tcPr/>
                </a:tc>
                <a:extLst>
                  <a:ext uri="{0D108BD9-81ED-4DB2-BD59-A6C34878D82A}">
                    <a16:rowId xmlns:a16="http://schemas.microsoft.com/office/drawing/2014/main" val="1487773474"/>
                  </a:ext>
                </a:extLst>
              </a:tr>
              <a:tr h="611674">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184500871"/>
                  </a:ext>
                </a:extLst>
              </a:tr>
              <a:tr h="629893">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050426176"/>
                  </a:ext>
                </a:extLst>
              </a:tr>
              <a:tr h="611674">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360565126"/>
                  </a:ext>
                </a:extLst>
              </a:tr>
              <a:tr h="611674">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444351293"/>
                  </a:ext>
                </a:extLst>
              </a:tr>
            </a:tbl>
          </a:graphicData>
        </a:graphic>
      </p:graphicFrame>
    </p:spTree>
    <p:extLst>
      <p:ext uri="{BB962C8B-B14F-4D97-AF65-F5344CB8AC3E}">
        <p14:creationId xmlns:p14="http://schemas.microsoft.com/office/powerpoint/2010/main" val="1607013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B810-72AA-C1C7-28C1-9FAC886052AB}"/>
              </a:ext>
            </a:extLst>
          </p:cNvPr>
          <p:cNvSpPr>
            <a:spLocks noGrp="1"/>
          </p:cNvSpPr>
          <p:nvPr>
            <p:ph type="title"/>
          </p:nvPr>
        </p:nvSpPr>
        <p:spPr/>
        <p:txBody>
          <a:bodyPr/>
          <a:lstStyle/>
          <a:p>
            <a:r>
              <a:rPr lang="en-GB" dirty="0"/>
              <a:t>Progress</a:t>
            </a:r>
            <a:r>
              <a:rPr lang="en-GB" sz="3600" dirty="0"/>
              <a:t> Made From R1</a:t>
            </a:r>
            <a:endParaRPr lang="en-IN" dirty="0"/>
          </a:p>
        </p:txBody>
      </p:sp>
      <p:sp>
        <p:nvSpPr>
          <p:cNvPr id="3" name="Content Placeholder 2">
            <a:extLst>
              <a:ext uri="{FF2B5EF4-FFF2-40B4-BE49-F238E27FC236}">
                <a16:creationId xmlns:a16="http://schemas.microsoft.com/office/drawing/2014/main" id="{579882BC-9E57-38B5-5BEC-EA4B85CE78EA}"/>
              </a:ext>
            </a:extLst>
          </p:cNvPr>
          <p:cNvSpPr>
            <a:spLocks noGrp="1"/>
          </p:cNvSpPr>
          <p:nvPr>
            <p:ph/>
          </p:nvPr>
        </p:nvSpPr>
        <p:spPr>
          <a:xfrm>
            <a:off x="501612" y="1226002"/>
            <a:ext cx="10515240" cy="5679444"/>
          </a:xfrm>
        </p:spPr>
        <p:txBody>
          <a:bodyPr>
            <a:normAutofit/>
          </a:bodyPr>
          <a:lstStyle/>
          <a:p>
            <a:pPr marL="514350" indent="-514350">
              <a:buFont typeface="+mj-lt"/>
              <a:buAutoNum type="arabicPeriod"/>
            </a:pPr>
            <a:r>
              <a:rPr lang="en-GB" sz="2800" dirty="0"/>
              <a:t>Frontend:</a:t>
            </a:r>
          </a:p>
          <a:p>
            <a:pPr marL="971550" lvl="1" indent="-514350">
              <a:buFont typeface="+mj-lt"/>
              <a:buAutoNum type="arabicPeriod"/>
            </a:pPr>
            <a:r>
              <a:rPr lang="en-GB" dirty="0"/>
              <a:t>Frontend made more responsive.</a:t>
            </a:r>
          </a:p>
          <a:p>
            <a:pPr marL="971550" lvl="1" indent="-514350">
              <a:buFont typeface="+mj-lt"/>
              <a:buAutoNum type="arabicPeriod"/>
            </a:pPr>
            <a:r>
              <a:rPr lang="en-GB" dirty="0"/>
              <a:t>Frontend UI made more appealing.</a:t>
            </a:r>
          </a:p>
          <a:p>
            <a:pPr marL="971550" lvl="1" indent="-514350">
              <a:buFont typeface="+mj-lt"/>
              <a:buAutoNum type="arabicPeriod"/>
            </a:pPr>
            <a:r>
              <a:rPr lang="en-GB" dirty="0"/>
              <a:t>Frontend changed with respect to backend(writing queries and displaying results)</a:t>
            </a:r>
          </a:p>
          <a:p>
            <a:pPr marL="514350" indent="-514350">
              <a:buFont typeface="+mj-lt"/>
              <a:buAutoNum type="arabicPeriod"/>
            </a:pPr>
            <a:r>
              <a:rPr lang="en-GB" sz="2800" dirty="0"/>
              <a:t>Backend:</a:t>
            </a:r>
          </a:p>
          <a:p>
            <a:pPr marL="971550" lvl="1" indent="-514350">
              <a:buFont typeface="+mj-lt"/>
              <a:buAutoNum type="arabicPeriod"/>
            </a:pPr>
            <a:r>
              <a:rPr lang="en-GB" dirty="0"/>
              <a:t>Made the backend for signup and login</a:t>
            </a:r>
          </a:p>
          <a:p>
            <a:pPr marL="971550" lvl="1" indent="-514350">
              <a:buFont typeface="+mj-lt"/>
              <a:buAutoNum type="arabicPeriod"/>
            </a:pPr>
            <a:r>
              <a:rPr lang="en-GB" dirty="0"/>
              <a:t>Made the backend for posting a new job </a:t>
            </a:r>
          </a:p>
          <a:p>
            <a:pPr marL="971550" lvl="1" indent="-514350">
              <a:buFont typeface="+mj-lt"/>
              <a:buAutoNum type="arabicPeriod"/>
            </a:pPr>
            <a:r>
              <a:rPr lang="en-GB" dirty="0"/>
              <a:t>Made the backend for displaying job</a:t>
            </a:r>
          </a:p>
          <a:p>
            <a:pPr marL="971550" lvl="1" indent="-514350">
              <a:buFont typeface="+mj-lt"/>
              <a:buAutoNum type="arabicPeriod"/>
            </a:pPr>
            <a:r>
              <a:rPr lang="en-GB" dirty="0"/>
              <a:t>Made the backend for editing job</a:t>
            </a:r>
          </a:p>
          <a:p>
            <a:pPr marL="971550" lvl="1" indent="-514350">
              <a:buFont typeface="+mj-lt"/>
              <a:buAutoNum type="arabicPeriod"/>
            </a:pPr>
            <a:r>
              <a:rPr lang="en-GB" dirty="0"/>
              <a:t>Made the backend for viewing responses</a:t>
            </a:r>
          </a:p>
          <a:p>
            <a:pPr marL="971550" lvl="1" indent="-514350">
              <a:buFont typeface="+mj-lt"/>
              <a:buAutoNum type="arabicPeriod"/>
            </a:pPr>
            <a:r>
              <a:rPr lang="en-GB" dirty="0"/>
              <a:t>Made the backend for editing profile</a:t>
            </a:r>
          </a:p>
          <a:p>
            <a:pPr marL="457200" lvl="1" indent="0">
              <a:buNone/>
            </a:pPr>
            <a:endParaRPr lang="en-GB" dirty="0"/>
          </a:p>
          <a:p>
            <a:pPr marL="914400" lvl="1" indent="-457200">
              <a:buFont typeface="+mj-lt"/>
              <a:buAutoNum type="arabicPeriod"/>
            </a:pPr>
            <a:endParaRPr lang="en-GB" dirty="0"/>
          </a:p>
          <a:p>
            <a:pPr marL="514350" indent="-514350">
              <a:buFont typeface="+mj-lt"/>
              <a:buAutoNum type="arabicPeriod"/>
            </a:pPr>
            <a:endParaRPr lang="en-IN" dirty="0"/>
          </a:p>
        </p:txBody>
      </p:sp>
    </p:spTree>
    <p:extLst>
      <p:ext uri="{BB962C8B-B14F-4D97-AF65-F5344CB8AC3E}">
        <p14:creationId xmlns:p14="http://schemas.microsoft.com/office/powerpoint/2010/main" val="3615642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32416-7205-9B6A-6A73-C1DDF310436D}"/>
              </a:ext>
            </a:extLst>
          </p:cNvPr>
          <p:cNvSpPr>
            <a:spLocks noGrp="1"/>
          </p:cNvSpPr>
          <p:nvPr>
            <p:ph type="title"/>
          </p:nvPr>
        </p:nvSpPr>
        <p:spPr/>
        <p:txBody>
          <a:bodyPr/>
          <a:lstStyle/>
          <a:p>
            <a:r>
              <a:rPr lang="en-GB" dirty="0"/>
              <a:t>Continued</a:t>
            </a:r>
            <a:endParaRPr lang="en-IN" dirty="0"/>
          </a:p>
        </p:txBody>
      </p:sp>
      <p:sp>
        <p:nvSpPr>
          <p:cNvPr id="3" name="Content Placeholder 2">
            <a:extLst>
              <a:ext uri="{FF2B5EF4-FFF2-40B4-BE49-F238E27FC236}">
                <a16:creationId xmlns:a16="http://schemas.microsoft.com/office/drawing/2014/main" id="{ADC45EA3-3805-8376-3A3F-FB2B8960FBE1}"/>
              </a:ext>
            </a:extLst>
          </p:cNvPr>
          <p:cNvSpPr>
            <a:spLocks noGrp="1"/>
          </p:cNvSpPr>
          <p:nvPr>
            <p:ph/>
          </p:nvPr>
        </p:nvSpPr>
        <p:spPr>
          <a:xfrm>
            <a:off x="590677" y="2106754"/>
            <a:ext cx="10515240" cy="3551783"/>
          </a:xfrm>
        </p:spPr>
        <p:txBody>
          <a:bodyPr/>
          <a:lstStyle/>
          <a:p>
            <a:pPr marL="0" indent="0">
              <a:buNone/>
            </a:pPr>
            <a:r>
              <a:rPr lang="en-GB" sz="2800" dirty="0"/>
              <a:t>3</a:t>
            </a:r>
            <a:r>
              <a:rPr lang="en-GB" dirty="0"/>
              <a:t>. </a:t>
            </a:r>
            <a:r>
              <a:rPr lang="en-GB" sz="2800" dirty="0"/>
              <a:t>Pipeline:</a:t>
            </a:r>
          </a:p>
          <a:p>
            <a:pPr marL="971550" lvl="1" indent="-514350">
              <a:buFont typeface="+mj-lt"/>
              <a:buAutoNum type="arabicPeriod"/>
            </a:pPr>
            <a:r>
              <a:rPr lang="en-GB" dirty="0"/>
              <a:t>Made python file, which uses client API to automatically recognise speech and convert to text</a:t>
            </a:r>
          </a:p>
          <a:p>
            <a:pPr marL="971550" lvl="1" indent="-514350">
              <a:buFont typeface="+mj-lt"/>
              <a:buAutoNum type="arabicPeriod"/>
            </a:pPr>
            <a:r>
              <a:rPr lang="en-GB" dirty="0"/>
              <a:t>Made python file, which uses client API to translate from 1 language to another</a:t>
            </a:r>
          </a:p>
          <a:p>
            <a:pPr marL="971550" lvl="1" indent="-514350">
              <a:buFont typeface="+mj-lt"/>
              <a:buAutoNum type="arabicPeriod"/>
            </a:pPr>
            <a:r>
              <a:rPr lang="en-GB" dirty="0"/>
              <a:t>Made python file, which uses client API to read the text into speech</a:t>
            </a:r>
          </a:p>
          <a:p>
            <a:pPr marL="971550" lvl="1" indent="-514350">
              <a:buFont typeface="+mj-lt"/>
              <a:buAutoNum type="arabicPeriod"/>
            </a:pPr>
            <a:r>
              <a:rPr lang="en-GB" dirty="0"/>
              <a:t>Made the python file, which uses the all the above for processing a vernacular query and returning its output</a:t>
            </a:r>
          </a:p>
          <a:p>
            <a:pPr marL="971550" lvl="1" indent="-514350">
              <a:buFont typeface="+mj-lt"/>
              <a:buAutoNum type="arabicPeriod"/>
            </a:pPr>
            <a:r>
              <a:rPr lang="en-GB" dirty="0"/>
              <a:t>Made a minimalistic UI app to integrate and run pipeline</a:t>
            </a:r>
          </a:p>
          <a:p>
            <a:pPr marL="0" indent="0">
              <a:buNone/>
            </a:pPr>
            <a:endParaRPr lang="en-GB" dirty="0"/>
          </a:p>
          <a:p>
            <a:pPr marL="971550" lvl="1" indent="-514350">
              <a:buFont typeface="+mj-lt"/>
              <a:buAutoNum type="arabicPeriod"/>
            </a:pPr>
            <a:endParaRPr lang="en-IN" dirty="0"/>
          </a:p>
        </p:txBody>
      </p:sp>
    </p:spTree>
    <p:extLst>
      <p:ext uri="{BB962C8B-B14F-4D97-AF65-F5344CB8AC3E}">
        <p14:creationId xmlns:p14="http://schemas.microsoft.com/office/powerpoint/2010/main" val="1643785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316FA-6333-4F98-75C2-84EBE60F6D41}"/>
              </a:ext>
            </a:extLst>
          </p:cNvPr>
          <p:cNvSpPr>
            <a:spLocks noGrp="1"/>
          </p:cNvSpPr>
          <p:nvPr>
            <p:ph type="title"/>
          </p:nvPr>
        </p:nvSpPr>
        <p:spPr/>
        <p:txBody>
          <a:bodyPr/>
          <a:lstStyle/>
          <a:p>
            <a:r>
              <a:rPr lang="en-GB" dirty="0"/>
              <a:t>Continued</a:t>
            </a:r>
            <a:endParaRPr lang="en-IN" dirty="0"/>
          </a:p>
        </p:txBody>
      </p:sp>
      <p:sp>
        <p:nvSpPr>
          <p:cNvPr id="3" name="Content Placeholder 2">
            <a:extLst>
              <a:ext uri="{FF2B5EF4-FFF2-40B4-BE49-F238E27FC236}">
                <a16:creationId xmlns:a16="http://schemas.microsoft.com/office/drawing/2014/main" id="{ECD73266-9526-AF22-C07D-8169928B16FD}"/>
              </a:ext>
            </a:extLst>
          </p:cNvPr>
          <p:cNvSpPr>
            <a:spLocks noGrp="1"/>
          </p:cNvSpPr>
          <p:nvPr>
            <p:ph/>
          </p:nvPr>
        </p:nvSpPr>
        <p:spPr>
          <a:xfrm>
            <a:off x="353171" y="127534"/>
            <a:ext cx="10515240" cy="6362276"/>
          </a:xfrm>
        </p:spPr>
        <p:txBody>
          <a:bodyPr/>
          <a:lstStyle/>
          <a:p>
            <a:pPr marL="0" indent="0">
              <a:buNone/>
            </a:pPr>
            <a:r>
              <a:rPr lang="en-GB" dirty="0"/>
              <a:t>4. </a:t>
            </a:r>
            <a:r>
              <a:rPr lang="en-GB" sz="2800" dirty="0"/>
              <a:t>Discarded Work</a:t>
            </a:r>
          </a:p>
          <a:p>
            <a:pPr marL="971550" lvl="1" indent="-514350">
              <a:buFont typeface="+mj-lt"/>
              <a:buAutoNum type="arabicPeriod"/>
            </a:pPr>
            <a:r>
              <a:rPr lang="en-GB" dirty="0"/>
              <a:t>Made </a:t>
            </a:r>
            <a:r>
              <a:rPr lang="en-GB" dirty="0" err="1"/>
              <a:t>nodeJS</a:t>
            </a:r>
            <a:r>
              <a:rPr lang="en-GB" dirty="0"/>
              <a:t> file, which could convert speech to text. Had to be discarded because of faulty </a:t>
            </a:r>
            <a:r>
              <a:rPr lang="en-GB" dirty="0" err="1"/>
              <a:t>api</a:t>
            </a:r>
            <a:r>
              <a:rPr lang="en-GB" dirty="0"/>
              <a:t> and changed to python because of lack of documentation.</a:t>
            </a:r>
          </a:p>
          <a:p>
            <a:pPr marL="971550" lvl="1" indent="-514350">
              <a:buFont typeface="+mj-lt"/>
              <a:buAutoNum type="arabicPeriod"/>
            </a:pPr>
            <a:r>
              <a:rPr lang="en-GB" dirty="0"/>
              <a:t>Made </a:t>
            </a:r>
            <a:r>
              <a:rPr lang="en-GB" dirty="0" err="1"/>
              <a:t>nodeJS</a:t>
            </a:r>
            <a:r>
              <a:rPr lang="en-GB" dirty="0"/>
              <a:t> file, which could convert text to speech. Had to be discarded because of faulty </a:t>
            </a:r>
            <a:r>
              <a:rPr lang="en-GB" dirty="0" err="1"/>
              <a:t>api</a:t>
            </a:r>
            <a:r>
              <a:rPr lang="en-GB" dirty="0"/>
              <a:t> and changed to python because of lack of documentation.</a:t>
            </a:r>
          </a:p>
          <a:p>
            <a:pPr marL="971550" lvl="1" indent="-514350">
              <a:buFont typeface="+mj-lt"/>
              <a:buAutoNum type="arabicPeriod"/>
            </a:pPr>
            <a:r>
              <a:rPr lang="en-GB" dirty="0"/>
              <a:t>Made python file, which could generate </a:t>
            </a:r>
            <a:r>
              <a:rPr lang="en-GB" dirty="0" err="1"/>
              <a:t>url</a:t>
            </a:r>
            <a:r>
              <a:rPr lang="en-GB" dirty="0"/>
              <a:t>  of audio file by uploading them to s3. Had to be discarded as free s3 such as play.min.io turned out to be unreliable.</a:t>
            </a:r>
          </a:p>
          <a:p>
            <a:pPr marL="971550" lvl="1" indent="-514350">
              <a:buFont typeface="+mj-lt"/>
              <a:buAutoNum type="arabicPeriod"/>
            </a:pPr>
            <a:endParaRPr lang="en-GB" dirty="0"/>
          </a:p>
          <a:p>
            <a:pPr marL="971550" lvl="1" indent="-514350">
              <a:buFont typeface="+mj-lt"/>
              <a:buAutoNum type="arabicPeriod"/>
            </a:pPr>
            <a:endParaRPr lang="en-IN" dirty="0"/>
          </a:p>
        </p:txBody>
      </p:sp>
    </p:spTree>
    <p:extLst>
      <p:ext uri="{BB962C8B-B14F-4D97-AF65-F5344CB8AC3E}">
        <p14:creationId xmlns:p14="http://schemas.microsoft.com/office/powerpoint/2010/main" val="4129957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0" y="18360"/>
            <a:ext cx="10515240" cy="1325160"/>
          </a:xfrm>
          <a:prstGeom prst="rect">
            <a:avLst/>
          </a:prstGeom>
          <a:noFill/>
          <a:ln w="0">
            <a:noFill/>
          </a:ln>
        </p:spPr>
        <p:txBody>
          <a:bodyPr anchor="ctr">
            <a:normAutofit/>
          </a:bodyPr>
          <a:lstStyle/>
          <a:p>
            <a:pPr>
              <a:lnSpc>
                <a:spcPct val="90000"/>
              </a:lnSpc>
              <a:buNone/>
              <a:tabLst>
                <a:tab pos="0" algn="l"/>
              </a:tabLst>
            </a:pPr>
            <a:r>
              <a:rPr lang="en-US" sz="4400" b="0" strike="noStrike" spc="-1" dirty="0">
                <a:solidFill>
                  <a:srgbClr val="000000"/>
                </a:solidFill>
                <a:latin typeface="Calibri"/>
                <a:ea typeface="Calibri"/>
              </a:rPr>
              <a:t>Development Environment / Tech Stack</a:t>
            </a:r>
            <a:endParaRPr lang="en-IN" sz="4400" b="0" strike="noStrike" spc="-1" dirty="0">
              <a:solidFill>
                <a:srgbClr val="000000"/>
              </a:solidFill>
              <a:latin typeface="Arial"/>
            </a:endParaRPr>
          </a:p>
        </p:txBody>
      </p:sp>
      <p:sp>
        <p:nvSpPr>
          <p:cNvPr id="129" name="PlaceHolder 2"/>
          <p:cNvSpPr>
            <a:spLocks noGrp="1"/>
          </p:cNvSpPr>
          <p:nvPr>
            <p:ph/>
          </p:nvPr>
        </p:nvSpPr>
        <p:spPr>
          <a:xfrm>
            <a:off x="0" y="1253160"/>
            <a:ext cx="12191760" cy="5604480"/>
          </a:xfrm>
          <a:prstGeom prst="rect">
            <a:avLst/>
          </a:prstGeom>
          <a:noFill/>
          <a:ln w="0">
            <a:noFill/>
          </a:ln>
        </p:spPr>
        <p:txBody>
          <a:bodyPr anchor="t">
            <a:normAutofit fontScale="77500" lnSpcReduction="20000"/>
          </a:bodyPr>
          <a:lstStyle/>
          <a:p>
            <a:pPr marL="228600" indent="-228600">
              <a:lnSpc>
                <a:spcPct val="90000"/>
              </a:lnSpc>
              <a:buClr>
                <a:srgbClr val="000000"/>
              </a:buClr>
              <a:buFont typeface="Arial"/>
              <a:buChar char="•"/>
            </a:pPr>
            <a:r>
              <a:rPr lang="en-US" sz="2800" b="0" strike="noStrike" spc="-1" dirty="0">
                <a:solidFill>
                  <a:srgbClr val="000000"/>
                </a:solidFill>
                <a:latin typeface="Calibri"/>
                <a:ea typeface="Calibri"/>
              </a:rPr>
              <a:t>For Design:</a:t>
            </a:r>
            <a:endParaRPr lang="en-IN" sz="2800" b="0" strike="noStrike" spc="-1" dirty="0">
              <a:solidFill>
                <a:srgbClr val="000000"/>
              </a:solidFill>
              <a:latin typeface="Arial"/>
            </a:endParaRPr>
          </a:p>
          <a:p>
            <a:pPr marL="685800" lvl="1" indent="-228600">
              <a:lnSpc>
                <a:spcPct val="90000"/>
              </a:lnSpc>
              <a:spcBef>
                <a:spcPts val="499"/>
              </a:spcBef>
              <a:buClr>
                <a:srgbClr val="000000"/>
              </a:buClr>
              <a:buFont typeface="Arial"/>
              <a:buChar char="•"/>
            </a:pPr>
            <a:r>
              <a:rPr lang="en-US" sz="2400" b="0" strike="noStrike" spc="-1" dirty="0">
                <a:solidFill>
                  <a:srgbClr val="000000"/>
                </a:solidFill>
                <a:latin typeface="Calibri"/>
                <a:ea typeface="Calibri"/>
              </a:rPr>
              <a:t>Figma : The team uses Figma for designing and collaborating on designs. It is also used to </a:t>
            </a:r>
            <a:r>
              <a:rPr lang="en-US" sz="2400" b="0" strike="noStrike" spc="-1" dirty="0" err="1">
                <a:solidFill>
                  <a:srgbClr val="000000"/>
                </a:solidFill>
                <a:latin typeface="Calibri"/>
                <a:ea typeface="Calibri"/>
              </a:rPr>
              <a:t>visualise</a:t>
            </a:r>
            <a:r>
              <a:rPr lang="en-US" sz="2400" b="0" strike="noStrike" spc="-1" dirty="0">
                <a:solidFill>
                  <a:srgbClr val="000000"/>
                </a:solidFill>
                <a:latin typeface="Calibri"/>
                <a:ea typeface="Calibri"/>
              </a:rPr>
              <a:t> the website.</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Calibri"/>
                <a:ea typeface="Calibri"/>
              </a:rPr>
              <a:t>For Development:</a:t>
            </a:r>
            <a:endParaRPr lang="en-IN" sz="2800" b="0" strike="noStrike" spc="-1" dirty="0">
              <a:solidFill>
                <a:srgbClr val="000000"/>
              </a:solidFill>
              <a:latin typeface="Arial"/>
            </a:endParaRPr>
          </a:p>
          <a:p>
            <a:pPr marL="685800" lvl="1" indent="-228600">
              <a:lnSpc>
                <a:spcPct val="90000"/>
              </a:lnSpc>
              <a:spcBef>
                <a:spcPts val="499"/>
              </a:spcBef>
              <a:buClr>
                <a:srgbClr val="000000"/>
              </a:buClr>
              <a:buFont typeface="Arial"/>
              <a:buChar char="•"/>
            </a:pPr>
            <a:r>
              <a:rPr lang="en-US" sz="2400" b="0" strike="noStrike" spc="-1" dirty="0">
                <a:solidFill>
                  <a:srgbClr val="000000"/>
                </a:solidFill>
                <a:latin typeface="Calibri"/>
                <a:ea typeface="Calibri"/>
              </a:rPr>
              <a:t>Development Environment:</a:t>
            </a:r>
            <a:endParaRPr lang="en-IN" sz="2400" b="0" strike="noStrike" spc="-1" dirty="0">
              <a:solidFill>
                <a:srgbClr val="000000"/>
              </a:solidFill>
              <a:latin typeface="Arial"/>
            </a:endParaRPr>
          </a:p>
          <a:p>
            <a:pPr marL="685800" lvl="1" indent="-228600">
              <a:lnSpc>
                <a:spcPct val="90000"/>
              </a:lnSpc>
              <a:spcBef>
                <a:spcPts val="499"/>
              </a:spcBef>
              <a:buClr>
                <a:srgbClr val="000000"/>
              </a:buClr>
              <a:buFont typeface="Arial"/>
              <a:buChar char="•"/>
            </a:pPr>
            <a:r>
              <a:rPr lang="en-US" sz="2400" b="0" strike="noStrike" spc="-1" dirty="0">
                <a:solidFill>
                  <a:srgbClr val="000000"/>
                </a:solidFill>
                <a:latin typeface="Calibri"/>
                <a:ea typeface="Calibri"/>
              </a:rPr>
              <a:t>Visual Studio Code : The team uses Microsoft’s Visual Studio Code as </a:t>
            </a:r>
            <a:r>
              <a:rPr lang="en-US" sz="2400" b="0" strike="noStrike" spc="-1" dirty="0" err="1">
                <a:solidFill>
                  <a:srgbClr val="000000"/>
                </a:solidFill>
                <a:latin typeface="Calibri"/>
                <a:ea typeface="Calibri"/>
              </a:rPr>
              <a:t>anIDE</a:t>
            </a:r>
            <a:r>
              <a:rPr lang="en-US" sz="2400" b="0" strike="noStrike" spc="-1" dirty="0">
                <a:solidFill>
                  <a:srgbClr val="000000"/>
                </a:solidFill>
                <a:latin typeface="Calibri"/>
                <a:ea typeface="Calibri"/>
              </a:rPr>
              <a:t>.</a:t>
            </a:r>
            <a:endParaRPr lang="en-IN" sz="2400" b="0" strike="noStrike" spc="-1" dirty="0">
              <a:solidFill>
                <a:srgbClr val="000000"/>
              </a:solidFill>
              <a:latin typeface="Arial"/>
            </a:endParaRPr>
          </a:p>
          <a:p>
            <a:pPr marL="685800" lvl="1" indent="-228600">
              <a:lnSpc>
                <a:spcPct val="90000"/>
              </a:lnSpc>
              <a:spcBef>
                <a:spcPts val="499"/>
              </a:spcBef>
              <a:buClr>
                <a:srgbClr val="000000"/>
              </a:buClr>
              <a:buFont typeface="Arial"/>
              <a:buChar char="•"/>
            </a:pPr>
            <a:r>
              <a:rPr lang="en-US" sz="2400" b="0" strike="noStrike" spc="-1" dirty="0">
                <a:solidFill>
                  <a:srgbClr val="000000"/>
                </a:solidFill>
                <a:latin typeface="Calibri"/>
                <a:ea typeface="Calibri"/>
              </a:rPr>
              <a:t>Programming Languages / Frameworks / Dev Tools:</a:t>
            </a:r>
            <a:endParaRPr lang="en-IN" sz="2400" b="0" strike="noStrike" spc="-1" dirty="0">
              <a:solidFill>
                <a:srgbClr val="000000"/>
              </a:solidFill>
              <a:latin typeface="Arial"/>
            </a:endParaRPr>
          </a:p>
          <a:p>
            <a:pPr marL="457200">
              <a:lnSpc>
                <a:spcPct val="90000"/>
              </a:lnSpc>
              <a:spcBef>
                <a:spcPts val="499"/>
              </a:spcBef>
              <a:buNone/>
              <a:tabLst>
                <a:tab pos="0" algn="l"/>
              </a:tabLst>
            </a:pPr>
            <a:r>
              <a:rPr lang="en-US" sz="2400" b="0" strike="noStrike" spc="-1" dirty="0">
                <a:solidFill>
                  <a:srgbClr val="000000"/>
                </a:solidFill>
                <a:latin typeface="Calibri"/>
                <a:ea typeface="Calibri"/>
              </a:rPr>
              <a:t>	React : For frontend development of website.</a:t>
            </a:r>
            <a:endParaRPr lang="en-IN" sz="2400" b="0" strike="noStrike" spc="-1" dirty="0">
              <a:solidFill>
                <a:srgbClr val="000000"/>
              </a:solidFill>
              <a:latin typeface="Arial"/>
            </a:endParaRPr>
          </a:p>
          <a:p>
            <a:pPr marL="457200">
              <a:lnSpc>
                <a:spcPct val="90000"/>
              </a:lnSpc>
              <a:spcBef>
                <a:spcPts val="499"/>
              </a:spcBef>
              <a:buNone/>
              <a:tabLst>
                <a:tab pos="0" algn="l"/>
              </a:tabLst>
            </a:pPr>
            <a:r>
              <a:rPr lang="en-US" sz="2400" b="0" strike="noStrike" spc="-1" dirty="0">
                <a:solidFill>
                  <a:srgbClr val="000000"/>
                </a:solidFill>
                <a:latin typeface="Calibri"/>
                <a:ea typeface="Calibri"/>
              </a:rPr>
              <a:t>	Nodejs: For backend development of website.</a:t>
            </a:r>
          </a:p>
          <a:p>
            <a:pPr marL="457200">
              <a:lnSpc>
                <a:spcPct val="90000"/>
              </a:lnSpc>
              <a:spcBef>
                <a:spcPts val="499"/>
              </a:spcBef>
              <a:buNone/>
              <a:tabLst>
                <a:tab pos="0" algn="l"/>
              </a:tabLst>
            </a:pPr>
            <a:r>
              <a:rPr lang="en-IN" sz="2400" b="0" strike="noStrike" spc="-1" dirty="0">
                <a:solidFill>
                  <a:srgbClr val="000000"/>
                </a:solidFill>
                <a:latin typeface="Arial"/>
              </a:rPr>
              <a:t>	HTML: For basic substitute UI app.</a:t>
            </a:r>
          </a:p>
          <a:p>
            <a:pPr marL="457200">
              <a:lnSpc>
                <a:spcPct val="90000"/>
              </a:lnSpc>
              <a:spcBef>
                <a:spcPts val="499"/>
              </a:spcBef>
              <a:buNone/>
              <a:tabLst>
                <a:tab pos="0" algn="l"/>
              </a:tabLst>
            </a:pPr>
            <a:r>
              <a:rPr lang="en-US" sz="2400" b="0" strike="noStrike" spc="-1" dirty="0">
                <a:solidFill>
                  <a:srgbClr val="000000"/>
                </a:solidFill>
                <a:latin typeface="Calibri"/>
                <a:ea typeface="Calibri"/>
              </a:rPr>
              <a:t>    Python : For pipelining</a:t>
            </a:r>
          </a:p>
          <a:p>
            <a:pPr marL="457200">
              <a:lnSpc>
                <a:spcPct val="90000"/>
              </a:lnSpc>
              <a:spcBef>
                <a:spcPts val="499"/>
              </a:spcBef>
              <a:buNone/>
              <a:tabLst>
                <a:tab pos="0" algn="l"/>
              </a:tabLst>
            </a:pPr>
            <a:r>
              <a:rPr lang="en-US" sz="2400" spc="-1" dirty="0">
                <a:solidFill>
                  <a:srgbClr val="000000"/>
                </a:solidFill>
                <a:latin typeface="Calibri"/>
                <a:ea typeface="Calibri"/>
              </a:rPr>
              <a:t>	</a:t>
            </a:r>
            <a:r>
              <a:rPr lang="en-US" sz="2400" spc="-1" dirty="0" err="1">
                <a:solidFill>
                  <a:srgbClr val="000000"/>
                </a:solidFill>
                <a:latin typeface="Calibri"/>
                <a:ea typeface="Calibri"/>
              </a:rPr>
              <a:t>minIO</a:t>
            </a:r>
            <a:r>
              <a:rPr lang="en-US" sz="2400" spc="-1" dirty="0">
                <a:solidFill>
                  <a:srgbClr val="000000"/>
                </a:solidFill>
                <a:latin typeface="Calibri"/>
                <a:ea typeface="Calibri"/>
              </a:rPr>
              <a:t>: For storage and extraction of </a:t>
            </a:r>
            <a:r>
              <a:rPr lang="en-US" sz="2400" spc="-1" dirty="0" err="1">
                <a:solidFill>
                  <a:srgbClr val="000000"/>
                </a:solidFill>
                <a:latin typeface="Calibri"/>
                <a:ea typeface="Calibri"/>
              </a:rPr>
              <a:t>url</a:t>
            </a:r>
            <a:r>
              <a:rPr lang="en-US" sz="2400" spc="-1" dirty="0">
                <a:solidFill>
                  <a:srgbClr val="000000"/>
                </a:solidFill>
                <a:latin typeface="Calibri"/>
                <a:ea typeface="Calibri"/>
              </a:rPr>
              <a:t> of audio files</a:t>
            </a:r>
            <a:endParaRPr lang="en-IN" sz="2400" b="0" strike="noStrike" spc="-1" dirty="0">
              <a:solidFill>
                <a:srgbClr val="000000"/>
              </a:solidFill>
              <a:latin typeface="Arial"/>
            </a:endParaRPr>
          </a:p>
          <a:p>
            <a:pPr marL="457200">
              <a:lnSpc>
                <a:spcPct val="90000"/>
              </a:lnSpc>
              <a:spcBef>
                <a:spcPts val="499"/>
              </a:spcBef>
              <a:buNone/>
              <a:tabLst>
                <a:tab pos="0" algn="l"/>
              </a:tabLst>
            </a:pPr>
            <a:r>
              <a:rPr lang="en-US" sz="2400" b="0" strike="noStrike" spc="-1" dirty="0">
                <a:solidFill>
                  <a:srgbClr val="000000"/>
                </a:solidFill>
                <a:latin typeface="Calibri"/>
                <a:ea typeface="Calibri"/>
              </a:rPr>
              <a:t>	MongoDB: For the database of website.</a:t>
            </a:r>
            <a:endParaRPr lang="en-IN" sz="2400" b="0" strike="noStrike" spc="-1" dirty="0">
              <a:solidFill>
                <a:srgbClr val="000000"/>
              </a:solidFill>
              <a:latin typeface="Arial"/>
            </a:endParaRPr>
          </a:p>
          <a:p>
            <a:pPr marL="457200">
              <a:lnSpc>
                <a:spcPct val="90000"/>
              </a:lnSpc>
              <a:spcBef>
                <a:spcPts val="499"/>
              </a:spcBef>
              <a:buNone/>
              <a:tabLst>
                <a:tab pos="0" algn="l"/>
              </a:tabLst>
            </a:pPr>
            <a:r>
              <a:rPr lang="en-US" sz="2400" b="0" strike="noStrike" spc="-1" dirty="0">
                <a:solidFill>
                  <a:srgbClr val="000000"/>
                </a:solidFill>
                <a:latin typeface="Calibri"/>
                <a:ea typeface="Calibri"/>
              </a:rPr>
              <a:t>	</a:t>
            </a:r>
            <a:r>
              <a:rPr lang="en-US" sz="2400" b="0" strike="noStrike" spc="-1" dirty="0" err="1">
                <a:solidFill>
                  <a:srgbClr val="000000"/>
                </a:solidFill>
                <a:latin typeface="Calibri"/>
                <a:ea typeface="Calibri"/>
              </a:rPr>
              <a:t>GraphQL</a:t>
            </a:r>
            <a:r>
              <a:rPr lang="en-US" sz="2400" b="0" strike="noStrike" spc="-1" dirty="0">
                <a:solidFill>
                  <a:srgbClr val="000000"/>
                </a:solidFill>
                <a:latin typeface="Calibri"/>
                <a:ea typeface="Calibri"/>
              </a:rPr>
              <a:t>: Backend.</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tabLst>
                <a:tab pos="0" algn="l"/>
              </a:tabLst>
            </a:pPr>
            <a:r>
              <a:rPr lang="en-US" sz="2800" b="0" strike="noStrike" spc="-1" dirty="0">
                <a:solidFill>
                  <a:srgbClr val="000000"/>
                </a:solidFill>
                <a:latin typeface="Calibri"/>
                <a:ea typeface="Calibri"/>
              </a:rPr>
              <a:t>Version Control:</a:t>
            </a:r>
            <a:endParaRPr lang="en-IN" sz="2800" b="0" strike="noStrike" spc="-1" dirty="0">
              <a:solidFill>
                <a:srgbClr val="000000"/>
              </a:solidFill>
              <a:latin typeface="Arial"/>
            </a:endParaRPr>
          </a:p>
          <a:p>
            <a:pPr marL="457200">
              <a:lnSpc>
                <a:spcPct val="90000"/>
              </a:lnSpc>
              <a:spcBef>
                <a:spcPts val="499"/>
              </a:spcBef>
              <a:buNone/>
              <a:tabLst>
                <a:tab pos="0" algn="l"/>
              </a:tabLst>
            </a:pPr>
            <a:r>
              <a:rPr lang="en-US" sz="2400" b="0" strike="noStrike" spc="-1" dirty="0">
                <a:solidFill>
                  <a:srgbClr val="000000"/>
                </a:solidFill>
                <a:latin typeface="Calibri"/>
                <a:ea typeface="Calibri"/>
              </a:rPr>
              <a:t>Version Control System : The team uses ‘git’ as a version control system.</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tabLst>
                <a:tab pos="0" algn="l"/>
              </a:tabLst>
            </a:pPr>
            <a:r>
              <a:rPr lang="en-US" sz="2800" b="0" strike="noStrike" spc="-1" dirty="0">
                <a:solidFill>
                  <a:srgbClr val="000000"/>
                </a:solidFill>
                <a:latin typeface="Calibri"/>
                <a:ea typeface="Calibri"/>
              </a:rPr>
              <a:t>For Documentation:</a:t>
            </a:r>
            <a:endParaRPr lang="en-IN" sz="2800" b="0" strike="noStrike" spc="-1" dirty="0">
              <a:solidFill>
                <a:srgbClr val="000000"/>
              </a:solidFill>
              <a:latin typeface="Arial"/>
            </a:endParaRPr>
          </a:p>
          <a:p>
            <a:pPr marL="457200">
              <a:lnSpc>
                <a:spcPct val="90000"/>
              </a:lnSpc>
              <a:spcBef>
                <a:spcPts val="499"/>
              </a:spcBef>
              <a:buNone/>
              <a:tabLst>
                <a:tab pos="0" algn="l"/>
              </a:tabLst>
            </a:pPr>
            <a:r>
              <a:rPr lang="en-US" sz="2400" b="0" strike="noStrike" spc="-1" dirty="0">
                <a:solidFill>
                  <a:srgbClr val="000000"/>
                </a:solidFill>
                <a:latin typeface="Calibri"/>
                <a:ea typeface="Calibri"/>
              </a:rPr>
              <a:t>Google Docs : The team uses Google Documents for documentation and collaboration on documents</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tabLst>
                <a:tab pos="0" algn="l"/>
              </a:tabLst>
            </a:pPr>
            <a:r>
              <a:rPr lang="en-US" sz="2800" b="0" strike="noStrike" spc="-1" dirty="0">
                <a:solidFill>
                  <a:srgbClr val="000000"/>
                </a:solidFill>
                <a:latin typeface="Calibri"/>
                <a:ea typeface="Calibri"/>
              </a:rPr>
              <a:t>For Repository:</a:t>
            </a:r>
            <a:endParaRPr lang="en-IN" sz="2800" b="0" strike="noStrike" spc="-1" dirty="0">
              <a:solidFill>
                <a:srgbClr val="000000"/>
              </a:solidFill>
              <a:latin typeface="Arial"/>
            </a:endParaRPr>
          </a:p>
          <a:p>
            <a:pPr marL="457200">
              <a:lnSpc>
                <a:spcPct val="90000"/>
              </a:lnSpc>
              <a:spcBef>
                <a:spcPts val="499"/>
              </a:spcBef>
              <a:buNone/>
              <a:tabLst>
                <a:tab pos="0" algn="l"/>
              </a:tabLst>
            </a:pPr>
            <a:r>
              <a:rPr lang="en-US" sz="2400" b="0" strike="noStrike" spc="-1" dirty="0">
                <a:solidFill>
                  <a:srgbClr val="000000"/>
                </a:solidFill>
                <a:latin typeface="Calibri"/>
                <a:ea typeface="Calibri"/>
              </a:rPr>
              <a:t>GitLab: The team uses GitLab as a repository for the code and documentation of the project.</a:t>
            </a:r>
            <a:endParaRPr lang="en-IN" sz="2400" b="0" strike="noStrike" spc="-1" dirty="0">
              <a:solidFill>
                <a:srgbClr val="000000"/>
              </a:solidFill>
              <a:latin typeface="Arial"/>
            </a:endParaRPr>
          </a:p>
        </p:txBody>
      </p:sp>
    </p:spTree>
    <p:extLst>
      <p:ext uri="{BB962C8B-B14F-4D97-AF65-F5344CB8AC3E}">
        <p14:creationId xmlns:p14="http://schemas.microsoft.com/office/powerpoint/2010/main" val="1472158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0" y="18360"/>
            <a:ext cx="10515240" cy="1325160"/>
          </a:xfrm>
          <a:prstGeom prst="rect">
            <a:avLst/>
          </a:prstGeom>
          <a:noFill/>
          <a:ln w="0">
            <a:noFill/>
          </a:ln>
        </p:spPr>
        <p:txBody>
          <a:bodyPr anchor="ctr">
            <a:noAutofit/>
          </a:bodyPr>
          <a:lstStyle/>
          <a:p>
            <a:pPr>
              <a:lnSpc>
                <a:spcPct val="90000"/>
              </a:lnSpc>
              <a:buNone/>
            </a:pPr>
            <a:r>
              <a:rPr lang="en-IN" sz="4400" b="0" strike="noStrike" spc="-1">
                <a:solidFill>
                  <a:srgbClr val="000000"/>
                </a:solidFill>
                <a:latin typeface="Calibri"/>
                <a:ea typeface="Calibri"/>
              </a:rPr>
              <a:t>User Research</a:t>
            </a:r>
            <a:endParaRPr lang="en-IN" sz="4400" b="0" strike="noStrike" spc="-1">
              <a:solidFill>
                <a:srgbClr val="000000"/>
              </a:solidFill>
              <a:latin typeface="Arial"/>
            </a:endParaRPr>
          </a:p>
        </p:txBody>
      </p:sp>
      <p:sp>
        <p:nvSpPr>
          <p:cNvPr id="93" name="PlaceHolder 2"/>
          <p:cNvSpPr>
            <a:spLocks noGrp="1"/>
          </p:cNvSpPr>
          <p:nvPr>
            <p:ph/>
          </p:nvPr>
        </p:nvSpPr>
        <p:spPr>
          <a:xfrm>
            <a:off x="0" y="1253160"/>
            <a:ext cx="12191760" cy="5604480"/>
          </a:xfrm>
          <a:prstGeom prst="rect">
            <a:avLst/>
          </a:prstGeom>
          <a:noFill/>
          <a:ln w="0">
            <a:noFill/>
          </a:ln>
        </p:spPr>
        <p:txBody>
          <a:bodyPr anchor="t">
            <a:normAutofit fontScale="92500" lnSpcReduction="10000"/>
          </a:bodyPr>
          <a:lstStyle/>
          <a:p>
            <a:pPr marL="114480">
              <a:lnSpc>
                <a:spcPct val="90000"/>
              </a:lnSpc>
              <a:buNone/>
              <a:tabLst>
                <a:tab pos="0" algn="l"/>
              </a:tabLst>
            </a:pPr>
            <a:r>
              <a:rPr lang="en-US" sz="1800" b="1" strike="noStrike" spc="-1" dirty="0">
                <a:solidFill>
                  <a:srgbClr val="000000"/>
                </a:solidFill>
                <a:latin typeface="Arial"/>
                <a:ea typeface="Calibri"/>
              </a:rPr>
              <a:t>    </a:t>
            </a:r>
            <a:r>
              <a:rPr lang="en-US" sz="1800" b="1" strike="noStrike" spc="-1" dirty="0" err="1">
                <a:solidFill>
                  <a:srgbClr val="000000"/>
                </a:solidFill>
                <a:latin typeface="Arial"/>
                <a:ea typeface="Calibri"/>
              </a:rPr>
              <a:t>Mr</a:t>
            </a:r>
            <a:r>
              <a:rPr lang="en-US" sz="1800" b="1" strike="noStrike" spc="-1" dirty="0">
                <a:solidFill>
                  <a:srgbClr val="000000"/>
                </a:solidFill>
                <a:latin typeface="Arial"/>
                <a:ea typeface="Calibri"/>
              </a:rPr>
              <a:t> </a:t>
            </a:r>
            <a:r>
              <a:rPr lang="en-US" sz="1800" b="1" strike="noStrike" spc="-1" dirty="0" err="1">
                <a:solidFill>
                  <a:srgbClr val="000000"/>
                </a:solidFill>
                <a:latin typeface="Arial"/>
                <a:ea typeface="Calibri"/>
              </a:rPr>
              <a:t>Debanjan</a:t>
            </a:r>
            <a:r>
              <a:rPr lang="en-US" sz="1800" b="1" strike="noStrike" spc="-1" dirty="0">
                <a:solidFill>
                  <a:srgbClr val="000000"/>
                </a:solidFill>
                <a:latin typeface="Arial"/>
                <a:ea typeface="Calibri"/>
              </a:rPr>
              <a:t> Ghoshal</a:t>
            </a:r>
            <a:endParaRPr lang="en-IN" sz="1800" b="0" strike="noStrike" spc="-1" dirty="0">
              <a:solidFill>
                <a:srgbClr val="000000"/>
              </a:solidFill>
              <a:latin typeface="Arial"/>
            </a:endParaRPr>
          </a:p>
          <a:p>
            <a:pPr marL="114480">
              <a:lnSpc>
                <a:spcPct val="90000"/>
              </a:lnSpc>
              <a:buNone/>
              <a:tabLst>
                <a:tab pos="0" algn="l"/>
              </a:tabLst>
            </a:pPr>
            <a:r>
              <a:rPr lang="en-US" sz="1200" b="0" strike="noStrike" spc="-1" dirty="0">
                <a:solidFill>
                  <a:srgbClr val="000000"/>
                </a:solidFill>
                <a:latin typeface="Arial"/>
                <a:ea typeface="Calibri"/>
              </a:rPr>
              <a:t>	</a:t>
            </a:r>
            <a:r>
              <a:rPr lang="en-US" sz="1800" b="0" strike="noStrike" spc="-1" dirty="0">
                <a:solidFill>
                  <a:srgbClr val="000000"/>
                </a:solidFill>
                <a:latin typeface="Arial"/>
                <a:ea typeface="Calibri"/>
              </a:rPr>
              <a:t>- </a:t>
            </a:r>
            <a:r>
              <a:rPr lang="en-US" sz="1800" b="0" strike="noStrike" spc="-1" dirty="0" err="1">
                <a:solidFill>
                  <a:srgbClr val="000000"/>
                </a:solidFill>
                <a:latin typeface="Arial"/>
                <a:ea typeface="Calibri"/>
              </a:rPr>
              <a:t>Kadamba</a:t>
            </a:r>
            <a:r>
              <a:rPr lang="en-US" sz="1800" b="0" strike="noStrike" spc="-1" dirty="0">
                <a:solidFill>
                  <a:srgbClr val="000000"/>
                </a:solidFill>
                <a:latin typeface="Arial"/>
                <a:ea typeface="Calibri"/>
              </a:rPr>
              <a:t> Mess Manager (Job Poster)</a:t>
            </a:r>
            <a:endParaRPr lang="en-IN" sz="1800" b="0" strike="noStrike" spc="-1" dirty="0">
              <a:solidFill>
                <a:srgbClr val="000000"/>
              </a:solidFill>
              <a:latin typeface="Arial"/>
            </a:endParaRPr>
          </a:p>
          <a:p>
            <a:pPr marL="114480">
              <a:lnSpc>
                <a:spcPct val="90000"/>
              </a:lnSpc>
              <a:buNone/>
              <a:tabLst>
                <a:tab pos="0" algn="l"/>
              </a:tabLst>
            </a:pPr>
            <a:br>
              <a:rPr sz="1200" dirty="0"/>
            </a:br>
            <a:r>
              <a:rPr lang="en-US" sz="1800" b="0" strike="noStrike" spc="-1" dirty="0">
                <a:solidFill>
                  <a:srgbClr val="000000"/>
                </a:solidFill>
                <a:latin typeface="Arial"/>
                <a:ea typeface="Calibri"/>
              </a:rPr>
              <a:t>(Did not prefer to have his photo clicked)</a:t>
            </a:r>
            <a:endParaRPr lang="en-IN" sz="1800" b="0" strike="noStrike" spc="-1" dirty="0">
              <a:solidFill>
                <a:srgbClr val="000000"/>
              </a:solidFill>
              <a:latin typeface="Arial"/>
            </a:endParaRPr>
          </a:p>
          <a:p>
            <a:pPr marL="114480">
              <a:lnSpc>
                <a:spcPct val="90000"/>
              </a:lnSpc>
              <a:buNone/>
              <a:tabLst>
                <a:tab pos="0" algn="l"/>
              </a:tabLst>
            </a:pPr>
            <a:r>
              <a:rPr lang="en-US" sz="1800" b="0" strike="noStrike" spc="-1" dirty="0">
                <a:solidFill>
                  <a:srgbClr val="000000"/>
                </a:solidFill>
                <a:latin typeface="Arial"/>
                <a:ea typeface="Calibri"/>
              </a:rPr>
              <a:t>Discussion points : </a:t>
            </a:r>
            <a:endParaRPr lang="en-IN" sz="1800" b="0" strike="noStrike" spc="-1" dirty="0">
              <a:solidFill>
                <a:srgbClr val="000000"/>
              </a:solidFill>
              <a:latin typeface="Arial"/>
            </a:endParaRPr>
          </a:p>
          <a:p>
            <a:pPr marL="457200" indent="-343080">
              <a:lnSpc>
                <a:spcPct val="90000"/>
              </a:lnSpc>
              <a:buClr>
                <a:srgbClr val="000000"/>
              </a:buClr>
              <a:buFont typeface="Arial"/>
              <a:buAutoNum type="arabicPeriod"/>
              <a:tabLst>
                <a:tab pos="0" algn="l"/>
              </a:tabLst>
            </a:pPr>
            <a:r>
              <a:rPr lang="en-US" sz="1800" b="0" strike="noStrike" spc="-1" dirty="0">
                <a:solidFill>
                  <a:srgbClr val="000000"/>
                </a:solidFill>
                <a:latin typeface="Arial"/>
                <a:ea typeface="Calibri"/>
              </a:rPr>
              <a:t>The UI needs to be a bit more descriptive. Most names of options were a little bit ambiguous and required a little bit of explanation to understand. Also use simpler terms</a:t>
            </a:r>
            <a:endParaRPr lang="en-IN" sz="1800" b="0" strike="noStrike" spc="-1" dirty="0">
              <a:solidFill>
                <a:srgbClr val="000000"/>
              </a:solidFill>
              <a:latin typeface="Arial"/>
            </a:endParaRPr>
          </a:p>
          <a:p>
            <a:pPr marL="457200" indent="-343080">
              <a:lnSpc>
                <a:spcPct val="90000"/>
              </a:lnSpc>
              <a:buClr>
                <a:srgbClr val="000000"/>
              </a:buClr>
              <a:buFont typeface="Arial"/>
              <a:buAutoNum type="arabicPeriod"/>
              <a:tabLst>
                <a:tab pos="0" algn="l"/>
              </a:tabLst>
            </a:pPr>
            <a:r>
              <a:rPr lang="en-US" sz="1800" b="0" strike="noStrike" spc="-1" dirty="0">
                <a:solidFill>
                  <a:srgbClr val="000000"/>
                </a:solidFill>
                <a:latin typeface="Arial"/>
                <a:ea typeface="Calibri"/>
              </a:rPr>
              <a:t>Job deletion and job completion are two separate actions. Job deletion includes deleting the job both from the user’s account as well as the database. Job completion includes deletion of the job from the user’s account but not from the database (It indicates all vacancies were successfully fulfilled)</a:t>
            </a:r>
            <a:endParaRPr lang="en-IN" sz="1800" b="0" strike="noStrike" spc="-1" dirty="0">
              <a:solidFill>
                <a:srgbClr val="000000"/>
              </a:solidFill>
              <a:latin typeface="Arial"/>
            </a:endParaRPr>
          </a:p>
          <a:p>
            <a:pPr marL="457200" indent="-343080">
              <a:lnSpc>
                <a:spcPct val="90000"/>
              </a:lnSpc>
              <a:buClr>
                <a:srgbClr val="000000"/>
              </a:buClr>
              <a:buFont typeface="Arial"/>
              <a:buAutoNum type="arabicPeriod"/>
              <a:tabLst>
                <a:tab pos="0" algn="l"/>
              </a:tabLst>
            </a:pPr>
            <a:r>
              <a:rPr lang="en-US" sz="1800" b="0" strike="noStrike" spc="-1" dirty="0">
                <a:solidFill>
                  <a:srgbClr val="000000"/>
                </a:solidFill>
                <a:latin typeface="Arial"/>
                <a:ea typeface="Calibri"/>
              </a:rPr>
              <a:t>A salary range / value field is needed in the job details</a:t>
            </a:r>
            <a:endParaRPr lang="en-IN" sz="1800" b="0" strike="noStrike" spc="-1" dirty="0">
              <a:solidFill>
                <a:srgbClr val="000000"/>
              </a:solidFill>
              <a:latin typeface="Arial"/>
            </a:endParaRPr>
          </a:p>
          <a:p>
            <a:pPr marL="457200" indent="-343080">
              <a:lnSpc>
                <a:spcPct val="90000"/>
              </a:lnSpc>
              <a:buClr>
                <a:srgbClr val="000000"/>
              </a:buClr>
              <a:buFont typeface="Arial"/>
              <a:buAutoNum type="arabicPeriod"/>
              <a:tabLst>
                <a:tab pos="0" algn="l"/>
              </a:tabLst>
            </a:pPr>
            <a:r>
              <a:rPr lang="en-US" sz="1800" b="0" strike="noStrike" spc="-1" dirty="0">
                <a:solidFill>
                  <a:srgbClr val="000000"/>
                </a:solidFill>
                <a:latin typeface="Arial"/>
                <a:ea typeface="Calibri"/>
              </a:rPr>
              <a:t>The user had a little difficulty navigating through the website. We had to explain a few points.</a:t>
            </a:r>
            <a:endParaRPr lang="en-IN" sz="1800" b="0" strike="noStrike" spc="-1" dirty="0">
              <a:solidFill>
                <a:srgbClr val="000000"/>
              </a:solidFill>
              <a:latin typeface="Arial"/>
            </a:endParaRPr>
          </a:p>
          <a:p>
            <a:pPr marL="457200" indent="-343080">
              <a:lnSpc>
                <a:spcPct val="90000"/>
              </a:lnSpc>
              <a:buClr>
                <a:srgbClr val="000000"/>
              </a:buClr>
              <a:buFont typeface="Arial"/>
              <a:buAutoNum type="arabicPeriod"/>
              <a:tabLst>
                <a:tab pos="0" algn="l"/>
              </a:tabLst>
            </a:pPr>
            <a:r>
              <a:rPr lang="en-US" sz="1800" b="0" strike="noStrike" spc="-1" dirty="0">
                <a:solidFill>
                  <a:srgbClr val="000000"/>
                </a:solidFill>
                <a:latin typeface="Arial"/>
                <a:ea typeface="Calibri"/>
              </a:rPr>
              <a:t>Jobs that are permanent v/s temporary are 2 different kinds and would require slightly different details.</a:t>
            </a:r>
            <a:endParaRPr lang="en-IN" sz="1800" b="0" strike="noStrike" spc="-1" dirty="0">
              <a:solidFill>
                <a:srgbClr val="000000"/>
              </a:solidFill>
              <a:latin typeface="Arial"/>
            </a:endParaRPr>
          </a:p>
          <a:p>
            <a:pPr marL="457200" indent="-343080">
              <a:lnSpc>
                <a:spcPct val="90000"/>
              </a:lnSpc>
              <a:buClr>
                <a:srgbClr val="000000"/>
              </a:buClr>
              <a:buFont typeface="Arial"/>
              <a:buAutoNum type="arabicPeriod"/>
              <a:tabLst>
                <a:tab pos="0" algn="l"/>
              </a:tabLst>
            </a:pPr>
            <a:r>
              <a:rPr lang="en-US" sz="1800" b="0" strike="noStrike" spc="-1" dirty="0">
                <a:solidFill>
                  <a:srgbClr val="000000"/>
                </a:solidFill>
                <a:latin typeface="Arial"/>
                <a:ea typeface="Calibri"/>
              </a:rPr>
              <a:t>The website needs to be a little more interactive &amp; lively.</a:t>
            </a:r>
            <a:endParaRPr lang="en-IN" sz="1800" b="0" strike="noStrike" spc="-1" dirty="0">
              <a:solidFill>
                <a:srgbClr val="000000"/>
              </a:solidFill>
              <a:latin typeface="Arial"/>
            </a:endParaRPr>
          </a:p>
          <a:p>
            <a:pPr marL="457200" indent="-343080">
              <a:lnSpc>
                <a:spcPct val="90000"/>
              </a:lnSpc>
              <a:buClr>
                <a:srgbClr val="000000"/>
              </a:buClr>
              <a:buFont typeface="Arial"/>
              <a:buAutoNum type="arabicPeriod"/>
              <a:tabLst>
                <a:tab pos="0" algn="l"/>
              </a:tabLst>
            </a:pPr>
            <a:r>
              <a:rPr lang="en-US" sz="1800" b="0" strike="noStrike" spc="-1" dirty="0">
                <a:solidFill>
                  <a:srgbClr val="000000"/>
                </a:solidFill>
                <a:latin typeface="Arial"/>
                <a:ea typeface="Calibri"/>
              </a:rPr>
              <a:t>There might arise a need for multiple locations for a single job.</a:t>
            </a:r>
            <a:endParaRPr lang="en-IN" sz="1800" b="0" strike="noStrike" spc="-1" dirty="0">
              <a:solidFill>
                <a:srgbClr val="000000"/>
              </a:solidFill>
              <a:latin typeface="Arial"/>
            </a:endParaRPr>
          </a:p>
          <a:p>
            <a:pPr marL="457200" indent="-343080">
              <a:lnSpc>
                <a:spcPct val="90000"/>
              </a:lnSpc>
              <a:buClr>
                <a:srgbClr val="000000"/>
              </a:buClr>
              <a:buFont typeface="Arial"/>
              <a:buAutoNum type="arabicPeriod"/>
              <a:tabLst>
                <a:tab pos="0" algn="l"/>
              </a:tabLst>
            </a:pPr>
            <a:r>
              <a:rPr lang="en-US" sz="1800" b="0" strike="noStrike" spc="-1" dirty="0">
                <a:solidFill>
                  <a:srgbClr val="000000"/>
                </a:solidFill>
                <a:latin typeface="Arial"/>
                <a:ea typeface="Calibri"/>
              </a:rPr>
              <a:t>A branding page is required so ensure trust in the website.</a:t>
            </a:r>
            <a:endParaRPr lang="en-IN" sz="1800" b="0" strike="noStrike" spc="-1" dirty="0">
              <a:solidFill>
                <a:srgbClr val="000000"/>
              </a:solidFill>
              <a:latin typeface="Arial"/>
            </a:endParaRPr>
          </a:p>
          <a:p>
            <a:pPr marL="457200" indent="-343080">
              <a:lnSpc>
                <a:spcPct val="90000"/>
              </a:lnSpc>
              <a:buClr>
                <a:srgbClr val="000000"/>
              </a:buClr>
              <a:buFont typeface="Arial"/>
              <a:buAutoNum type="arabicPeriod"/>
              <a:tabLst>
                <a:tab pos="0" algn="l"/>
              </a:tabLst>
            </a:pPr>
            <a:r>
              <a:rPr lang="en-US" sz="1800" b="0" strike="noStrike" spc="-1" dirty="0">
                <a:solidFill>
                  <a:srgbClr val="000000"/>
                </a:solidFill>
                <a:latin typeface="Arial"/>
                <a:ea typeface="Calibri"/>
              </a:rPr>
              <a:t>Introduce a field called role. This would be separate from tags</a:t>
            </a:r>
            <a:endParaRPr lang="en-IN" sz="1800" b="0" strike="noStrike" spc="-1" dirty="0">
              <a:solidFill>
                <a:srgbClr val="000000"/>
              </a:solidFill>
              <a:latin typeface="Arial"/>
            </a:endParaRPr>
          </a:p>
          <a:p>
            <a:pPr marL="457200" indent="-343080">
              <a:lnSpc>
                <a:spcPct val="90000"/>
              </a:lnSpc>
              <a:buClr>
                <a:srgbClr val="000000"/>
              </a:buClr>
              <a:buFont typeface="Arial"/>
              <a:buAutoNum type="arabicPeriod"/>
              <a:tabLst>
                <a:tab pos="0" algn="l"/>
              </a:tabLst>
            </a:pPr>
            <a:r>
              <a:rPr lang="en-US" sz="1800" b="0" strike="noStrike" spc="-1" dirty="0">
                <a:solidFill>
                  <a:srgbClr val="000000"/>
                </a:solidFill>
                <a:latin typeface="Arial"/>
                <a:ea typeface="Calibri"/>
              </a:rPr>
              <a:t>Even if something of this sort gets launched, how will job seekers get to know about the toll-free-number</a:t>
            </a:r>
            <a:endParaRPr lang="en-IN" sz="1800" b="0" strike="noStrike" spc="-1" dirty="0">
              <a:solidFill>
                <a:srgbClr val="000000"/>
              </a:solidFill>
              <a:latin typeface="Arial"/>
            </a:endParaRPr>
          </a:p>
          <a:p>
            <a:pPr>
              <a:lnSpc>
                <a:spcPct val="90000"/>
              </a:lnSpc>
              <a:spcBef>
                <a:spcPts val="1001"/>
              </a:spcBef>
              <a:buNone/>
              <a:tabLst>
                <a:tab pos="0" algn="l"/>
              </a:tabLst>
            </a:pPr>
            <a:endParaRPr lang="en-IN" sz="2800" b="0" strike="noStrike" spc="-1" dirty="0">
              <a:solidFill>
                <a:srgbClr val="000000"/>
              </a:solidFill>
              <a:latin typeface="Arial"/>
            </a:endParaRPr>
          </a:p>
        </p:txBody>
      </p:sp>
    </p:spTree>
    <p:extLst>
      <p:ext uri="{BB962C8B-B14F-4D97-AF65-F5344CB8AC3E}">
        <p14:creationId xmlns:p14="http://schemas.microsoft.com/office/powerpoint/2010/main" val="2637976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0" y="18360"/>
            <a:ext cx="10515240" cy="1325160"/>
          </a:xfrm>
          <a:prstGeom prst="rect">
            <a:avLst/>
          </a:prstGeom>
          <a:noFill/>
          <a:ln w="0">
            <a:noFill/>
          </a:ln>
        </p:spPr>
        <p:txBody>
          <a:bodyPr anchor="ctr">
            <a:noAutofit/>
          </a:bodyPr>
          <a:lstStyle/>
          <a:p>
            <a:pPr>
              <a:lnSpc>
                <a:spcPct val="90000"/>
              </a:lnSpc>
              <a:buNone/>
            </a:pPr>
            <a:r>
              <a:rPr lang="en-IN" sz="4400" b="0" strike="noStrike" spc="-1">
                <a:solidFill>
                  <a:srgbClr val="000000"/>
                </a:solidFill>
                <a:latin typeface="Calibri"/>
                <a:ea typeface="Calibri"/>
              </a:rPr>
              <a:t>User Research</a:t>
            </a:r>
            <a:endParaRPr lang="en-IN" sz="4400" b="0" strike="noStrike" spc="-1">
              <a:solidFill>
                <a:srgbClr val="000000"/>
              </a:solidFill>
              <a:latin typeface="Arial"/>
            </a:endParaRPr>
          </a:p>
        </p:txBody>
      </p:sp>
      <p:sp>
        <p:nvSpPr>
          <p:cNvPr id="95" name="PlaceHolder 2"/>
          <p:cNvSpPr>
            <a:spLocks noGrp="1"/>
          </p:cNvSpPr>
          <p:nvPr>
            <p:ph/>
          </p:nvPr>
        </p:nvSpPr>
        <p:spPr>
          <a:xfrm>
            <a:off x="0" y="1343880"/>
            <a:ext cx="10515240" cy="4350960"/>
          </a:xfrm>
          <a:prstGeom prst="rect">
            <a:avLst/>
          </a:prstGeom>
          <a:noFill/>
          <a:ln w="0">
            <a:noFill/>
          </a:ln>
        </p:spPr>
        <p:txBody>
          <a:bodyPr anchor="t">
            <a:normAutofit fontScale="89500" lnSpcReduction="10000"/>
          </a:bodyPr>
          <a:lstStyle/>
          <a:p>
            <a:pPr marL="114480">
              <a:lnSpc>
                <a:spcPct val="90000"/>
              </a:lnSpc>
              <a:buNone/>
              <a:tabLst>
                <a:tab pos="0" algn="l"/>
              </a:tabLst>
            </a:pPr>
            <a:r>
              <a:rPr lang="en-US" sz="1800" b="1" strike="noStrike" spc="-1" dirty="0">
                <a:solidFill>
                  <a:srgbClr val="000000"/>
                </a:solidFill>
                <a:latin typeface="Arial"/>
                <a:ea typeface="Calibri"/>
              </a:rPr>
              <a:t>    </a:t>
            </a:r>
            <a:r>
              <a:rPr lang="en-US" sz="1800" b="1" strike="noStrike" spc="-1" dirty="0" err="1">
                <a:solidFill>
                  <a:srgbClr val="000000"/>
                </a:solidFill>
                <a:latin typeface="Arial"/>
                <a:ea typeface="Calibri"/>
              </a:rPr>
              <a:t>Mr</a:t>
            </a:r>
            <a:r>
              <a:rPr lang="en-US" sz="1800" b="1" strike="noStrike" spc="-1" dirty="0">
                <a:solidFill>
                  <a:srgbClr val="000000"/>
                </a:solidFill>
                <a:latin typeface="Arial"/>
                <a:ea typeface="Calibri"/>
              </a:rPr>
              <a:t> Krishna Thakur</a:t>
            </a:r>
            <a:endParaRPr lang="en-IN" sz="1800" b="0" strike="noStrike" spc="-1" dirty="0">
              <a:solidFill>
                <a:srgbClr val="000000"/>
              </a:solidFill>
              <a:latin typeface="Arial"/>
            </a:endParaRPr>
          </a:p>
          <a:p>
            <a:pPr marL="114480">
              <a:lnSpc>
                <a:spcPct val="90000"/>
              </a:lnSpc>
              <a:buNone/>
              <a:tabLst>
                <a:tab pos="0" algn="l"/>
              </a:tabLst>
            </a:pPr>
            <a:r>
              <a:rPr lang="en-US" sz="1800" b="0" strike="noStrike" spc="-1" dirty="0">
                <a:solidFill>
                  <a:srgbClr val="000000"/>
                </a:solidFill>
                <a:latin typeface="Arial"/>
                <a:ea typeface="Calibri"/>
              </a:rPr>
              <a:t>	- Works at </a:t>
            </a:r>
            <a:r>
              <a:rPr lang="en-US" sz="1800" b="0" strike="noStrike" spc="-1" dirty="0" err="1">
                <a:solidFill>
                  <a:srgbClr val="000000"/>
                </a:solidFill>
                <a:latin typeface="Arial"/>
                <a:ea typeface="Calibri"/>
              </a:rPr>
              <a:t>Kadamba</a:t>
            </a:r>
            <a:r>
              <a:rPr lang="en-US" sz="1800" b="0" strike="noStrike" spc="-1" dirty="0">
                <a:solidFill>
                  <a:srgbClr val="000000"/>
                </a:solidFill>
                <a:latin typeface="Arial"/>
                <a:ea typeface="Calibri"/>
              </a:rPr>
              <a:t> Mess (Job Seeker)</a:t>
            </a:r>
            <a:endParaRPr lang="en-IN" sz="1800" b="0" strike="noStrike" spc="-1" dirty="0">
              <a:solidFill>
                <a:srgbClr val="000000"/>
              </a:solidFill>
              <a:latin typeface="Arial"/>
            </a:endParaRPr>
          </a:p>
          <a:p>
            <a:pPr marL="114480">
              <a:lnSpc>
                <a:spcPct val="90000"/>
              </a:lnSpc>
              <a:buNone/>
              <a:tabLst>
                <a:tab pos="0" algn="l"/>
              </a:tabLst>
            </a:pPr>
            <a:endParaRPr lang="en-IN" sz="1800" b="0" strike="noStrike" spc="-1" dirty="0">
              <a:solidFill>
                <a:srgbClr val="000000"/>
              </a:solidFill>
              <a:latin typeface="Arial"/>
            </a:endParaRPr>
          </a:p>
          <a:p>
            <a:pPr marL="114480">
              <a:lnSpc>
                <a:spcPct val="90000"/>
              </a:lnSpc>
              <a:buNone/>
              <a:tabLst>
                <a:tab pos="0" algn="l"/>
              </a:tabLst>
            </a:pPr>
            <a:endParaRPr lang="en-IN" sz="2800" b="0" strike="noStrike" spc="-1" dirty="0">
              <a:solidFill>
                <a:srgbClr val="000000"/>
              </a:solidFill>
              <a:latin typeface="Arial"/>
            </a:endParaRPr>
          </a:p>
          <a:p>
            <a:pPr marL="114480">
              <a:lnSpc>
                <a:spcPct val="90000"/>
              </a:lnSpc>
              <a:buNone/>
              <a:tabLst>
                <a:tab pos="0" algn="l"/>
              </a:tabLst>
            </a:pPr>
            <a:endParaRPr lang="en-IN" sz="2800" b="0" strike="noStrike" spc="-1" dirty="0">
              <a:solidFill>
                <a:srgbClr val="000000"/>
              </a:solidFill>
              <a:latin typeface="Arial"/>
            </a:endParaRPr>
          </a:p>
          <a:p>
            <a:pPr marL="114480">
              <a:lnSpc>
                <a:spcPct val="90000"/>
              </a:lnSpc>
              <a:buNone/>
              <a:tabLst>
                <a:tab pos="0" algn="l"/>
              </a:tabLst>
            </a:pPr>
            <a:endParaRPr lang="en-IN" sz="2800" b="0" strike="noStrike" spc="-1" dirty="0">
              <a:solidFill>
                <a:srgbClr val="000000"/>
              </a:solidFill>
              <a:latin typeface="Arial"/>
            </a:endParaRPr>
          </a:p>
          <a:p>
            <a:pPr marL="114480">
              <a:lnSpc>
                <a:spcPct val="90000"/>
              </a:lnSpc>
              <a:buNone/>
              <a:tabLst>
                <a:tab pos="0" algn="l"/>
              </a:tabLst>
            </a:pPr>
            <a:endParaRPr lang="en-IN" sz="2800" b="0" strike="noStrike" spc="-1" dirty="0">
              <a:solidFill>
                <a:srgbClr val="000000"/>
              </a:solidFill>
              <a:latin typeface="Arial"/>
            </a:endParaRPr>
          </a:p>
          <a:p>
            <a:pPr marL="114480">
              <a:lnSpc>
                <a:spcPct val="90000"/>
              </a:lnSpc>
              <a:buNone/>
              <a:tabLst>
                <a:tab pos="0" algn="l"/>
              </a:tabLst>
            </a:pPr>
            <a:r>
              <a:rPr lang="en-US" sz="1800" b="0" strike="noStrike" spc="-1" dirty="0">
                <a:solidFill>
                  <a:srgbClr val="000000"/>
                </a:solidFill>
                <a:latin typeface="Arial"/>
                <a:ea typeface="Calibri"/>
              </a:rPr>
              <a:t>Discussion Points : </a:t>
            </a:r>
            <a:endParaRPr lang="en-IN" sz="1800" b="0" strike="noStrike" spc="-1" dirty="0">
              <a:solidFill>
                <a:srgbClr val="000000"/>
              </a:solidFill>
              <a:latin typeface="Arial"/>
            </a:endParaRPr>
          </a:p>
          <a:p>
            <a:pPr marL="457200" indent="-343080">
              <a:lnSpc>
                <a:spcPct val="90000"/>
              </a:lnSpc>
              <a:buClr>
                <a:srgbClr val="000000"/>
              </a:buClr>
              <a:buFont typeface="Arial"/>
              <a:buAutoNum type="arabicPeriod"/>
              <a:tabLst>
                <a:tab pos="0" algn="l"/>
              </a:tabLst>
            </a:pPr>
            <a:r>
              <a:rPr lang="en-US" sz="1800" b="0" strike="noStrike" spc="-1" dirty="0">
                <a:solidFill>
                  <a:srgbClr val="000000"/>
                </a:solidFill>
                <a:latin typeface="Arial"/>
                <a:ea typeface="Calibri"/>
              </a:rPr>
              <a:t>The main things that should get clarified before one would make a choice should be salary, daily work duration and location</a:t>
            </a:r>
            <a:endParaRPr lang="en-IN" sz="1800" b="0" strike="noStrike" spc="-1" dirty="0">
              <a:solidFill>
                <a:srgbClr val="000000"/>
              </a:solidFill>
              <a:latin typeface="Arial"/>
            </a:endParaRPr>
          </a:p>
          <a:p>
            <a:pPr marL="457200" indent="-343080">
              <a:lnSpc>
                <a:spcPct val="90000"/>
              </a:lnSpc>
              <a:buClr>
                <a:srgbClr val="000000"/>
              </a:buClr>
              <a:buFont typeface="Arial"/>
              <a:buAutoNum type="arabicPeriod"/>
              <a:tabLst>
                <a:tab pos="0" algn="l"/>
              </a:tabLst>
            </a:pPr>
            <a:r>
              <a:rPr lang="en-US" sz="1800" b="0" strike="noStrike" spc="-1" dirty="0">
                <a:solidFill>
                  <a:srgbClr val="000000"/>
                </a:solidFill>
                <a:latin typeface="Arial"/>
                <a:ea typeface="Calibri"/>
              </a:rPr>
              <a:t>If its a multi-person job </a:t>
            </a:r>
            <a:r>
              <a:rPr lang="en-US" sz="1800" b="0" strike="noStrike" spc="-1" dirty="0" err="1">
                <a:solidFill>
                  <a:srgbClr val="000000"/>
                </a:solidFill>
                <a:latin typeface="Arial"/>
                <a:ea typeface="Calibri"/>
              </a:rPr>
              <a:t>i.e</a:t>
            </a:r>
            <a:r>
              <a:rPr lang="en-US" sz="1800" b="0" strike="noStrike" spc="-1" dirty="0">
                <a:solidFill>
                  <a:srgbClr val="000000"/>
                </a:solidFill>
                <a:latin typeface="Arial"/>
                <a:ea typeface="Calibri"/>
              </a:rPr>
              <a:t> if it requires interacting with other people, they also should preferably know a common language</a:t>
            </a:r>
            <a:endParaRPr lang="en-IN" sz="1800" b="0" strike="noStrike" spc="-1" dirty="0">
              <a:solidFill>
                <a:srgbClr val="000000"/>
              </a:solidFill>
              <a:latin typeface="Arial"/>
            </a:endParaRPr>
          </a:p>
          <a:p>
            <a:pPr marL="457200" indent="-343080">
              <a:lnSpc>
                <a:spcPct val="90000"/>
              </a:lnSpc>
              <a:buClr>
                <a:srgbClr val="000000"/>
              </a:buClr>
              <a:buFont typeface="Arial"/>
              <a:buAutoNum type="arabicPeriod"/>
              <a:tabLst>
                <a:tab pos="0" algn="l"/>
              </a:tabLst>
            </a:pPr>
            <a:r>
              <a:rPr lang="en-US" sz="1800" b="0" strike="noStrike" spc="-1" dirty="0">
                <a:solidFill>
                  <a:srgbClr val="000000"/>
                </a:solidFill>
                <a:latin typeface="Arial"/>
                <a:ea typeface="Calibri"/>
              </a:rPr>
              <a:t>Even if something of this sort gets launched, how will people like us come to know about the toll-free-number</a:t>
            </a:r>
            <a:endParaRPr lang="en-IN" sz="1800" b="0" strike="noStrike" spc="-1" dirty="0">
              <a:solidFill>
                <a:srgbClr val="000000"/>
              </a:solidFill>
              <a:latin typeface="Arial"/>
            </a:endParaRPr>
          </a:p>
          <a:p>
            <a:pPr marL="114480">
              <a:lnSpc>
                <a:spcPct val="90000"/>
              </a:lnSpc>
              <a:spcBef>
                <a:spcPts val="1001"/>
              </a:spcBef>
              <a:buNone/>
              <a:tabLst>
                <a:tab pos="0" algn="l"/>
              </a:tabLst>
            </a:pPr>
            <a:endParaRPr lang="en-IN" sz="2800" b="0" strike="noStrike" spc="-1" dirty="0">
              <a:solidFill>
                <a:srgbClr val="000000"/>
              </a:solidFill>
              <a:latin typeface="Arial"/>
            </a:endParaRPr>
          </a:p>
        </p:txBody>
      </p:sp>
      <p:pic>
        <p:nvPicPr>
          <p:cNvPr id="96" name="Picture 6"/>
          <p:cNvPicPr/>
          <p:nvPr/>
        </p:nvPicPr>
        <p:blipFill>
          <a:blip r:embed="rId2"/>
          <a:stretch/>
        </p:blipFill>
        <p:spPr>
          <a:xfrm>
            <a:off x="7273440" y="978120"/>
            <a:ext cx="2037960" cy="271440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IN" sz="4400" b="0" strike="noStrike" spc="-1">
                <a:solidFill>
                  <a:srgbClr val="000000"/>
                </a:solidFill>
                <a:latin typeface="Calibri"/>
                <a:ea typeface="Calibri"/>
              </a:rPr>
              <a:t>User Research</a:t>
            </a:r>
            <a:endParaRPr lang="en-IN" sz="4400" b="0" strike="noStrike" spc="-1">
              <a:solidFill>
                <a:srgbClr val="000000"/>
              </a:solidFill>
              <a:latin typeface="Arial"/>
            </a:endParaRPr>
          </a:p>
        </p:txBody>
      </p:sp>
      <p:sp>
        <p:nvSpPr>
          <p:cNvPr id="98" name="PlaceHolder 2"/>
          <p:cNvSpPr>
            <a:spLocks noGrp="1"/>
          </p:cNvSpPr>
          <p:nvPr>
            <p:ph/>
          </p:nvPr>
        </p:nvSpPr>
        <p:spPr>
          <a:xfrm>
            <a:off x="838080" y="1825560"/>
            <a:ext cx="10515240" cy="4350960"/>
          </a:xfrm>
          <a:prstGeom prst="rect">
            <a:avLst/>
          </a:prstGeom>
          <a:noFill/>
          <a:ln w="0">
            <a:noFill/>
          </a:ln>
        </p:spPr>
        <p:txBody>
          <a:bodyPr anchor="t">
            <a:noAutofit/>
          </a:bodyPr>
          <a:lstStyle/>
          <a:p>
            <a:pPr marL="114480">
              <a:lnSpc>
                <a:spcPct val="90000"/>
              </a:lnSpc>
              <a:buNone/>
              <a:tabLst>
                <a:tab pos="0" algn="l"/>
              </a:tabLst>
            </a:pPr>
            <a:r>
              <a:rPr lang="en-IN" sz="1800" b="1" strike="noStrike" spc="-1" dirty="0">
                <a:solidFill>
                  <a:srgbClr val="000000"/>
                </a:solidFill>
                <a:latin typeface="Arial"/>
                <a:ea typeface="Calibri"/>
              </a:rPr>
              <a:t>   Mr Krishna Kishore</a:t>
            </a:r>
            <a:r>
              <a:rPr lang="en-IN" sz="1800" b="0" strike="noStrike" spc="-1" dirty="0">
                <a:solidFill>
                  <a:srgbClr val="000000"/>
                </a:solidFill>
                <a:latin typeface="Arial"/>
                <a:ea typeface="Calibri"/>
              </a:rPr>
              <a:t> </a:t>
            </a:r>
            <a:endParaRPr lang="en-IN" sz="1800" b="0" strike="noStrike" spc="-1" dirty="0">
              <a:solidFill>
                <a:srgbClr val="000000"/>
              </a:solidFill>
              <a:latin typeface="Arial"/>
            </a:endParaRPr>
          </a:p>
          <a:p>
            <a:pPr marL="114480">
              <a:lnSpc>
                <a:spcPct val="90000"/>
              </a:lnSpc>
              <a:buNone/>
              <a:tabLst>
                <a:tab pos="0" algn="l"/>
              </a:tabLst>
            </a:pPr>
            <a:r>
              <a:rPr lang="en-IN" sz="1800" b="0" strike="noStrike" spc="-1" dirty="0">
                <a:solidFill>
                  <a:srgbClr val="000000"/>
                </a:solidFill>
                <a:latin typeface="Arial"/>
                <a:ea typeface="Calibri"/>
              </a:rPr>
              <a:t>	- Hostel Manager Bakul (Job Poster)</a:t>
            </a:r>
            <a:br>
              <a:rPr sz="2800" dirty="0"/>
            </a:br>
            <a:endParaRPr lang="en-IN" sz="1800" b="0" strike="noStrike" spc="-1" dirty="0">
              <a:solidFill>
                <a:srgbClr val="000000"/>
              </a:solidFill>
              <a:latin typeface="Arial"/>
            </a:endParaRPr>
          </a:p>
          <a:p>
            <a:pPr marL="114480">
              <a:lnSpc>
                <a:spcPct val="90000"/>
              </a:lnSpc>
              <a:buNone/>
              <a:tabLst>
                <a:tab pos="0" algn="l"/>
              </a:tabLst>
            </a:pPr>
            <a:endParaRPr lang="en-IN" sz="2800" b="0" strike="noStrike" spc="-1" dirty="0">
              <a:solidFill>
                <a:srgbClr val="000000"/>
              </a:solidFill>
              <a:latin typeface="Arial"/>
            </a:endParaRPr>
          </a:p>
          <a:p>
            <a:pPr marL="114480">
              <a:lnSpc>
                <a:spcPct val="90000"/>
              </a:lnSpc>
              <a:buNone/>
              <a:tabLst>
                <a:tab pos="0" algn="l"/>
              </a:tabLst>
            </a:pPr>
            <a:endParaRPr lang="en-IN" sz="1800" b="0" strike="noStrike" spc="-1" dirty="0">
              <a:solidFill>
                <a:srgbClr val="000000"/>
              </a:solidFill>
              <a:latin typeface="Arial"/>
            </a:endParaRPr>
          </a:p>
          <a:p>
            <a:pPr marL="114480">
              <a:lnSpc>
                <a:spcPct val="90000"/>
              </a:lnSpc>
              <a:buNone/>
              <a:tabLst>
                <a:tab pos="0" algn="l"/>
              </a:tabLst>
            </a:pPr>
            <a:endParaRPr lang="en-IN" sz="1800" b="0" strike="noStrike" spc="-1" dirty="0">
              <a:solidFill>
                <a:srgbClr val="000000"/>
              </a:solidFill>
              <a:latin typeface="Arial"/>
            </a:endParaRPr>
          </a:p>
          <a:p>
            <a:pPr marL="114480">
              <a:lnSpc>
                <a:spcPct val="90000"/>
              </a:lnSpc>
              <a:buNone/>
              <a:tabLst>
                <a:tab pos="0" algn="l"/>
              </a:tabLst>
            </a:pPr>
            <a:r>
              <a:rPr lang="en-US" sz="1800" b="0" strike="noStrike" spc="-1" dirty="0">
                <a:solidFill>
                  <a:srgbClr val="000000"/>
                </a:solidFill>
                <a:latin typeface="Arial"/>
                <a:ea typeface="Calibri"/>
              </a:rPr>
              <a:t>Discussion points :</a:t>
            </a:r>
            <a:endParaRPr lang="en-IN" sz="1800" b="0" strike="noStrike" spc="-1" dirty="0">
              <a:solidFill>
                <a:srgbClr val="000000"/>
              </a:solidFill>
              <a:latin typeface="Arial"/>
            </a:endParaRPr>
          </a:p>
          <a:p>
            <a:pPr marL="457200" indent="-343080">
              <a:lnSpc>
                <a:spcPct val="90000"/>
              </a:lnSpc>
              <a:buClr>
                <a:srgbClr val="000000"/>
              </a:buClr>
              <a:buFont typeface="Arial"/>
              <a:buAutoNum type="arabicPeriod"/>
              <a:tabLst>
                <a:tab pos="0" algn="l"/>
              </a:tabLst>
            </a:pPr>
            <a:r>
              <a:rPr lang="en-US" sz="1800" b="0" strike="noStrike" spc="-1" dirty="0">
                <a:solidFill>
                  <a:srgbClr val="000000"/>
                </a:solidFill>
                <a:latin typeface="Arial"/>
                <a:ea typeface="Calibri"/>
              </a:rPr>
              <a:t>Each job seeker that shows interest should have a unique id associated with him/her. Makes it easier to search him/her.</a:t>
            </a:r>
            <a:endParaRPr lang="en-IN" sz="1800" b="0" strike="noStrike" spc="-1" dirty="0">
              <a:solidFill>
                <a:srgbClr val="000000"/>
              </a:solidFill>
              <a:latin typeface="Arial"/>
            </a:endParaRPr>
          </a:p>
          <a:p>
            <a:pPr marL="457200" indent="-343080">
              <a:lnSpc>
                <a:spcPct val="90000"/>
              </a:lnSpc>
              <a:buClr>
                <a:srgbClr val="000000"/>
              </a:buClr>
              <a:buFont typeface="Arial"/>
              <a:buAutoNum type="arabicPeriod"/>
              <a:tabLst>
                <a:tab pos="0" algn="l"/>
              </a:tabLst>
            </a:pPr>
            <a:r>
              <a:rPr lang="en-US" sz="1800" b="0" strike="noStrike" spc="-1" dirty="0">
                <a:solidFill>
                  <a:srgbClr val="000000"/>
                </a:solidFill>
                <a:latin typeface="Arial"/>
                <a:ea typeface="Calibri"/>
              </a:rPr>
              <a:t>The job seeker details should be a little more in depth. </a:t>
            </a:r>
            <a:r>
              <a:rPr lang="en-US" sz="1800" b="0" strike="noStrike" spc="-1" dirty="0" err="1">
                <a:solidFill>
                  <a:srgbClr val="000000"/>
                </a:solidFill>
                <a:latin typeface="Arial"/>
                <a:ea typeface="Calibri"/>
              </a:rPr>
              <a:t>Eg</a:t>
            </a:r>
            <a:r>
              <a:rPr lang="en-US" sz="1800" b="0" strike="noStrike" spc="-1" dirty="0">
                <a:solidFill>
                  <a:srgbClr val="000000"/>
                </a:solidFill>
                <a:latin typeface="Arial"/>
                <a:ea typeface="Calibri"/>
              </a:rPr>
              <a:t> : field of experience of the job seeker, location etc.</a:t>
            </a:r>
            <a:endParaRPr lang="en-IN" sz="1800" b="0" strike="noStrike" spc="-1" dirty="0">
              <a:solidFill>
                <a:srgbClr val="000000"/>
              </a:solidFill>
              <a:latin typeface="Arial"/>
            </a:endParaRPr>
          </a:p>
          <a:p>
            <a:pPr marL="114480">
              <a:lnSpc>
                <a:spcPct val="90000"/>
              </a:lnSpc>
              <a:buNone/>
              <a:tabLst>
                <a:tab pos="0" algn="l"/>
              </a:tabLst>
            </a:pPr>
            <a:endParaRPr lang="en-IN" sz="2800" b="0" strike="noStrike" spc="-1" dirty="0">
              <a:solidFill>
                <a:srgbClr val="000000"/>
              </a:solidFill>
              <a:latin typeface="Arial"/>
            </a:endParaRPr>
          </a:p>
        </p:txBody>
      </p:sp>
      <p:pic>
        <p:nvPicPr>
          <p:cNvPr id="99" name="Picture 2"/>
          <p:cNvPicPr/>
          <p:nvPr/>
        </p:nvPicPr>
        <p:blipFill>
          <a:blip r:embed="rId2"/>
          <a:stretch/>
        </p:blipFill>
        <p:spPr>
          <a:xfrm>
            <a:off x="7621560" y="1724760"/>
            <a:ext cx="3038040" cy="227628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0" y="0"/>
            <a:ext cx="10515240" cy="1325160"/>
          </a:xfrm>
          <a:prstGeom prst="rect">
            <a:avLst/>
          </a:prstGeom>
          <a:noFill/>
          <a:ln w="0">
            <a:noFill/>
          </a:ln>
        </p:spPr>
        <p:txBody>
          <a:bodyPr anchor="ctr">
            <a:noAutofit/>
          </a:bodyPr>
          <a:lstStyle/>
          <a:p>
            <a:pPr>
              <a:lnSpc>
                <a:spcPct val="90000"/>
              </a:lnSpc>
              <a:buNone/>
            </a:pPr>
            <a:r>
              <a:rPr lang="en-IN" sz="4400" b="0" strike="noStrike" spc="-1">
                <a:solidFill>
                  <a:srgbClr val="000000"/>
                </a:solidFill>
                <a:latin typeface="Calibri"/>
                <a:ea typeface="Calibri"/>
              </a:rPr>
              <a:t>User Research</a:t>
            </a:r>
            <a:endParaRPr lang="en-IN" sz="4400" b="0" strike="noStrike" spc="-1">
              <a:solidFill>
                <a:srgbClr val="000000"/>
              </a:solidFill>
              <a:latin typeface="Arial"/>
            </a:endParaRPr>
          </a:p>
        </p:txBody>
      </p:sp>
      <p:sp>
        <p:nvSpPr>
          <p:cNvPr id="101" name="PlaceHolder 2"/>
          <p:cNvSpPr>
            <a:spLocks noGrp="1"/>
          </p:cNvSpPr>
          <p:nvPr>
            <p:ph/>
          </p:nvPr>
        </p:nvSpPr>
        <p:spPr>
          <a:xfrm>
            <a:off x="0" y="1325520"/>
            <a:ext cx="10515240" cy="4350960"/>
          </a:xfrm>
          <a:prstGeom prst="rect">
            <a:avLst/>
          </a:prstGeom>
          <a:noFill/>
          <a:ln w="0">
            <a:noFill/>
          </a:ln>
        </p:spPr>
        <p:txBody>
          <a:bodyPr anchor="t">
            <a:noAutofit/>
          </a:bodyPr>
          <a:lstStyle/>
          <a:p>
            <a:pPr marL="114480">
              <a:lnSpc>
                <a:spcPct val="90000"/>
              </a:lnSpc>
              <a:buNone/>
              <a:tabLst>
                <a:tab pos="0" algn="l"/>
              </a:tabLst>
            </a:pPr>
            <a:r>
              <a:rPr lang="en-US" sz="1800" b="1" strike="noStrike" spc="-1">
                <a:solidFill>
                  <a:srgbClr val="000000"/>
                </a:solidFill>
                <a:latin typeface="Arial"/>
                <a:ea typeface="Calibri"/>
              </a:rPr>
              <a:t>    Anonymous</a:t>
            </a:r>
            <a:r>
              <a:rPr lang="en-US" sz="1800" b="0" strike="noStrike" spc="-1">
                <a:solidFill>
                  <a:srgbClr val="000000"/>
                </a:solidFill>
                <a:latin typeface="Arial"/>
                <a:ea typeface="Calibri"/>
              </a:rPr>
              <a:t> </a:t>
            </a:r>
            <a:endParaRPr lang="en-IN" sz="1800" b="0" strike="noStrike" spc="-1">
              <a:solidFill>
                <a:srgbClr val="000000"/>
              </a:solidFill>
              <a:latin typeface="Arial"/>
            </a:endParaRPr>
          </a:p>
          <a:p>
            <a:pPr marL="114480">
              <a:lnSpc>
                <a:spcPct val="90000"/>
              </a:lnSpc>
              <a:buNone/>
              <a:tabLst>
                <a:tab pos="0" algn="l"/>
              </a:tabLst>
            </a:pPr>
            <a:r>
              <a:rPr lang="en-US" sz="1800" b="0" strike="noStrike" spc="-1">
                <a:solidFill>
                  <a:srgbClr val="000000"/>
                </a:solidFill>
                <a:latin typeface="Arial"/>
                <a:ea typeface="Calibri"/>
              </a:rPr>
              <a:t>	- Cleans washrooms at Bakul (Job Seeker)</a:t>
            </a:r>
            <a:endParaRPr lang="en-IN" sz="1800" b="0" strike="noStrike" spc="-1">
              <a:solidFill>
                <a:srgbClr val="000000"/>
              </a:solidFill>
              <a:latin typeface="Arial"/>
            </a:endParaRPr>
          </a:p>
          <a:p>
            <a:pPr marL="114480">
              <a:lnSpc>
                <a:spcPct val="90000"/>
              </a:lnSpc>
              <a:buNone/>
              <a:tabLst>
                <a:tab pos="0" algn="l"/>
              </a:tabLst>
            </a:pPr>
            <a:endParaRPr lang="en-IN" sz="1800" b="0" strike="noStrike" spc="-1">
              <a:solidFill>
                <a:srgbClr val="000000"/>
              </a:solidFill>
              <a:latin typeface="Arial"/>
            </a:endParaRPr>
          </a:p>
          <a:p>
            <a:pPr marL="114480">
              <a:lnSpc>
                <a:spcPct val="90000"/>
              </a:lnSpc>
              <a:buNone/>
              <a:tabLst>
                <a:tab pos="0" algn="l"/>
              </a:tabLst>
            </a:pPr>
            <a:r>
              <a:rPr lang="en-US" sz="1800" b="0" strike="noStrike" spc="-1">
                <a:solidFill>
                  <a:srgbClr val="000000"/>
                </a:solidFill>
                <a:latin typeface="Arial"/>
                <a:ea typeface="Calibri"/>
              </a:rPr>
              <a:t>(Preferred not to be named nor have a picture clicked)</a:t>
            </a:r>
            <a:br>
              <a:rPr sz="2800"/>
            </a:br>
            <a:endParaRPr lang="en-IN" sz="1800" b="0" strike="noStrike" spc="-1">
              <a:solidFill>
                <a:srgbClr val="000000"/>
              </a:solidFill>
              <a:latin typeface="Arial"/>
            </a:endParaRPr>
          </a:p>
          <a:p>
            <a:pPr marL="114480">
              <a:lnSpc>
                <a:spcPct val="90000"/>
              </a:lnSpc>
              <a:buNone/>
              <a:tabLst>
                <a:tab pos="0" algn="l"/>
              </a:tabLst>
            </a:pPr>
            <a:r>
              <a:rPr lang="en-US" sz="1800" b="0" strike="noStrike" spc="-1">
                <a:solidFill>
                  <a:srgbClr val="000000"/>
                </a:solidFill>
                <a:latin typeface="Arial"/>
                <a:ea typeface="Calibri"/>
              </a:rPr>
              <a:t>Discussion Points :</a:t>
            </a:r>
            <a:endParaRPr lang="en-IN" sz="1800" b="0" strike="noStrike" spc="-1">
              <a:solidFill>
                <a:srgbClr val="000000"/>
              </a:solidFill>
              <a:latin typeface="Arial"/>
            </a:endParaRPr>
          </a:p>
          <a:p>
            <a:pPr marL="457200" indent="-343080">
              <a:lnSpc>
                <a:spcPct val="90000"/>
              </a:lnSpc>
              <a:buClr>
                <a:srgbClr val="000000"/>
              </a:buClr>
              <a:buFont typeface="Arial"/>
              <a:buAutoNum type="arabicPeriod"/>
              <a:tabLst>
                <a:tab pos="0" algn="l"/>
              </a:tabLst>
            </a:pPr>
            <a:r>
              <a:rPr lang="en-US" sz="1800" b="0" strike="noStrike" spc="-1">
                <a:solidFill>
                  <a:srgbClr val="000000"/>
                </a:solidFill>
                <a:latin typeface="Arial"/>
                <a:ea typeface="Calibri"/>
              </a:rPr>
              <a:t>If the job includes something that we currently do not know, the skill can be easily learnt and then they can work.</a:t>
            </a:r>
            <a:endParaRPr lang="en-IN" sz="1800" b="0" strike="noStrike" spc="-1">
              <a:solidFill>
                <a:srgbClr val="000000"/>
              </a:solidFill>
              <a:latin typeface="Arial"/>
            </a:endParaRPr>
          </a:p>
          <a:p>
            <a:pPr marL="457200" indent="-343080">
              <a:lnSpc>
                <a:spcPct val="90000"/>
              </a:lnSpc>
              <a:buClr>
                <a:srgbClr val="000000"/>
              </a:buClr>
              <a:buFont typeface="Arial"/>
              <a:buAutoNum type="arabicPeriod"/>
              <a:tabLst>
                <a:tab pos="0" algn="l"/>
              </a:tabLst>
            </a:pPr>
            <a:r>
              <a:rPr lang="en-US" sz="1800" b="0" strike="noStrike" spc="-1">
                <a:solidFill>
                  <a:srgbClr val="000000"/>
                </a:solidFill>
                <a:latin typeface="Arial"/>
                <a:ea typeface="Calibri"/>
              </a:rPr>
              <a:t>They directly do not deal with the jobs, their supervisor tells them about the vacancies</a:t>
            </a:r>
            <a:endParaRPr lang="en-IN" sz="1800" b="0" strike="noStrike" spc="-1">
              <a:solidFill>
                <a:srgbClr val="000000"/>
              </a:solidFill>
              <a:latin typeface="Arial"/>
            </a:endParaRPr>
          </a:p>
          <a:p>
            <a:pPr>
              <a:lnSpc>
                <a:spcPct val="90000"/>
              </a:lnSpc>
              <a:spcBef>
                <a:spcPts val="1001"/>
              </a:spcBef>
              <a:buNone/>
              <a:tabLst>
                <a:tab pos="0" algn="l"/>
              </a:tabLst>
            </a:pPr>
            <a:endParaRPr lang="en-IN" sz="2800" b="0" strike="noStrike" spc="-1">
              <a:solidFill>
                <a:srgbClr val="000000"/>
              </a:solid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IN" sz="4400" b="0" strike="noStrike" spc="-1">
                <a:solidFill>
                  <a:srgbClr val="000000"/>
                </a:solidFill>
                <a:latin typeface="Calibri"/>
                <a:ea typeface="Calibri"/>
              </a:rPr>
              <a:t>User Research</a:t>
            </a:r>
            <a:endParaRPr lang="en-IN" sz="4400" b="0" strike="noStrike" spc="-1">
              <a:solidFill>
                <a:srgbClr val="000000"/>
              </a:solidFill>
              <a:latin typeface="Arial"/>
            </a:endParaRPr>
          </a:p>
        </p:txBody>
      </p:sp>
      <p:sp>
        <p:nvSpPr>
          <p:cNvPr id="103" name="PlaceHolder 2"/>
          <p:cNvSpPr>
            <a:spLocks noGrp="1"/>
          </p:cNvSpPr>
          <p:nvPr>
            <p:ph/>
          </p:nvPr>
        </p:nvSpPr>
        <p:spPr>
          <a:xfrm>
            <a:off x="838080" y="1825560"/>
            <a:ext cx="10515240" cy="4350960"/>
          </a:xfrm>
          <a:prstGeom prst="rect">
            <a:avLst/>
          </a:prstGeom>
          <a:noFill/>
          <a:ln w="0">
            <a:noFill/>
          </a:ln>
        </p:spPr>
        <p:txBody>
          <a:bodyPr anchor="t">
            <a:noAutofit/>
          </a:bodyPr>
          <a:lstStyle/>
          <a:p>
            <a:pPr marL="457200" indent="-343080">
              <a:lnSpc>
                <a:spcPct val="90000"/>
              </a:lnSpc>
              <a:buClr>
                <a:srgbClr val="000000"/>
              </a:buClr>
              <a:buFont typeface="Arial"/>
              <a:buChar char="•"/>
            </a:pPr>
            <a:r>
              <a:rPr lang="en-US" sz="1800" b="1" strike="noStrike" spc="-1">
                <a:solidFill>
                  <a:srgbClr val="000000"/>
                </a:solidFill>
                <a:latin typeface="Arial"/>
                <a:ea typeface="Calibri"/>
              </a:rPr>
              <a:t>Rajamani (Security Parijat)</a:t>
            </a:r>
            <a:endParaRPr lang="en-IN" sz="1800" b="0" strike="noStrike" spc="-1">
              <a:solidFill>
                <a:srgbClr val="000000"/>
              </a:solidFill>
              <a:latin typeface="Arial"/>
            </a:endParaRPr>
          </a:p>
          <a:p>
            <a:pPr marL="457200" indent="-343080">
              <a:lnSpc>
                <a:spcPct val="90000"/>
              </a:lnSpc>
              <a:buClr>
                <a:srgbClr val="000000"/>
              </a:buClr>
              <a:buFont typeface="Arial"/>
              <a:buChar char="•"/>
            </a:pPr>
            <a:r>
              <a:rPr lang="en-US" sz="1800" b="0" strike="noStrike" spc="-1">
                <a:solidFill>
                  <a:srgbClr val="000000"/>
                </a:solidFill>
                <a:latin typeface="Arial"/>
                <a:ea typeface="Calibri"/>
              </a:rPr>
              <a:t>(Job Seeker)</a:t>
            </a:r>
            <a:endParaRPr lang="en-IN" sz="1800" b="0" strike="noStrike" spc="-1">
              <a:solidFill>
                <a:srgbClr val="000000"/>
              </a:solidFill>
              <a:latin typeface="Arial"/>
            </a:endParaRPr>
          </a:p>
          <a:p>
            <a:pPr marL="114480">
              <a:lnSpc>
                <a:spcPct val="90000"/>
              </a:lnSpc>
              <a:buNone/>
              <a:tabLst>
                <a:tab pos="0" algn="l"/>
              </a:tabLst>
            </a:pPr>
            <a:br>
              <a:rPr sz="2800"/>
            </a:br>
            <a:r>
              <a:rPr lang="en-US" sz="1800" b="1" strike="noStrike" spc="-1">
                <a:solidFill>
                  <a:srgbClr val="000000"/>
                </a:solidFill>
                <a:latin typeface="Arial"/>
                <a:ea typeface="Calibri"/>
              </a:rPr>
              <a:t>Video Link : </a:t>
            </a:r>
            <a:r>
              <a:rPr lang="en-US" sz="1800" b="0" strike="noStrike" spc="-1">
                <a:solidFill>
                  <a:srgbClr val="000000"/>
                </a:solidFill>
                <a:latin typeface="Arial"/>
                <a:ea typeface="Calibri"/>
              </a:rPr>
              <a:t>https://drive.google.com/file/d/1nDJX8aPYyaayb8vnzxQst7VeIKMbd02D/view?usp=share_link</a:t>
            </a:r>
            <a:endParaRPr lang="en-IN" sz="1800" b="0" strike="noStrike" spc="-1">
              <a:solidFill>
                <a:srgbClr val="000000"/>
              </a:solidFill>
              <a:latin typeface="Arial"/>
            </a:endParaRPr>
          </a:p>
          <a:p>
            <a:pPr marL="114480">
              <a:lnSpc>
                <a:spcPct val="90000"/>
              </a:lnSpc>
              <a:buNone/>
              <a:tabLst>
                <a:tab pos="0" algn="l"/>
              </a:tabLst>
            </a:pPr>
            <a:endParaRPr lang="en-IN" sz="1800" b="0" strike="noStrike" spc="-1">
              <a:solidFill>
                <a:srgbClr val="000000"/>
              </a:solidFill>
              <a:latin typeface="Arial"/>
            </a:endParaRPr>
          </a:p>
          <a:p>
            <a:pPr marL="114480">
              <a:lnSpc>
                <a:spcPct val="90000"/>
              </a:lnSpc>
              <a:buNone/>
              <a:tabLst>
                <a:tab pos="0" algn="l"/>
              </a:tabLst>
            </a:pPr>
            <a:r>
              <a:rPr lang="en-US" sz="1800" b="0" strike="noStrike" spc="-1">
                <a:solidFill>
                  <a:srgbClr val="000000"/>
                </a:solidFill>
                <a:latin typeface="Arial"/>
                <a:ea typeface="Calibri"/>
              </a:rPr>
              <a:t>Video Points :</a:t>
            </a:r>
            <a:endParaRPr lang="en-IN" sz="1800" b="0" strike="noStrike" spc="-1">
              <a:solidFill>
                <a:srgbClr val="000000"/>
              </a:solidFill>
              <a:latin typeface="Arial"/>
            </a:endParaRPr>
          </a:p>
          <a:p>
            <a:pPr marL="457200" indent="-343080">
              <a:lnSpc>
                <a:spcPct val="90000"/>
              </a:lnSpc>
              <a:buClr>
                <a:srgbClr val="000000"/>
              </a:buClr>
              <a:buFont typeface="Arial"/>
              <a:buAutoNum type="arabicPeriod"/>
              <a:tabLst>
                <a:tab pos="0" algn="l"/>
              </a:tabLst>
            </a:pPr>
            <a:r>
              <a:rPr lang="en-US" sz="1800" b="0" strike="noStrike" spc="-1">
                <a:solidFill>
                  <a:srgbClr val="000000"/>
                </a:solidFill>
                <a:latin typeface="Arial"/>
                <a:ea typeface="Calibri"/>
              </a:rPr>
              <a:t>We generally call or directly meet with Sir/Ma’am, discuss without fail the number of days, daily wage, daily hours &amp; timings and how many other people will work with me.</a:t>
            </a:r>
            <a:endParaRPr lang="en-IN" sz="1800" b="0" strike="noStrike" spc="-1">
              <a:solidFill>
                <a:srgbClr val="000000"/>
              </a:solidFill>
              <a:latin typeface="Arial"/>
            </a:endParaRPr>
          </a:p>
          <a:p>
            <a:pPr marL="457200" indent="-343080">
              <a:lnSpc>
                <a:spcPct val="90000"/>
              </a:lnSpc>
              <a:buClr>
                <a:srgbClr val="000000"/>
              </a:buClr>
              <a:buFont typeface="Arial"/>
              <a:buAutoNum type="arabicPeriod"/>
              <a:tabLst>
                <a:tab pos="0" algn="l"/>
              </a:tabLst>
            </a:pPr>
            <a:r>
              <a:rPr lang="en-US" sz="1800" b="0" strike="noStrike" spc="-1">
                <a:solidFill>
                  <a:srgbClr val="000000"/>
                </a:solidFill>
                <a:latin typeface="Arial"/>
                <a:ea typeface="Calibri"/>
              </a:rPr>
              <a:t>The product seems beneficial since it is helping us find new jobs.</a:t>
            </a:r>
            <a:endParaRPr lang="en-IN" sz="1800" b="0" strike="noStrike" spc="-1">
              <a:solidFill>
                <a:srgbClr val="000000"/>
              </a:solidFill>
              <a:latin typeface="Arial"/>
            </a:endParaRPr>
          </a:p>
          <a:p>
            <a:pPr marL="457200" indent="-343080">
              <a:lnSpc>
                <a:spcPct val="90000"/>
              </a:lnSpc>
              <a:buClr>
                <a:srgbClr val="000000"/>
              </a:buClr>
              <a:buFont typeface="Arial"/>
              <a:buAutoNum type="arabicPeriod"/>
              <a:tabLst>
                <a:tab pos="0" algn="l"/>
              </a:tabLst>
            </a:pPr>
            <a:r>
              <a:rPr lang="en-US" sz="1800" b="0" strike="noStrike" spc="-1">
                <a:solidFill>
                  <a:srgbClr val="000000"/>
                </a:solidFill>
                <a:latin typeface="Arial"/>
                <a:ea typeface="Calibri"/>
              </a:rPr>
              <a:t>Newspapers are generally our source for finding new jobs</a:t>
            </a:r>
            <a:endParaRPr lang="en-IN" sz="1800" b="0" strike="noStrike" spc="-1">
              <a:solidFill>
                <a:srgbClr val="000000"/>
              </a:solidFill>
              <a:latin typeface="Arial"/>
            </a:endParaRPr>
          </a:p>
          <a:p>
            <a:pPr marL="114480">
              <a:lnSpc>
                <a:spcPct val="90000"/>
              </a:lnSpc>
              <a:spcBef>
                <a:spcPts val="1001"/>
              </a:spcBef>
              <a:buNone/>
              <a:tabLst>
                <a:tab pos="0" algn="l"/>
              </a:tabLst>
            </a:pPr>
            <a:endParaRPr lang="en-IN" sz="28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0" y="18360"/>
            <a:ext cx="12191760" cy="1325160"/>
          </a:xfrm>
          <a:prstGeom prst="rect">
            <a:avLst/>
          </a:prstGeom>
          <a:noFill/>
          <a:ln w="0">
            <a:noFill/>
          </a:ln>
        </p:spPr>
        <p:txBody>
          <a:bodyPr anchor="ctr">
            <a:normAutofit/>
          </a:bodyPr>
          <a:lstStyle/>
          <a:p>
            <a:pPr algn="ctr">
              <a:lnSpc>
                <a:spcPct val="90000"/>
              </a:lnSpc>
              <a:buNone/>
              <a:tabLst>
                <a:tab pos="0" algn="l"/>
              </a:tabLst>
            </a:pPr>
            <a:r>
              <a:rPr lang="en-US" sz="4400" b="0" strike="noStrike" spc="-1">
                <a:solidFill>
                  <a:srgbClr val="000000"/>
                </a:solidFill>
                <a:latin typeface="Calibri"/>
                <a:ea typeface="Calibri"/>
              </a:rPr>
              <a:t>Table of Contents</a:t>
            </a:r>
            <a:endParaRPr lang="en-IN" sz="4400" b="0" strike="noStrike" spc="-1">
              <a:solidFill>
                <a:srgbClr val="000000"/>
              </a:solidFill>
              <a:latin typeface="Arial"/>
            </a:endParaRPr>
          </a:p>
        </p:txBody>
      </p:sp>
      <p:graphicFrame>
        <p:nvGraphicFramePr>
          <p:cNvPr id="85" name="Google Shape;91;p2"/>
          <p:cNvGraphicFramePr/>
          <p:nvPr/>
        </p:nvGraphicFramePr>
        <p:xfrm>
          <a:off x="2551320" y="2073600"/>
          <a:ext cx="7089120" cy="2966400"/>
        </p:xfrm>
        <a:graphic>
          <a:graphicData uri="http://schemas.openxmlformats.org/drawingml/2006/table">
            <a:tbl>
              <a:tblPr/>
              <a:tblGrid>
                <a:gridCol w="7089120">
                  <a:extLst>
                    <a:ext uri="{9D8B030D-6E8A-4147-A177-3AD203B41FA5}">
                      <a16:colId xmlns:a16="http://schemas.microsoft.com/office/drawing/2014/main" val="20000"/>
                    </a:ext>
                  </a:extLst>
                </a:gridCol>
              </a:tblGrid>
              <a:tr h="370800">
                <a:tc>
                  <a:txBody>
                    <a:bodyPr/>
                    <a:lstStyle/>
                    <a:p>
                      <a:endParaRPr lang="en-US"/>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extLst>
                  <a:ext uri="{0D108BD9-81ED-4DB2-BD59-A6C34878D82A}">
                    <a16:rowId xmlns:a16="http://schemas.microsoft.com/office/drawing/2014/main" val="10000"/>
                  </a:ext>
                </a:extLst>
              </a:tr>
              <a:tr h="370800">
                <a:tc>
                  <a:txBody>
                    <a:bodyPr/>
                    <a:lstStyle/>
                    <a:p>
                      <a:pPr algn="ctr">
                        <a:lnSpc>
                          <a:spcPct val="100000"/>
                        </a:lnSpc>
                        <a:buNone/>
                        <a:tabLst>
                          <a:tab pos="0" algn="l"/>
                        </a:tabLst>
                      </a:pPr>
                      <a:r>
                        <a:rPr lang="en-US" sz="1800" b="0" strike="noStrike" spc="-1">
                          <a:solidFill>
                            <a:srgbClr val="000000"/>
                          </a:solidFill>
                          <a:latin typeface="Arial"/>
                          <a:ea typeface="Arial"/>
                        </a:rPr>
                        <a:t>Motivation</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DD4EA"/>
                    </a:solidFill>
                  </a:tcPr>
                </a:tc>
                <a:extLst>
                  <a:ext uri="{0D108BD9-81ED-4DB2-BD59-A6C34878D82A}">
                    <a16:rowId xmlns:a16="http://schemas.microsoft.com/office/drawing/2014/main" val="10001"/>
                  </a:ext>
                </a:extLst>
              </a:tr>
              <a:tr h="370800">
                <a:tc>
                  <a:txBody>
                    <a:bodyPr/>
                    <a:lstStyle/>
                    <a:p>
                      <a:pPr algn="ctr">
                        <a:lnSpc>
                          <a:spcPct val="100000"/>
                        </a:lnSpc>
                        <a:buNone/>
                        <a:tabLst>
                          <a:tab pos="0" algn="l"/>
                        </a:tabLst>
                      </a:pPr>
                      <a:r>
                        <a:rPr lang="en-US" sz="1800" b="0" strike="noStrike" spc="-1">
                          <a:solidFill>
                            <a:srgbClr val="000000"/>
                          </a:solidFill>
                          <a:latin typeface="Arial"/>
                          <a:ea typeface="Arial"/>
                        </a:rPr>
                        <a:t>Objectives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5"/>
                    </a:solidFill>
                  </a:tcPr>
                </a:tc>
                <a:extLst>
                  <a:ext uri="{0D108BD9-81ED-4DB2-BD59-A6C34878D82A}">
                    <a16:rowId xmlns:a16="http://schemas.microsoft.com/office/drawing/2014/main" val="10002"/>
                  </a:ext>
                </a:extLst>
              </a:tr>
              <a:tr h="370800">
                <a:tc>
                  <a:txBody>
                    <a:bodyPr/>
                    <a:lstStyle/>
                    <a:p>
                      <a:pPr algn="ctr">
                        <a:lnSpc>
                          <a:spcPct val="100000"/>
                        </a:lnSpc>
                        <a:buNone/>
                        <a:tabLst>
                          <a:tab pos="0" algn="l"/>
                        </a:tabLst>
                      </a:pPr>
                      <a:r>
                        <a:rPr lang="en-US" sz="1800" b="0" strike="noStrike" spc="-1">
                          <a:solidFill>
                            <a:srgbClr val="000000"/>
                          </a:solidFill>
                          <a:latin typeface="Arial"/>
                          <a:ea typeface="Arial"/>
                        </a:rPr>
                        <a:t>Project Modules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DD4EA"/>
                    </a:solidFill>
                  </a:tcPr>
                </a:tc>
                <a:extLst>
                  <a:ext uri="{0D108BD9-81ED-4DB2-BD59-A6C34878D82A}">
                    <a16:rowId xmlns:a16="http://schemas.microsoft.com/office/drawing/2014/main" val="10003"/>
                  </a:ext>
                </a:extLst>
              </a:tr>
              <a:tr h="370800">
                <a:tc>
                  <a:txBody>
                    <a:bodyPr/>
                    <a:lstStyle/>
                    <a:p>
                      <a:pPr algn="ctr">
                        <a:lnSpc>
                          <a:spcPct val="100000"/>
                        </a:lnSpc>
                        <a:buNone/>
                        <a:tabLst>
                          <a:tab pos="0" algn="l"/>
                        </a:tabLst>
                      </a:pPr>
                      <a:r>
                        <a:rPr lang="en-US" sz="1800" b="0" strike="noStrike" spc="-1">
                          <a:solidFill>
                            <a:srgbClr val="000000"/>
                          </a:solidFill>
                          <a:latin typeface="Arial"/>
                          <a:ea typeface="Arial"/>
                        </a:rPr>
                        <a:t>Development Environment</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5"/>
                    </a:solidFill>
                  </a:tcPr>
                </a:tc>
                <a:extLst>
                  <a:ext uri="{0D108BD9-81ED-4DB2-BD59-A6C34878D82A}">
                    <a16:rowId xmlns:a16="http://schemas.microsoft.com/office/drawing/2014/main" val="10004"/>
                  </a:ext>
                </a:extLst>
              </a:tr>
              <a:tr h="370800">
                <a:tc>
                  <a:txBody>
                    <a:bodyPr/>
                    <a:lstStyle/>
                    <a:p>
                      <a:pPr algn="ctr">
                        <a:lnSpc>
                          <a:spcPct val="100000"/>
                        </a:lnSpc>
                        <a:buNone/>
                        <a:tabLst>
                          <a:tab pos="0" algn="l"/>
                        </a:tabLst>
                      </a:pPr>
                      <a:r>
                        <a:rPr lang="en-US" sz="1800" b="0" strike="noStrike" spc="-1">
                          <a:solidFill>
                            <a:srgbClr val="000000"/>
                          </a:solidFill>
                          <a:latin typeface="Arial"/>
                          <a:ea typeface="Arial"/>
                        </a:rPr>
                        <a:t>Milestones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DD4EA"/>
                    </a:solidFill>
                  </a:tcPr>
                </a:tc>
                <a:extLst>
                  <a:ext uri="{0D108BD9-81ED-4DB2-BD59-A6C34878D82A}">
                    <a16:rowId xmlns:a16="http://schemas.microsoft.com/office/drawing/2014/main" val="10005"/>
                  </a:ext>
                </a:extLst>
              </a:tr>
              <a:tr h="370800">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E8EBF5"/>
                    </a:solidFill>
                  </a:tcPr>
                </a:tc>
                <a:extLst>
                  <a:ext uri="{0D108BD9-81ED-4DB2-BD59-A6C34878D82A}">
                    <a16:rowId xmlns:a16="http://schemas.microsoft.com/office/drawing/2014/main" val="10006"/>
                  </a:ext>
                </a:extLst>
              </a:tr>
              <a:tr h="370800">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CDD4EA"/>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775E4-B975-6EE6-02EE-2C7BD51B5EBC}"/>
              </a:ext>
            </a:extLst>
          </p:cNvPr>
          <p:cNvSpPr>
            <a:spLocks noGrp="1"/>
          </p:cNvSpPr>
          <p:nvPr>
            <p:ph type="title"/>
          </p:nvPr>
        </p:nvSpPr>
        <p:spPr/>
        <p:txBody>
          <a:bodyPr/>
          <a:lstStyle/>
          <a:p>
            <a:r>
              <a:rPr lang="en-GB" sz="3600" dirty="0"/>
              <a:t>Challenges faced in project</a:t>
            </a:r>
            <a:r>
              <a:rPr lang="en-GB" dirty="0"/>
              <a:t>:</a:t>
            </a:r>
            <a:endParaRPr lang="en-IN" dirty="0"/>
          </a:p>
        </p:txBody>
      </p:sp>
      <p:sp>
        <p:nvSpPr>
          <p:cNvPr id="3" name="Content Placeholder 2">
            <a:extLst>
              <a:ext uri="{FF2B5EF4-FFF2-40B4-BE49-F238E27FC236}">
                <a16:creationId xmlns:a16="http://schemas.microsoft.com/office/drawing/2014/main" id="{E69E7A58-6006-7644-4830-21E962C2EAE1}"/>
              </a:ext>
            </a:extLst>
          </p:cNvPr>
          <p:cNvSpPr>
            <a:spLocks noGrp="1"/>
          </p:cNvSpPr>
          <p:nvPr>
            <p:ph/>
          </p:nvPr>
        </p:nvSpPr>
        <p:spPr>
          <a:xfrm>
            <a:off x="402652" y="691611"/>
            <a:ext cx="10515240" cy="6164354"/>
          </a:xfrm>
        </p:spPr>
        <p:txBody>
          <a:bodyPr/>
          <a:lstStyle/>
          <a:p>
            <a:pPr marL="514350" indent="-514350">
              <a:buFont typeface="+mj-lt"/>
              <a:buAutoNum type="arabicPeriod"/>
            </a:pPr>
            <a:r>
              <a:rPr lang="en-GB" sz="3200" dirty="0"/>
              <a:t>Lack of proper resources</a:t>
            </a:r>
            <a:endParaRPr lang="en-IN" sz="3200"/>
          </a:p>
          <a:p>
            <a:pPr marL="971550" lvl="1" indent="-514350">
              <a:buFont typeface="+mj-lt"/>
              <a:buAutoNum type="arabicPeriod"/>
            </a:pPr>
            <a:r>
              <a:rPr lang="en-IN" sz="2000" dirty="0"/>
              <a:t>Lack of good APIs: The APIs provided were faulty and unreliable. Their accuracy was bad and would give an error on the same code. The server would fail.</a:t>
            </a:r>
          </a:p>
          <a:p>
            <a:pPr marL="971550" lvl="1" indent="-514350">
              <a:buFont typeface="+mj-lt"/>
              <a:buAutoNum type="arabicPeriod"/>
            </a:pPr>
            <a:r>
              <a:rPr lang="en-IN" sz="2000" dirty="0"/>
              <a:t>Lack of  IVR: Initially, an IVR, which is essential for toll-contact, was to be provided. But it still hasn’t been provided by the client. We had to switch to UI app at the end as an alternative.</a:t>
            </a:r>
          </a:p>
          <a:p>
            <a:pPr marL="971550" lvl="1" indent="-514350">
              <a:buFont typeface="+mj-lt"/>
              <a:buAutoNum type="arabicPeriod"/>
            </a:pPr>
            <a:r>
              <a:rPr lang="en-IN" sz="2000" dirty="0"/>
              <a:t>Lack of s3: free s3 are unreliable. A good, licensed s3 wasn’t provided by the client.</a:t>
            </a:r>
          </a:p>
          <a:p>
            <a:pPr marL="971550" lvl="1" indent="-514350">
              <a:buFont typeface="+mj-lt"/>
              <a:buAutoNum type="arabicPeriod"/>
            </a:pPr>
            <a:r>
              <a:rPr lang="en-IN" sz="2000" dirty="0"/>
              <a:t>Lack of documentation: There was a lack of documentation of the resources which were provided even. We had to contact them several times, thus slowing down the process.</a:t>
            </a:r>
            <a:endParaRPr lang="en-GB" sz="2400" dirty="0"/>
          </a:p>
        </p:txBody>
      </p:sp>
    </p:spTree>
    <p:extLst>
      <p:ext uri="{BB962C8B-B14F-4D97-AF65-F5344CB8AC3E}">
        <p14:creationId xmlns:p14="http://schemas.microsoft.com/office/powerpoint/2010/main" val="1062549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AD61D-E978-DCEE-C12C-979FD65A022D}"/>
              </a:ext>
            </a:extLst>
          </p:cNvPr>
          <p:cNvSpPr>
            <a:spLocks noGrp="1"/>
          </p:cNvSpPr>
          <p:nvPr>
            <p:ph type="title"/>
          </p:nvPr>
        </p:nvSpPr>
        <p:spPr/>
        <p:txBody>
          <a:bodyPr/>
          <a:lstStyle/>
          <a:p>
            <a:r>
              <a:rPr lang="en-GB" dirty="0"/>
              <a:t>Continued</a:t>
            </a:r>
            <a:endParaRPr lang="en-IN" dirty="0"/>
          </a:p>
        </p:txBody>
      </p:sp>
      <p:sp>
        <p:nvSpPr>
          <p:cNvPr id="3" name="Content Placeholder 2">
            <a:extLst>
              <a:ext uri="{FF2B5EF4-FFF2-40B4-BE49-F238E27FC236}">
                <a16:creationId xmlns:a16="http://schemas.microsoft.com/office/drawing/2014/main" id="{37899865-9501-703C-389B-D1984BE47EE9}"/>
              </a:ext>
            </a:extLst>
          </p:cNvPr>
          <p:cNvSpPr>
            <a:spLocks noGrp="1"/>
          </p:cNvSpPr>
          <p:nvPr>
            <p:ph/>
          </p:nvPr>
        </p:nvSpPr>
        <p:spPr>
          <a:xfrm>
            <a:off x="382859" y="1790079"/>
            <a:ext cx="10515240" cy="5105471"/>
          </a:xfrm>
        </p:spPr>
        <p:txBody>
          <a:bodyPr>
            <a:normAutofit/>
          </a:bodyPr>
          <a:lstStyle/>
          <a:p>
            <a:pPr marL="0" indent="0">
              <a:buNone/>
            </a:pPr>
            <a:r>
              <a:rPr lang="en-GB" sz="2800" dirty="0"/>
              <a:t>2. Lack of work force:</a:t>
            </a:r>
            <a:r>
              <a:rPr lang="en-GB" dirty="0"/>
              <a:t> </a:t>
            </a:r>
            <a:r>
              <a:rPr lang="en-GB" sz="2400" dirty="0"/>
              <a:t>We lacked a team member, which demanded more workload.</a:t>
            </a:r>
          </a:p>
          <a:p>
            <a:pPr marL="0" indent="0">
              <a:buNone/>
            </a:pPr>
            <a:endParaRPr lang="en-IN" sz="2400" dirty="0"/>
          </a:p>
          <a:p>
            <a:pPr marL="0" indent="0">
              <a:buNone/>
            </a:pPr>
            <a:r>
              <a:rPr lang="en-IN" sz="2400" dirty="0"/>
              <a:t>3. New Technologies: We had to use </a:t>
            </a:r>
            <a:r>
              <a:rPr lang="en-IN" sz="2400" dirty="0" err="1"/>
              <a:t>graphQL</a:t>
            </a:r>
            <a:r>
              <a:rPr lang="en-IN" sz="2400" dirty="0"/>
              <a:t> for backend,  undocumented external APIs, </a:t>
            </a:r>
            <a:r>
              <a:rPr lang="en-IN" sz="2400" dirty="0" err="1"/>
              <a:t>minIO</a:t>
            </a:r>
            <a:r>
              <a:rPr lang="en-IN" sz="2400" dirty="0"/>
              <a:t>, IVR .etc.  which took some time getting accustomed to.</a:t>
            </a:r>
          </a:p>
          <a:p>
            <a:pPr marL="0" indent="0">
              <a:buNone/>
            </a:pPr>
            <a:endParaRPr lang="en-IN" sz="2400" dirty="0"/>
          </a:p>
          <a:p>
            <a:pPr marL="0" indent="0">
              <a:buNone/>
            </a:pPr>
            <a:r>
              <a:rPr lang="en-IN" sz="2400" dirty="0"/>
              <a:t>4. Merging Conflicts: Due to various  changes by different users, we faced difficulty in merging changes.</a:t>
            </a:r>
          </a:p>
          <a:p>
            <a:pPr marL="0" indent="0">
              <a:buNone/>
            </a:pPr>
            <a:endParaRPr lang="en-IN" sz="2400" dirty="0"/>
          </a:p>
          <a:p>
            <a:pPr marL="0" indent="0">
              <a:buNone/>
            </a:pPr>
            <a:r>
              <a:rPr lang="en-IN" sz="2400" dirty="0"/>
              <a:t>5. Discarding Work: We often had to discard work, which lead to loss of time and effort. The reasons were mostly lack of communication between client and team and unreliable technologies.</a:t>
            </a:r>
          </a:p>
          <a:p>
            <a:pPr marL="0" indent="0">
              <a:buNone/>
            </a:pPr>
            <a:endParaRPr lang="en-IN" sz="2400" dirty="0"/>
          </a:p>
          <a:p>
            <a:pPr marL="0" indent="0">
              <a:buNone/>
            </a:pPr>
            <a:endParaRPr lang="en-IN" sz="2400" dirty="0"/>
          </a:p>
          <a:p>
            <a:pPr marL="0" indent="0">
              <a:buNone/>
            </a:pPr>
            <a:endParaRPr lang="en-IN" sz="2400" dirty="0"/>
          </a:p>
          <a:p>
            <a:pPr marL="0" indent="0">
              <a:buNone/>
            </a:pPr>
            <a:endParaRPr lang="en-GB" dirty="0"/>
          </a:p>
        </p:txBody>
      </p:sp>
    </p:spTree>
    <p:extLst>
      <p:ext uri="{BB962C8B-B14F-4D97-AF65-F5344CB8AC3E}">
        <p14:creationId xmlns:p14="http://schemas.microsoft.com/office/powerpoint/2010/main" val="3703314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IN" sz="4400" b="0" strike="noStrike" spc="-1">
                <a:solidFill>
                  <a:srgbClr val="000000"/>
                </a:solidFill>
                <a:latin typeface="Calibri"/>
                <a:ea typeface="Calibri"/>
              </a:rPr>
              <a:t>Project Concept</a:t>
            </a:r>
            <a:endParaRPr lang="en-IN" sz="4400" b="0" strike="noStrike" spc="-1">
              <a:solidFill>
                <a:srgbClr val="000000"/>
              </a:solidFill>
              <a:latin typeface="Arial"/>
            </a:endParaRPr>
          </a:p>
        </p:txBody>
      </p:sp>
      <p:pic>
        <p:nvPicPr>
          <p:cNvPr id="105" name="Picture 4"/>
          <p:cNvPicPr/>
          <p:nvPr/>
        </p:nvPicPr>
        <p:blipFill>
          <a:blip r:embed="rId2"/>
          <a:stretch/>
        </p:blipFill>
        <p:spPr>
          <a:xfrm>
            <a:off x="6095880" y="0"/>
            <a:ext cx="6095520" cy="6865920"/>
          </a:xfrm>
          <a:prstGeom prst="rect">
            <a:avLst/>
          </a:prstGeom>
          <a:ln w="0">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IN" sz="4400" b="0" strike="noStrike" spc="-1">
                <a:solidFill>
                  <a:srgbClr val="000000"/>
                </a:solidFill>
                <a:latin typeface="Calibri"/>
                <a:ea typeface="Calibri"/>
              </a:rPr>
              <a:t>DB Schema</a:t>
            </a:r>
            <a:endParaRPr lang="en-IN" sz="4400" b="0" strike="noStrike" spc="-1">
              <a:solidFill>
                <a:srgbClr val="000000"/>
              </a:solidFill>
              <a:latin typeface="Arial"/>
            </a:endParaRPr>
          </a:p>
        </p:txBody>
      </p:sp>
      <p:pic>
        <p:nvPicPr>
          <p:cNvPr id="107" name="Picture 4"/>
          <p:cNvPicPr/>
          <p:nvPr/>
        </p:nvPicPr>
        <p:blipFill>
          <a:blip r:embed="rId2"/>
          <a:stretch/>
        </p:blipFill>
        <p:spPr>
          <a:xfrm>
            <a:off x="948600" y="1587600"/>
            <a:ext cx="9219960" cy="4905000"/>
          </a:xfrm>
          <a:prstGeom prst="rect">
            <a:avLst/>
          </a:prstGeom>
          <a:ln w="0">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0" y="0"/>
            <a:ext cx="10515240" cy="668880"/>
          </a:xfrm>
          <a:prstGeom prst="rect">
            <a:avLst/>
          </a:prstGeom>
          <a:noFill/>
          <a:ln w="0">
            <a:noFill/>
          </a:ln>
        </p:spPr>
        <p:txBody>
          <a:bodyPr anchor="ctr">
            <a:normAutofit fontScale="95000"/>
          </a:bodyPr>
          <a:lstStyle/>
          <a:p>
            <a:pPr>
              <a:lnSpc>
                <a:spcPct val="90000"/>
              </a:lnSpc>
              <a:buNone/>
            </a:pPr>
            <a:r>
              <a:rPr lang="en-IN" sz="4400" b="0" strike="noStrike" spc="-1">
                <a:solidFill>
                  <a:srgbClr val="000000"/>
                </a:solidFill>
                <a:latin typeface="Calibri"/>
                <a:ea typeface="Calibri"/>
              </a:rPr>
              <a:t>UI Screens</a:t>
            </a:r>
            <a:endParaRPr lang="en-IN" sz="4400" b="0" strike="noStrike" spc="-1">
              <a:solidFill>
                <a:srgbClr val="000000"/>
              </a:solidFill>
              <a:latin typeface="Arial"/>
            </a:endParaRPr>
          </a:p>
        </p:txBody>
      </p:sp>
      <p:pic>
        <p:nvPicPr>
          <p:cNvPr id="109" name="Picture 4"/>
          <p:cNvPicPr/>
          <p:nvPr/>
        </p:nvPicPr>
        <p:blipFill>
          <a:blip r:embed="rId2"/>
          <a:stretch/>
        </p:blipFill>
        <p:spPr>
          <a:xfrm>
            <a:off x="0" y="669240"/>
            <a:ext cx="4955760" cy="2787480"/>
          </a:xfrm>
          <a:prstGeom prst="rect">
            <a:avLst/>
          </a:prstGeom>
          <a:ln w="0">
            <a:noFill/>
          </a:ln>
        </p:spPr>
      </p:pic>
      <p:pic>
        <p:nvPicPr>
          <p:cNvPr id="110" name="Picture 6"/>
          <p:cNvPicPr/>
          <p:nvPr/>
        </p:nvPicPr>
        <p:blipFill>
          <a:blip r:embed="rId3"/>
          <a:stretch/>
        </p:blipFill>
        <p:spPr>
          <a:xfrm>
            <a:off x="5936400" y="669240"/>
            <a:ext cx="4955760" cy="2787480"/>
          </a:xfrm>
          <a:prstGeom prst="rect">
            <a:avLst/>
          </a:prstGeom>
          <a:ln w="0">
            <a:noFill/>
          </a:ln>
        </p:spPr>
      </p:pic>
      <p:pic>
        <p:nvPicPr>
          <p:cNvPr id="111" name="Picture 8"/>
          <p:cNvPicPr/>
          <p:nvPr/>
        </p:nvPicPr>
        <p:blipFill>
          <a:blip r:embed="rId4"/>
          <a:stretch/>
        </p:blipFill>
        <p:spPr>
          <a:xfrm>
            <a:off x="3458520" y="3900600"/>
            <a:ext cx="4955760" cy="2787480"/>
          </a:xfrm>
          <a:prstGeom prst="rect">
            <a:avLst/>
          </a:prstGeom>
          <a:ln w="0">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0" y="18360"/>
            <a:ext cx="10515240" cy="537480"/>
          </a:xfrm>
          <a:prstGeom prst="rect">
            <a:avLst/>
          </a:prstGeom>
          <a:noFill/>
          <a:ln w="0">
            <a:noFill/>
          </a:ln>
        </p:spPr>
        <p:txBody>
          <a:bodyPr anchor="ctr">
            <a:normAutofit fontScale="90000"/>
          </a:bodyPr>
          <a:lstStyle/>
          <a:p>
            <a:pPr>
              <a:lnSpc>
                <a:spcPct val="90000"/>
              </a:lnSpc>
              <a:buNone/>
            </a:pPr>
            <a:r>
              <a:rPr lang="en-IN" sz="4400" b="0" strike="noStrike" spc="-1">
                <a:solidFill>
                  <a:srgbClr val="000000"/>
                </a:solidFill>
                <a:latin typeface="Calibri"/>
                <a:ea typeface="Calibri"/>
              </a:rPr>
              <a:t>UI Screens</a:t>
            </a:r>
            <a:endParaRPr lang="en-IN" sz="4400" b="0" strike="noStrike" spc="-1">
              <a:solidFill>
                <a:srgbClr val="000000"/>
              </a:solidFill>
              <a:latin typeface="Arial"/>
            </a:endParaRPr>
          </a:p>
        </p:txBody>
      </p:sp>
      <p:pic>
        <p:nvPicPr>
          <p:cNvPr id="113" name="Picture 4"/>
          <p:cNvPicPr/>
          <p:nvPr/>
        </p:nvPicPr>
        <p:blipFill>
          <a:blip r:embed="rId2"/>
          <a:stretch/>
        </p:blipFill>
        <p:spPr>
          <a:xfrm>
            <a:off x="537480" y="681120"/>
            <a:ext cx="4884840" cy="2747520"/>
          </a:xfrm>
          <a:prstGeom prst="rect">
            <a:avLst/>
          </a:prstGeom>
          <a:ln w="0">
            <a:noFill/>
          </a:ln>
        </p:spPr>
      </p:pic>
      <p:pic>
        <p:nvPicPr>
          <p:cNvPr id="114" name="Picture 6"/>
          <p:cNvPicPr/>
          <p:nvPr/>
        </p:nvPicPr>
        <p:blipFill>
          <a:blip r:embed="rId3"/>
          <a:stretch/>
        </p:blipFill>
        <p:spPr>
          <a:xfrm>
            <a:off x="5916960" y="681120"/>
            <a:ext cx="4884840" cy="2747520"/>
          </a:xfrm>
          <a:prstGeom prst="rect">
            <a:avLst/>
          </a:prstGeom>
          <a:ln w="0">
            <a:noFill/>
          </a:ln>
        </p:spPr>
      </p:pic>
      <p:pic>
        <p:nvPicPr>
          <p:cNvPr id="115" name="Picture 8"/>
          <p:cNvPicPr/>
          <p:nvPr/>
        </p:nvPicPr>
        <p:blipFill>
          <a:blip r:embed="rId4"/>
          <a:stretch/>
        </p:blipFill>
        <p:spPr>
          <a:xfrm>
            <a:off x="3318120" y="3770640"/>
            <a:ext cx="4884840" cy="2747520"/>
          </a:xfrm>
          <a:prstGeom prst="rect">
            <a:avLst/>
          </a:prstGeom>
          <a:ln w="0">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0" y="0"/>
            <a:ext cx="10515240" cy="558360"/>
          </a:xfrm>
          <a:prstGeom prst="rect">
            <a:avLst/>
          </a:prstGeom>
          <a:noFill/>
          <a:ln w="0">
            <a:noFill/>
          </a:ln>
        </p:spPr>
        <p:txBody>
          <a:bodyPr anchor="ctr">
            <a:normAutofit fontScale="90000"/>
          </a:bodyPr>
          <a:lstStyle/>
          <a:p>
            <a:pPr>
              <a:lnSpc>
                <a:spcPct val="90000"/>
              </a:lnSpc>
              <a:buNone/>
            </a:pPr>
            <a:r>
              <a:rPr lang="en-IN" sz="4400" b="0" strike="noStrike" spc="-1">
                <a:solidFill>
                  <a:srgbClr val="000000"/>
                </a:solidFill>
                <a:latin typeface="Calibri"/>
                <a:ea typeface="Calibri"/>
              </a:rPr>
              <a:t>UI Screens</a:t>
            </a:r>
            <a:endParaRPr lang="en-IN" sz="4400" b="0" strike="noStrike" spc="-1">
              <a:solidFill>
                <a:srgbClr val="000000"/>
              </a:solidFill>
              <a:latin typeface="Arial"/>
            </a:endParaRPr>
          </a:p>
        </p:txBody>
      </p:sp>
      <p:pic>
        <p:nvPicPr>
          <p:cNvPr id="117" name="Picture 4"/>
          <p:cNvPicPr/>
          <p:nvPr/>
        </p:nvPicPr>
        <p:blipFill>
          <a:blip r:embed="rId2"/>
          <a:stretch/>
        </p:blipFill>
        <p:spPr>
          <a:xfrm>
            <a:off x="857880" y="827280"/>
            <a:ext cx="4624920" cy="2601360"/>
          </a:xfrm>
          <a:prstGeom prst="rect">
            <a:avLst/>
          </a:prstGeom>
          <a:ln w="0">
            <a:noFill/>
          </a:ln>
        </p:spPr>
      </p:pic>
      <p:pic>
        <p:nvPicPr>
          <p:cNvPr id="118" name="Picture 6"/>
          <p:cNvPicPr/>
          <p:nvPr/>
        </p:nvPicPr>
        <p:blipFill>
          <a:blip r:embed="rId3"/>
          <a:stretch/>
        </p:blipFill>
        <p:spPr>
          <a:xfrm>
            <a:off x="5919120" y="827280"/>
            <a:ext cx="4624920" cy="2601360"/>
          </a:xfrm>
          <a:prstGeom prst="rect">
            <a:avLst/>
          </a:prstGeom>
          <a:ln w="0">
            <a:noFill/>
          </a:ln>
        </p:spPr>
      </p:pic>
      <p:pic>
        <p:nvPicPr>
          <p:cNvPr id="119" name="Picture 8"/>
          <p:cNvPicPr/>
          <p:nvPr/>
        </p:nvPicPr>
        <p:blipFill>
          <a:blip r:embed="rId4"/>
          <a:stretch/>
        </p:blipFill>
        <p:spPr>
          <a:xfrm>
            <a:off x="3606120" y="3876120"/>
            <a:ext cx="4624920" cy="2601360"/>
          </a:xfrm>
          <a:prstGeom prst="rect">
            <a:avLst/>
          </a:prstGeom>
          <a:ln w="0">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0" y="0"/>
            <a:ext cx="10515240" cy="539640"/>
          </a:xfrm>
          <a:prstGeom prst="rect">
            <a:avLst/>
          </a:prstGeom>
          <a:noFill/>
          <a:ln w="0">
            <a:noFill/>
          </a:ln>
        </p:spPr>
        <p:txBody>
          <a:bodyPr anchor="ctr">
            <a:normAutofit fontScale="90000"/>
          </a:bodyPr>
          <a:lstStyle/>
          <a:p>
            <a:pPr>
              <a:lnSpc>
                <a:spcPct val="90000"/>
              </a:lnSpc>
              <a:buNone/>
            </a:pPr>
            <a:r>
              <a:rPr lang="en-IN" sz="4400" b="0" strike="noStrike" spc="-1">
                <a:solidFill>
                  <a:srgbClr val="000000"/>
                </a:solidFill>
                <a:latin typeface="Calibri"/>
                <a:ea typeface="Calibri"/>
              </a:rPr>
              <a:t>UI Screens</a:t>
            </a:r>
            <a:endParaRPr lang="en-IN" sz="4400" b="0" strike="noStrike" spc="-1">
              <a:solidFill>
                <a:srgbClr val="000000"/>
              </a:solidFill>
              <a:latin typeface="Arial"/>
            </a:endParaRPr>
          </a:p>
        </p:txBody>
      </p:sp>
      <p:pic>
        <p:nvPicPr>
          <p:cNvPr id="121" name="Picture 4"/>
          <p:cNvPicPr/>
          <p:nvPr/>
        </p:nvPicPr>
        <p:blipFill>
          <a:blip r:embed="rId2"/>
          <a:stretch/>
        </p:blipFill>
        <p:spPr>
          <a:xfrm>
            <a:off x="848520" y="857880"/>
            <a:ext cx="4960080" cy="2790000"/>
          </a:xfrm>
          <a:prstGeom prst="rect">
            <a:avLst/>
          </a:prstGeom>
          <a:ln w="0">
            <a:noFill/>
          </a:ln>
        </p:spPr>
      </p:pic>
      <p:pic>
        <p:nvPicPr>
          <p:cNvPr id="122" name="Picture 6"/>
          <p:cNvPicPr/>
          <p:nvPr/>
        </p:nvPicPr>
        <p:blipFill>
          <a:blip r:embed="rId3"/>
          <a:stretch/>
        </p:blipFill>
        <p:spPr>
          <a:xfrm>
            <a:off x="6095880" y="836640"/>
            <a:ext cx="4998240" cy="2811240"/>
          </a:xfrm>
          <a:prstGeom prst="rect">
            <a:avLst/>
          </a:prstGeom>
          <a:ln w="0">
            <a:noFill/>
          </a:ln>
        </p:spPr>
      </p:pic>
      <p:pic>
        <p:nvPicPr>
          <p:cNvPr id="123" name="Picture 8"/>
          <p:cNvPicPr/>
          <p:nvPr/>
        </p:nvPicPr>
        <p:blipFill>
          <a:blip r:embed="rId4"/>
          <a:stretch/>
        </p:blipFill>
        <p:spPr>
          <a:xfrm>
            <a:off x="3615840" y="3798000"/>
            <a:ext cx="4960080" cy="2790000"/>
          </a:xfrm>
          <a:prstGeom prst="rect">
            <a:avLst/>
          </a:prstGeom>
          <a:ln w="0">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ED675-8C92-E82D-265D-852B430CE5BF}"/>
              </a:ext>
            </a:extLst>
          </p:cNvPr>
          <p:cNvSpPr>
            <a:spLocks noGrp="1"/>
          </p:cNvSpPr>
          <p:nvPr>
            <p:ph type="title"/>
          </p:nvPr>
        </p:nvSpPr>
        <p:spPr/>
        <p:txBody>
          <a:bodyPr/>
          <a:lstStyle/>
          <a:p>
            <a:r>
              <a:rPr lang="en-GB" dirty="0"/>
              <a:t>Minimalistic UI </a:t>
            </a:r>
            <a:r>
              <a:rPr lang="en-GB"/>
              <a:t>app alternative</a:t>
            </a:r>
            <a:endParaRPr lang="en-IN"/>
          </a:p>
        </p:txBody>
      </p:sp>
      <p:sp>
        <p:nvSpPr>
          <p:cNvPr id="4" name="AutoShape 2">
            <a:extLst>
              <a:ext uri="{FF2B5EF4-FFF2-40B4-BE49-F238E27FC236}">
                <a16:creationId xmlns:a16="http://schemas.microsoft.com/office/drawing/2014/main" id="{6E852098-093E-8497-204C-D89B4D149F45}"/>
              </a:ext>
            </a:extLst>
          </p:cNvPr>
          <p:cNvSpPr>
            <a:spLocks noGrp="1" noChangeAspect="1" noChangeArrowheads="1"/>
          </p:cNvSpPr>
          <p:nvPr>
            <p:ph type="subTitle"/>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descr="Graphical user interface, application&#10;&#10;Description automatically generated">
            <a:extLst>
              <a:ext uri="{FF2B5EF4-FFF2-40B4-BE49-F238E27FC236}">
                <a16:creationId xmlns:a16="http://schemas.microsoft.com/office/drawing/2014/main" id="{B0705EA8-8A1F-F66C-2BB1-06712C97B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080" y="1745954"/>
            <a:ext cx="8128939" cy="4572528"/>
          </a:xfrm>
          <a:prstGeom prst="rect">
            <a:avLst/>
          </a:prstGeom>
        </p:spPr>
      </p:pic>
    </p:spTree>
    <p:extLst>
      <p:ext uri="{BB962C8B-B14F-4D97-AF65-F5344CB8AC3E}">
        <p14:creationId xmlns:p14="http://schemas.microsoft.com/office/powerpoint/2010/main" val="2201422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0" y="18360"/>
            <a:ext cx="12191760" cy="1325160"/>
          </a:xfrm>
          <a:prstGeom prst="rect">
            <a:avLst/>
          </a:prstGeom>
          <a:noFill/>
          <a:ln w="0">
            <a:noFill/>
          </a:ln>
        </p:spPr>
        <p:txBody>
          <a:bodyPr anchor="ctr">
            <a:normAutofit/>
          </a:bodyPr>
          <a:lstStyle/>
          <a:p>
            <a:pPr>
              <a:lnSpc>
                <a:spcPct val="90000"/>
              </a:lnSpc>
              <a:buNone/>
              <a:tabLst>
                <a:tab pos="0" algn="l"/>
              </a:tabLst>
            </a:pPr>
            <a:r>
              <a:rPr lang="en-US" sz="4400" b="0" strike="noStrike" spc="-1">
                <a:solidFill>
                  <a:srgbClr val="000000"/>
                </a:solidFill>
                <a:latin typeface="Calibri"/>
                <a:ea typeface="Calibri"/>
              </a:rPr>
              <a:t>Project Modules</a:t>
            </a:r>
            <a:endParaRPr lang="en-IN" sz="4400" b="0" strike="noStrike" spc="-1">
              <a:solidFill>
                <a:srgbClr val="000000"/>
              </a:solidFill>
              <a:latin typeface="Arial"/>
            </a:endParaRPr>
          </a:p>
        </p:txBody>
      </p:sp>
      <p:sp>
        <p:nvSpPr>
          <p:cNvPr id="125" name="PlaceHolder 2"/>
          <p:cNvSpPr>
            <a:spLocks noGrp="1"/>
          </p:cNvSpPr>
          <p:nvPr>
            <p:ph/>
          </p:nvPr>
        </p:nvSpPr>
        <p:spPr>
          <a:xfrm>
            <a:off x="0" y="1343880"/>
            <a:ext cx="10525320" cy="3979800"/>
          </a:xfrm>
          <a:prstGeom prst="rect">
            <a:avLst/>
          </a:prstGeom>
          <a:noFill/>
          <a:ln w="0">
            <a:noFill/>
          </a:ln>
        </p:spPr>
        <p:txBody>
          <a:bodyPr anchor="t">
            <a:normAutofit fontScale="79500" lnSpcReduction="20000"/>
          </a:bodyPr>
          <a:lstStyle/>
          <a:p>
            <a:pPr>
              <a:lnSpc>
                <a:spcPct val="90000"/>
              </a:lnSpc>
              <a:buNone/>
              <a:tabLst>
                <a:tab pos="0" algn="l"/>
              </a:tabLst>
            </a:pPr>
            <a:r>
              <a:rPr lang="en-US" sz="3100" b="0" strike="noStrike" spc="-1">
                <a:solidFill>
                  <a:srgbClr val="000000"/>
                </a:solidFill>
                <a:latin typeface="Calibri"/>
                <a:ea typeface="Calibri"/>
              </a:rPr>
              <a:t> 1. User Management (R1)</a:t>
            </a:r>
            <a:endParaRPr lang="en-IN" sz="3100" b="0" strike="noStrike" spc="-1">
              <a:solidFill>
                <a:srgbClr val="000000"/>
              </a:solidFill>
              <a:latin typeface="Arial"/>
            </a:endParaRPr>
          </a:p>
          <a:p>
            <a:pPr>
              <a:lnSpc>
                <a:spcPct val="90000"/>
              </a:lnSpc>
              <a:spcBef>
                <a:spcPts val="1001"/>
              </a:spcBef>
              <a:buNone/>
              <a:tabLst>
                <a:tab pos="0" algn="l"/>
              </a:tabLst>
            </a:pPr>
            <a:r>
              <a:rPr lang="en-US" sz="3100" b="0" strike="noStrike" spc="-1">
                <a:solidFill>
                  <a:srgbClr val="000000"/>
                </a:solidFill>
                <a:latin typeface="Calibri"/>
                <a:ea typeface="Calibri"/>
              </a:rPr>
              <a:t>	a. Job Poster</a:t>
            </a:r>
            <a:endParaRPr lang="en-IN" sz="3100" b="0" strike="noStrike" spc="-1">
              <a:solidFill>
                <a:srgbClr val="000000"/>
              </a:solidFill>
              <a:latin typeface="Arial"/>
            </a:endParaRPr>
          </a:p>
          <a:p>
            <a:pPr>
              <a:lnSpc>
                <a:spcPct val="90000"/>
              </a:lnSpc>
              <a:spcBef>
                <a:spcPts val="1001"/>
              </a:spcBef>
              <a:buNone/>
              <a:tabLst>
                <a:tab pos="0" algn="l"/>
              </a:tabLst>
            </a:pPr>
            <a:r>
              <a:rPr lang="en-US" sz="3100" b="0" strike="noStrike" spc="-1">
                <a:solidFill>
                  <a:srgbClr val="000000"/>
                </a:solidFill>
                <a:latin typeface="Calibri"/>
                <a:ea typeface="Calibri"/>
              </a:rPr>
              <a:t>		i. Job Poster Registration</a:t>
            </a:r>
            <a:endParaRPr lang="en-IN" sz="3100" b="0" strike="noStrike" spc="-1">
              <a:solidFill>
                <a:srgbClr val="000000"/>
              </a:solidFill>
              <a:latin typeface="Arial"/>
            </a:endParaRPr>
          </a:p>
          <a:p>
            <a:pPr>
              <a:lnSpc>
                <a:spcPct val="90000"/>
              </a:lnSpc>
              <a:spcBef>
                <a:spcPts val="1001"/>
              </a:spcBef>
              <a:buNone/>
              <a:tabLst>
                <a:tab pos="0" algn="l"/>
              </a:tabLst>
            </a:pPr>
            <a:r>
              <a:rPr lang="en-US" sz="3100" b="0" strike="noStrike" spc="-1">
                <a:solidFill>
                  <a:srgbClr val="000000"/>
                </a:solidFill>
                <a:latin typeface="Calibri"/>
                <a:ea typeface="Calibri"/>
              </a:rPr>
              <a:t>		ii. Job Poster Login</a:t>
            </a:r>
            <a:endParaRPr lang="en-IN" sz="3100" b="0" strike="noStrike" spc="-1">
              <a:solidFill>
                <a:srgbClr val="000000"/>
              </a:solidFill>
              <a:latin typeface="Arial"/>
            </a:endParaRPr>
          </a:p>
          <a:p>
            <a:pPr>
              <a:lnSpc>
                <a:spcPct val="90000"/>
              </a:lnSpc>
              <a:spcBef>
                <a:spcPts val="1001"/>
              </a:spcBef>
              <a:buNone/>
              <a:tabLst>
                <a:tab pos="0" algn="l"/>
              </a:tabLst>
            </a:pPr>
            <a:r>
              <a:rPr lang="en-US" sz="3100" b="0" strike="noStrike" spc="-1">
                <a:solidFill>
                  <a:srgbClr val="000000"/>
                </a:solidFill>
                <a:latin typeface="Calibri"/>
                <a:ea typeface="Calibri"/>
              </a:rPr>
              <a:t>		iii. Manage account</a:t>
            </a:r>
            <a:endParaRPr lang="en-IN" sz="3100" b="0" strike="noStrike" spc="-1">
              <a:solidFill>
                <a:srgbClr val="000000"/>
              </a:solidFill>
              <a:latin typeface="Arial"/>
            </a:endParaRPr>
          </a:p>
          <a:p>
            <a:pPr>
              <a:lnSpc>
                <a:spcPct val="90000"/>
              </a:lnSpc>
              <a:spcBef>
                <a:spcPts val="1001"/>
              </a:spcBef>
              <a:buNone/>
              <a:tabLst>
                <a:tab pos="0" algn="l"/>
              </a:tabLst>
            </a:pPr>
            <a:r>
              <a:rPr lang="en-US" sz="3100" b="0" strike="noStrike" spc="-1">
                <a:solidFill>
                  <a:srgbClr val="000000"/>
                </a:solidFill>
                <a:latin typeface="Calibri"/>
                <a:ea typeface="Calibri"/>
              </a:rPr>
              <a:t>	b. Job Seeker</a:t>
            </a:r>
            <a:endParaRPr lang="en-IN" sz="3100" b="0" strike="noStrike" spc="-1">
              <a:solidFill>
                <a:srgbClr val="000000"/>
              </a:solidFill>
              <a:latin typeface="Arial"/>
            </a:endParaRPr>
          </a:p>
          <a:p>
            <a:pPr>
              <a:lnSpc>
                <a:spcPct val="90000"/>
              </a:lnSpc>
              <a:spcBef>
                <a:spcPts val="1001"/>
              </a:spcBef>
              <a:buNone/>
              <a:tabLst>
                <a:tab pos="0" algn="l"/>
              </a:tabLst>
            </a:pPr>
            <a:r>
              <a:rPr lang="en-US" sz="3100" b="0" strike="noStrike" spc="-1">
                <a:solidFill>
                  <a:srgbClr val="000000"/>
                </a:solidFill>
                <a:latin typeface="Calibri"/>
                <a:ea typeface="Calibri"/>
              </a:rPr>
              <a:t>2. Jobs (R1)</a:t>
            </a:r>
            <a:endParaRPr lang="en-IN" sz="3100" b="0" strike="noStrike" spc="-1">
              <a:solidFill>
                <a:srgbClr val="000000"/>
              </a:solidFill>
              <a:latin typeface="Arial"/>
            </a:endParaRPr>
          </a:p>
          <a:p>
            <a:pPr>
              <a:lnSpc>
                <a:spcPct val="90000"/>
              </a:lnSpc>
              <a:spcBef>
                <a:spcPts val="1001"/>
              </a:spcBef>
              <a:buNone/>
              <a:tabLst>
                <a:tab pos="0" algn="l"/>
              </a:tabLst>
            </a:pPr>
            <a:r>
              <a:rPr lang="en-US" sz="3100" b="0" strike="noStrike" spc="-1">
                <a:solidFill>
                  <a:srgbClr val="000000"/>
                </a:solidFill>
                <a:latin typeface="Calibri"/>
                <a:ea typeface="Calibri"/>
              </a:rPr>
              <a:t>	a. Posting new job</a:t>
            </a:r>
            <a:endParaRPr lang="en-IN" sz="3100" b="0" strike="noStrike" spc="-1">
              <a:solidFill>
                <a:srgbClr val="000000"/>
              </a:solidFill>
              <a:latin typeface="Arial"/>
            </a:endParaRPr>
          </a:p>
          <a:p>
            <a:pPr>
              <a:lnSpc>
                <a:spcPct val="90000"/>
              </a:lnSpc>
              <a:spcBef>
                <a:spcPts val="1001"/>
              </a:spcBef>
              <a:buNone/>
              <a:tabLst>
                <a:tab pos="0" algn="l"/>
              </a:tabLst>
            </a:pPr>
            <a:r>
              <a:rPr lang="en-US" sz="3100" b="0" strike="noStrike" spc="-1">
                <a:solidFill>
                  <a:srgbClr val="000000"/>
                </a:solidFill>
                <a:latin typeface="Calibri"/>
                <a:ea typeface="Calibri"/>
              </a:rPr>
              <a:t>	b. Manage previously posted job</a:t>
            </a:r>
            <a:endParaRPr lang="en-IN" sz="3100" b="0" strike="noStrike" spc="-1">
              <a:solidFill>
                <a:srgbClr val="000000"/>
              </a:solidFill>
              <a:latin typeface="Arial"/>
            </a:endParaRPr>
          </a:p>
          <a:p>
            <a:pPr>
              <a:lnSpc>
                <a:spcPct val="90000"/>
              </a:lnSpc>
              <a:spcBef>
                <a:spcPts val="1001"/>
              </a:spcBef>
              <a:buNone/>
              <a:tabLst>
                <a:tab pos="0" algn="l"/>
              </a:tabLst>
            </a:pPr>
            <a:r>
              <a:rPr lang="en-US" sz="3100" b="0" strike="noStrike" spc="-1">
                <a:solidFill>
                  <a:srgbClr val="000000"/>
                </a:solidFill>
                <a:latin typeface="Calibri"/>
                <a:ea typeface="Calibri"/>
              </a:rPr>
              <a:t>	c. Manage job responses</a:t>
            </a:r>
            <a:endParaRPr lang="en-IN" sz="3100" b="0" strike="noStrike" spc="-1">
              <a:solidFill>
                <a:srgbClr val="000000"/>
              </a:solidFill>
              <a:latin typeface="Arial"/>
            </a:endParaRPr>
          </a:p>
          <a:p>
            <a:pPr>
              <a:lnSpc>
                <a:spcPct val="90000"/>
              </a:lnSpc>
              <a:spcBef>
                <a:spcPts val="1001"/>
              </a:spcBef>
              <a:buNone/>
              <a:tabLst>
                <a:tab pos="0" algn="l"/>
              </a:tabLst>
            </a:pPr>
            <a:endParaRPr lang="en-IN" sz="28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0" y="18360"/>
            <a:ext cx="12191760" cy="1325160"/>
          </a:xfrm>
          <a:prstGeom prst="rect">
            <a:avLst/>
          </a:prstGeom>
          <a:noFill/>
          <a:ln w="0">
            <a:noFill/>
          </a:ln>
        </p:spPr>
        <p:txBody>
          <a:bodyPr anchor="ctr">
            <a:normAutofit/>
          </a:bodyPr>
          <a:lstStyle/>
          <a:p>
            <a:pPr>
              <a:lnSpc>
                <a:spcPct val="90000"/>
              </a:lnSpc>
              <a:buNone/>
              <a:tabLst>
                <a:tab pos="0" algn="l"/>
              </a:tabLst>
            </a:pPr>
            <a:r>
              <a:rPr lang="en-US" sz="4400" b="0" strike="noStrike" spc="-1">
                <a:solidFill>
                  <a:srgbClr val="000000"/>
                </a:solidFill>
                <a:latin typeface="Calibri"/>
                <a:ea typeface="Calibri"/>
              </a:rPr>
              <a:t>Motivation</a:t>
            </a:r>
            <a:endParaRPr lang="en-IN" sz="4400" b="0" strike="noStrike" spc="-1">
              <a:solidFill>
                <a:srgbClr val="000000"/>
              </a:solidFill>
              <a:latin typeface="Arial"/>
            </a:endParaRPr>
          </a:p>
        </p:txBody>
      </p:sp>
      <p:sp>
        <p:nvSpPr>
          <p:cNvPr id="87" name="PlaceHolder 2"/>
          <p:cNvSpPr>
            <a:spLocks noGrp="1"/>
          </p:cNvSpPr>
          <p:nvPr>
            <p:ph/>
          </p:nvPr>
        </p:nvSpPr>
        <p:spPr>
          <a:xfrm>
            <a:off x="0" y="1343880"/>
            <a:ext cx="12191760" cy="5513760"/>
          </a:xfrm>
          <a:prstGeom prst="rect">
            <a:avLst/>
          </a:prstGeom>
          <a:noFill/>
          <a:ln w="0">
            <a:noFill/>
          </a:ln>
        </p:spPr>
        <p:txBody>
          <a:bodyPr anchor="t">
            <a:normAutofit fontScale="93000"/>
          </a:bodyPr>
          <a:lstStyle/>
          <a:p>
            <a:pPr marL="457200" indent="-343080">
              <a:lnSpc>
                <a:spcPct val="90000"/>
              </a:lnSpc>
              <a:buClr>
                <a:srgbClr val="000000"/>
              </a:buClr>
              <a:buFont typeface="Arial"/>
              <a:buChar char="•"/>
            </a:pPr>
            <a:r>
              <a:rPr lang="en-US" sz="2800" b="0" strike="noStrike" spc="-1">
                <a:solidFill>
                  <a:srgbClr val="000000"/>
                </a:solidFill>
                <a:latin typeface="Calibri"/>
                <a:ea typeface="Calibri"/>
              </a:rPr>
              <a:t>Most online job portals cater to white collar jobs. The few that cater to blue collar jobs suffer from either of these or some combination of these issues - </a:t>
            </a:r>
            <a:endParaRPr lang="en-IN" sz="2800" b="0" strike="noStrike" spc="-1">
              <a:solidFill>
                <a:srgbClr val="000000"/>
              </a:solidFill>
              <a:latin typeface="Arial"/>
            </a:endParaRPr>
          </a:p>
          <a:p>
            <a:pPr marL="914400" lvl="1" indent="-343080">
              <a:lnSpc>
                <a:spcPct val="90000"/>
              </a:lnSpc>
              <a:buClr>
                <a:srgbClr val="000000"/>
              </a:buClr>
              <a:buFont typeface="Arial"/>
              <a:buChar char="•"/>
            </a:pPr>
            <a:r>
              <a:rPr lang="en-US" sz="2400" b="0" strike="noStrike" spc="-1">
                <a:solidFill>
                  <a:srgbClr val="000000"/>
                </a:solidFill>
                <a:latin typeface="Calibri"/>
                <a:ea typeface="Calibri"/>
              </a:rPr>
              <a:t>Too technologically complex for the average blue collar worker to understand and use effectively </a:t>
            </a:r>
            <a:endParaRPr lang="en-IN" sz="2400" b="0" strike="noStrike" spc="-1">
              <a:solidFill>
                <a:srgbClr val="000000"/>
              </a:solidFill>
              <a:latin typeface="Arial"/>
            </a:endParaRPr>
          </a:p>
          <a:p>
            <a:pPr marL="914400" lvl="1" indent="-343080">
              <a:lnSpc>
                <a:spcPct val="90000"/>
              </a:lnSpc>
              <a:buClr>
                <a:srgbClr val="000000"/>
              </a:buClr>
              <a:buFont typeface="Arial"/>
              <a:buChar char="•"/>
            </a:pPr>
            <a:r>
              <a:rPr lang="en-US" sz="2400" b="0" strike="noStrike" spc="-1">
                <a:solidFill>
                  <a:srgbClr val="000000"/>
                </a:solidFill>
                <a:latin typeface="Calibri"/>
                <a:ea typeface="Calibri"/>
              </a:rPr>
              <a:t>available only in major languages like English. </a:t>
            </a:r>
            <a:endParaRPr lang="en-IN" sz="2400" b="0" strike="noStrike" spc="-1">
              <a:solidFill>
                <a:srgbClr val="000000"/>
              </a:solidFill>
              <a:latin typeface="Arial"/>
            </a:endParaRPr>
          </a:p>
          <a:p>
            <a:pPr marL="457200" indent="-343080">
              <a:lnSpc>
                <a:spcPct val="90000"/>
              </a:lnSpc>
              <a:buClr>
                <a:srgbClr val="000000"/>
              </a:buClr>
              <a:buFont typeface="Arial"/>
              <a:buChar char="•"/>
            </a:pPr>
            <a:r>
              <a:rPr lang="en-US" sz="2800" b="0" strike="noStrike" spc="-1">
                <a:solidFill>
                  <a:srgbClr val="000000"/>
                </a:solidFill>
                <a:latin typeface="Calibri"/>
                <a:ea typeface="Calibri"/>
              </a:rPr>
              <a:t>For employers looking to hire local semi-skilled blue collar workers, it is extremely tedious and difficult for them to get interested blue collar workers</a:t>
            </a:r>
            <a:endParaRPr lang="en-IN" sz="2800" b="0" strike="noStrike" spc="-1">
              <a:solidFill>
                <a:srgbClr val="000000"/>
              </a:solidFill>
              <a:latin typeface="Arial"/>
            </a:endParaRPr>
          </a:p>
          <a:p>
            <a:pPr marL="685800">
              <a:lnSpc>
                <a:spcPct val="90000"/>
              </a:lnSpc>
              <a:spcBef>
                <a:spcPts val="499"/>
              </a:spcBef>
              <a:buNone/>
              <a:tabLst>
                <a:tab pos="0" algn="l"/>
              </a:tabLst>
            </a:pPr>
            <a:endParaRPr lang="en-IN" sz="2800" b="0" strike="noStrike" spc="-1">
              <a:solidFill>
                <a:srgbClr val="000000"/>
              </a:solidFill>
              <a:latin typeface="Arial"/>
            </a:endParaRPr>
          </a:p>
          <a:p>
            <a:pPr>
              <a:lnSpc>
                <a:spcPct val="90000"/>
              </a:lnSpc>
              <a:spcBef>
                <a:spcPts val="499"/>
              </a:spcBef>
              <a:buNone/>
              <a:tabLst>
                <a:tab pos="0" algn="l"/>
              </a:tabLst>
            </a:pPr>
            <a:r>
              <a:rPr lang="en-US" sz="3100" b="0" strike="noStrike" spc="-1">
                <a:solidFill>
                  <a:srgbClr val="000000"/>
                </a:solidFill>
                <a:latin typeface="Arial"/>
                <a:ea typeface="Arial"/>
              </a:rPr>
              <a:t>Objective</a:t>
            </a:r>
            <a:endParaRPr lang="en-IN" sz="3100" b="0" strike="noStrike" spc="-1">
              <a:solidFill>
                <a:srgbClr val="000000"/>
              </a:solidFill>
              <a:latin typeface="Arial"/>
            </a:endParaRPr>
          </a:p>
          <a:p>
            <a:pPr marL="228600" indent="-228600">
              <a:lnSpc>
                <a:spcPct val="90000"/>
              </a:lnSpc>
              <a:spcBef>
                <a:spcPts val="1001"/>
              </a:spcBef>
              <a:buClr>
                <a:srgbClr val="000000"/>
              </a:buClr>
              <a:buFont typeface="Arial"/>
              <a:buChar char="•"/>
              <a:tabLst>
                <a:tab pos="0" algn="l"/>
              </a:tabLst>
            </a:pPr>
            <a:r>
              <a:rPr lang="en-US" sz="2400" b="0" strike="noStrike" spc="-1">
                <a:solidFill>
                  <a:srgbClr val="000000"/>
                </a:solidFill>
                <a:latin typeface="Arial"/>
                <a:ea typeface="Arial"/>
              </a:rPr>
              <a:t>Simplify the process of job search for both job seekers and employers by </a:t>
            </a:r>
            <a:endParaRPr lang="en-IN" sz="2400" b="0" strike="noStrike" spc="-1">
              <a:solidFill>
                <a:srgbClr val="000000"/>
              </a:solidFill>
              <a:latin typeface="Arial"/>
            </a:endParaRPr>
          </a:p>
          <a:p>
            <a:pPr marL="685800" lvl="1" indent="-228600">
              <a:lnSpc>
                <a:spcPct val="90000"/>
              </a:lnSpc>
              <a:spcBef>
                <a:spcPts val="499"/>
              </a:spcBef>
              <a:buClr>
                <a:srgbClr val="000000"/>
              </a:buClr>
              <a:buFont typeface="Arial"/>
              <a:buChar char="•"/>
              <a:tabLst>
                <a:tab pos="0" algn="l"/>
              </a:tabLst>
            </a:pPr>
            <a:r>
              <a:rPr lang="en-US" sz="2400" b="0" strike="noStrike" spc="-1">
                <a:solidFill>
                  <a:srgbClr val="000000"/>
                </a:solidFill>
                <a:latin typeface="Arial"/>
                <a:ea typeface="Arial"/>
              </a:rPr>
              <a:t>providing a toll-free number for job seekers to enquire about current vacancies in their vernacular and </a:t>
            </a:r>
            <a:endParaRPr lang="en-IN" sz="2400" b="0" strike="noStrike" spc="-1">
              <a:solidFill>
                <a:srgbClr val="000000"/>
              </a:solidFill>
              <a:latin typeface="Arial"/>
            </a:endParaRPr>
          </a:p>
          <a:p>
            <a:pPr marL="685800" lvl="1" indent="-228600">
              <a:lnSpc>
                <a:spcPct val="90000"/>
              </a:lnSpc>
              <a:spcBef>
                <a:spcPts val="499"/>
              </a:spcBef>
              <a:buClr>
                <a:srgbClr val="000000"/>
              </a:buClr>
              <a:buFont typeface="Arial"/>
              <a:buChar char="•"/>
              <a:tabLst>
                <a:tab pos="0" algn="l"/>
              </a:tabLst>
            </a:pPr>
            <a:r>
              <a:rPr lang="en-US" sz="2400" b="0" strike="noStrike" spc="-1">
                <a:solidFill>
                  <a:srgbClr val="000000"/>
                </a:solidFill>
                <a:latin typeface="Arial"/>
                <a:ea typeface="Arial"/>
              </a:rPr>
              <a:t>allowing job posters to post current vacancies available</a:t>
            </a:r>
            <a:endParaRPr lang="en-IN" sz="2400" b="0" strike="noStrike" spc="-1">
              <a:solidFill>
                <a:srgbClr val="000000"/>
              </a:solidFill>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0" y="18360"/>
            <a:ext cx="12191760" cy="1325160"/>
          </a:xfrm>
          <a:prstGeom prst="rect">
            <a:avLst/>
          </a:prstGeom>
          <a:noFill/>
          <a:ln w="0">
            <a:noFill/>
          </a:ln>
        </p:spPr>
        <p:txBody>
          <a:bodyPr anchor="ctr">
            <a:normAutofit/>
          </a:bodyPr>
          <a:lstStyle/>
          <a:p>
            <a:pPr>
              <a:lnSpc>
                <a:spcPct val="90000"/>
              </a:lnSpc>
              <a:buNone/>
              <a:tabLst>
                <a:tab pos="0" algn="l"/>
              </a:tabLst>
            </a:pPr>
            <a:r>
              <a:rPr lang="en-US" sz="4400" b="0" strike="noStrike" spc="-1">
                <a:solidFill>
                  <a:srgbClr val="000000"/>
                </a:solidFill>
                <a:latin typeface="Calibri"/>
                <a:ea typeface="Calibri"/>
              </a:rPr>
              <a:t>Project Modules</a:t>
            </a:r>
            <a:endParaRPr lang="en-IN" sz="4400" b="0" strike="noStrike" spc="-1">
              <a:solidFill>
                <a:srgbClr val="000000"/>
              </a:solidFill>
              <a:latin typeface="Arial"/>
            </a:endParaRPr>
          </a:p>
        </p:txBody>
      </p:sp>
      <p:sp>
        <p:nvSpPr>
          <p:cNvPr id="127" name="PlaceHolder 2"/>
          <p:cNvSpPr>
            <a:spLocks noGrp="1"/>
          </p:cNvSpPr>
          <p:nvPr>
            <p:ph/>
          </p:nvPr>
        </p:nvSpPr>
        <p:spPr>
          <a:xfrm>
            <a:off x="0" y="1253160"/>
            <a:ext cx="12191760" cy="5586120"/>
          </a:xfrm>
          <a:prstGeom prst="rect">
            <a:avLst/>
          </a:prstGeom>
          <a:noFill/>
          <a:ln w="0">
            <a:noFill/>
          </a:ln>
        </p:spPr>
        <p:txBody>
          <a:bodyPr anchor="t">
            <a:normAutofit fontScale="85500" lnSpcReduction="20000"/>
          </a:bodyPr>
          <a:lstStyle/>
          <a:p>
            <a:pPr>
              <a:lnSpc>
                <a:spcPct val="90000"/>
              </a:lnSpc>
              <a:buNone/>
              <a:tabLst>
                <a:tab pos="0" algn="l"/>
              </a:tabLst>
            </a:pPr>
            <a:r>
              <a:rPr lang="en-US" sz="2800" b="0" strike="noStrike" spc="-1">
                <a:solidFill>
                  <a:srgbClr val="000000"/>
                </a:solidFill>
                <a:latin typeface="Calibri"/>
                <a:ea typeface="Calibri"/>
              </a:rPr>
              <a:t>3. Pipeline (R2)</a:t>
            </a:r>
            <a:endParaRPr lang="en-IN" sz="2800" b="0" strike="noStrike" spc="-1">
              <a:solidFill>
                <a:srgbClr val="000000"/>
              </a:solidFill>
              <a:latin typeface="Arial"/>
            </a:endParaRPr>
          </a:p>
          <a:p>
            <a:pPr>
              <a:lnSpc>
                <a:spcPct val="90000"/>
              </a:lnSpc>
              <a:spcBef>
                <a:spcPts val="1001"/>
              </a:spcBef>
              <a:buNone/>
              <a:tabLst>
                <a:tab pos="0" algn="l"/>
              </a:tabLst>
            </a:pPr>
            <a:r>
              <a:rPr lang="en-US" sz="2800" b="0" strike="noStrike" spc="-1">
                <a:solidFill>
                  <a:srgbClr val="000000"/>
                </a:solidFill>
                <a:latin typeface="Calibri"/>
                <a:ea typeface="Calibri"/>
              </a:rPr>
              <a:t>	a. Vernacular Audio Interaction</a:t>
            </a:r>
            <a:endParaRPr lang="en-IN" sz="2800" b="0" strike="noStrike" spc="-1">
              <a:solidFill>
                <a:srgbClr val="000000"/>
              </a:solidFill>
              <a:latin typeface="Arial"/>
            </a:endParaRPr>
          </a:p>
          <a:p>
            <a:pPr>
              <a:lnSpc>
                <a:spcPct val="90000"/>
              </a:lnSpc>
              <a:spcBef>
                <a:spcPts val="1001"/>
              </a:spcBef>
              <a:buNone/>
              <a:tabLst>
                <a:tab pos="0" algn="l"/>
              </a:tabLst>
            </a:pPr>
            <a:r>
              <a:rPr lang="en-US" sz="2800" b="0" strike="noStrike" spc="-1">
                <a:solidFill>
                  <a:srgbClr val="000000"/>
                </a:solidFill>
                <a:latin typeface="Calibri"/>
                <a:ea typeface="Calibri"/>
              </a:rPr>
              <a:t>		i. Audio Play Module</a:t>
            </a:r>
            <a:endParaRPr lang="en-IN" sz="2800" b="0" strike="noStrike" spc="-1">
              <a:solidFill>
                <a:srgbClr val="000000"/>
              </a:solidFill>
              <a:latin typeface="Arial"/>
            </a:endParaRPr>
          </a:p>
          <a:p>
            <a:pPr>
              <a:lnSpc>
                <a:spcPct val="90000"/>
              </a:lnSpc>
              <a:spcBef>
                <a:spcPts val="1001"/>
              </a:spcBef>
              <a:buNone/>
              <a:tabLst>
                <a:tab pos="0" algn="l"/>
              </a:tabLst>
            </a:pPr>
            <a:r>
              <a:rPr lang="en-US" sz="2800" b="0" strike="noStrike" spc="-1">
                <a:solidFill>
                  <a:srgbClr val="000000"/>
                </a:solidFill>
                <a:latin typeface="Calibri"/>
                <a:ea typeface="Calibri"/>
              </a:rPr>
              <a:t>		ii. Audio Record Module</a:t>
            </a:r>
            <a:endParaRPr lang="en-IN" sz="2800" b="0" strike="noStrike" spc="-1">
              <a:solidFill>
                <a:srgbClr val="000000"/>
              </a:solidFill>
              <a:latin typeface="Arial"/>
            </a:endParaRPr>
          </a:p>
          <a:p>
            <a:pPr>
              <a:lnSpc>
                <a:spcPct val="90000"/>
              </a:lnSpc>
              <a:spcBef>
                <a:spcPts val="1001"/>
              </a:spcBef>
              <a:buNone/>
              <a:tabLst>
                <a:tab pos="0" algn="l"/>
              </a:tabLst>
            </a:pPr>
            <a:r>
              <a:rPr lang="en-US" sz="2800" b="0" strike="noStrike" spc="-1">
                <a:solidFill>
                  <a:srgbClr val="000000"/>
                </a:solidFill>
                <a:latin typeface="Calibri"/>
                <a:ea typeface="Calibri"/>
              </a:rPr>
              <a:t>	b. Vernacular - English Translation</a:t>
            </a:r>
            <a:endParaRPr lang="en-IN" sz="2800" b="0" strike="noStrike" spc="-1">
              <a:solidFill>
                <a:srgbClr val="000000"/>
              </a:solidFill>
              <a:latin typeface="Arial"/>
            </a:endParaRPr>
          </a:p>
          <a:p>
            <a:pPr>
              <a:lnSpc>
                <a:spcPct val="90000"/>
              </a:lnSpc>
              <a:spcBef>
                <a:spcPts val="1001"/>
              </a:spcBef>
              <a:buNone/>
              <a:tabLst>
                <a:tab pos="0" algn="l"/>
              </a:tabLst>
            </a:pPr>
            <a:r>
              <a:rPr lang="en-US" sz="2800" b="0" strike="noStrike" spc="-1">
                <a:solidFill>
                  <a:srgbClr val="000000"/>
                </a:solidFill>
                <a:latin typeface="Calibri"/>
                <a:ea typeface="Calibri"/>
              </a:rPr>
              <a:t>	c. English - Machine Query Translation</a:t>
            </a:r>
            <a:endParaRPr lang="en-IN" sz="2800" b="0" strike="noStrike" spc="-1">
              <a:solidFill>
                <a:srgbClr val="000000"/>
              </a:solidFill>
              <a:latin typeface="Arial"/>
            </a:endParaRPr>
          </a:p>
          <a:p>
            <a:pPr>
              <a:lnSpc>
                <a:spcPct val="90000"/>
              </a:lnSpc>
              <a:spcBef>
                <a:spcPts val="1001"/>
              </a:spcBef>
              <a:buNone/>
              <a:tabLst>
                <a:tab pos="0" algn="l"/>
              </a:tabLst>
            </a:pPr>
            <a:r>
              <a:rPr lang="en-US" sz="2800" b="0" strike="noStrike" spc="-1">
                <a:solidFill>
                  <a:srgbClr val="000000"/>
                </a:solidFill>
                <a:latin typeface="Calibri"/>
                <a:ea typeface="Calibri"/>
              </a:rPr>
              <a:t>	d. Query Processing and Response</a:t>
            </a:r>
            <a:endParaRPr lang="en-IN" sz="2800" b="0" strike="noStrike" spc="-1">
              <a:solidFill>
                <a:srgbClr val="000000"/>
              </a:solidFill>
              <a:latin typeface="Arial"/>
            </a:endParaRPr>
          </a:p>
          <a:p>
            <a:pPr>
              <a:lnSpc>
                <a:spcPct val="90000"/>
              </a:lnSpc>
              <a:spcBef>
                <a:spcPts val="1001"/>
              </a:spcBef>
              <a:buNone/>
              <a:tabLst>
                <a:tab pos="0" algn="l"/>
              </a:tabLst>
            </a:pPr>
            <a:r>
              <a:rPr lang="en-US" sz="2800" b="0" strike="noStrike" spc="-1">
                <a:solidFill>
                  <a:srgbClr val="000000"/>
                </a:solidFill>
                <a:latin typeface="Calibri"/>
                <a:ea typeface="Calibri"/>
              </a:rPr>
              <a:t>		i. English to Machine Query Translation</a:t>
            </a:r>
            <a:endParaRPr lang="en-IN" sz="2800" b="0" strike="noStrike" spc="-1">
              <a:solidFill>
                <a:srgbClr val="000000"/>
              </a:solidFill>
              <a:latin typeface="Arial"/>
            </a:endParaRPr>
          </a:p>
          <a:p>
            <a:pPr>
              <a:lnSpc>
                <a:spcPct val="90000"/>
              </a:lnSpc>
              <a:spcBef>
                <a:spcPts val="1001"/>
              </a:spcBef>
              <a:buNone/>
              <a:tabLst>
                <a:tab pos="0" algn="l"/>
              </a:tabLst>
            </a:pPr>
            <a:r>
              <a:rPr lang="en-US" sz="2800" b="0" strike="noStrike" spc="-1">
                <a:solidFill>
                  <a:srgbClr val="000000"/>
                </a:solidFill>
                <a:latin typeface="Calibri"/>
                <a:ea typeface="Calibri"/>
              </a:rPr>
              <a:t>		ii. Query Processing</a:t>
            </a:r>
            <a:endParaRPr lang="en-IN" sz="2800" b="0" strike="noStrike" spc="-1">
              <a:solidFill>
                <a:srgbClr val="000000"/>
              </a:solidFill>
              <a:latin typeface="Arial"/>
            </a:endParaRPr>
          </a:p>
          <a:p>
            <a:pPr>
              <a:lnSpc>
                <a:spcPct val="90000"/>
              </a:lnSpc>
              <a:spcBef>
                <a:spcPts val="1001"/>
              </a:spcBef>
              <a:buNone/>
              <a:tabLst>
                <a:tab pos="0" algn="l"/>
              </a:tabLst>
            </a:pPr>
            <a:r>
              <a:rPr lang="en-US" sz="2800" b="0" strike="noStrike" spc="-1">
                <a:solidFill>
                  <a:srgbClr val="000000"/>
                </a:solidFill>
                <a:latin typeface="Calibri"/>
                <a:ea typeface="Calibri"/>
              </a:rPr>
              <a:t>		iii. Machine Query Response to English Translation</a:t>
            </a:r>
            <a:endParaRPr lang="en-IN" sz="2800" b="0" strike="noStrike" spc="-1">
              <a:solidFill>
                <a:srgbClr val="000000"/>
              </a:solidFill>
              <a:latin typeface="Arial"/>
            </a:endParaRPr>
          </a:p>
          <a:p>
            <a:pPr>
              <a:lnSpc>
                <a:spcPct val="90000"/>
              </a:lnSpc>
              <a:spcBef>
                <a:spcPts val="1001"/>
              </a:spcBef>
              <a:buNone/>
              <a:tabLst>
                <a:tab pos="0" algn="l"/>
              </a:tabLst>
            </a:pPr>
            <a:r>
              <a:rPr lang="en-US" sz="2800" b="0" strike="noStrike" spc="-1">
                <a:solidFill>
                  <a:srgbClr val="000000"/>
                </a:solidFill>
                <a:latin typeface="Calibri"/>
                <a:ea typeface="Calibri"/>
              </a:rPr>
              <a:t>	e. Response Recording</a:t>
            </a:r>
            <a:endParaRPr lang="en-IN" sz="2800" b="0" strike="noStrike" spc="-1">
              <a:solidFill>
                <a:srgbClr val="000000"/>
              </a:solidFill>
              <a:latin typeface="Arial"/>
            </a:endParaRPr>
          </a:p>
          <a:p>
            <a:pPr>
              <a:lnSpc>
                <a:spcPct val="90000"/>
              </a:lnSpc>
              <a:spcBef>
                <a:spcPts val="1001"/>
              </a:spcBef>
              <a:buNone/>
              <a:tabLst>
                <a:tab pos="0" algn="l"/>
              </a:tabLst>
            </a:pPr>
            <a:r>
              <a:rPr lang="en-US" sz="2800" b="0" strike="noStrike" spc="-1">
                <a:solidFill>
                  <a:srgbClr val="000000"/>
                </a:solidFill>
                <a:latin typeface="Calibri"/>
                <a:ea typeface="Calibri"/>
              </a:rPr>
              <a:t>4. Customer Support (R2)</a:t>
            </a:r>
            <a:endParaRPr lang="en-IN" sz="2800" b="0" strike="noStrike" spc="-1">
              <a:solidFill>
                <a:srgbClr val="000000"/>
              </a:solidFill>
              <a:latin typeface="Arial"/>
            </a:endParaRPr>
          </a:p>
          <a:p>
            <a:pPr>
              <a:lnSpc>
                <a:spcPct val="90000"/>
              </a:lnSpc>
              <a:spcBef>
                <a:spcPts val="1001"/>
              </a:spcBef>
              <a:buNone/>
              <a:tabLst>
                <a:tab pos="0" algn="l"/>
              </a:tabLst>
            </a:pPr>
            <a:r>
              <a:rPr lang="en-US" sz="2800" b="0" strike="noStrike" spc="-1">
                <a:solidFill>
                  <a:srgbClr val="000000"/>
                </a:solidFill>
                <a:latin typeface="Calibri"/>
                <a:ea typeface="Calibri"/>
              </a:rPr>
              <a:t>	a. Feedback</a:t>
            </a:r>
            <a:endParaRPr lang="en-IN" sz="2800" b="0" strike="noStrike" spc="-1">
              <a:solidFill>
                <a:srgbClr val="000000"/>
              </a:solidFill>
              <a:latin typeface="Arial"/>
            </a:endParaRPr>
          </a:p>
          <a:p>
            <a:pPr>
              <a:lnSpc>
                <a:spcPct val="90000"/>
              </a:lnSpc>
              <a:spcBef>
                <a:spcPts val="1001"/>
              </a:spcBef>
              <a:buNone/>
              <a:tabLst>
                <a:tab pos="0" algn="l"/>
              </a:tabLst>
            </a:pPr>
            <a:r>
              <a:rPr lang="en-US" sz="2800" b="0" strike="noStrike" spc="-1">
                <a:solidFill>
                  <a:srgbClr val="000000"/>
                </a:solidFill>
                <a:latin typeface="Calibri"/>
                <a:ea typeface="Calibri"/>
              </a:rPr>
              <a:t>	b. FAQ</a:t>
            </a:r>
            <a:endParaRPr lang="en-IN" sz="28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0" y="18360"/>
            <a:ext cx="12191760" cy="1325160"/>
          </a:xfrm>
          <a:prstGeom prst="rect">
            <a:avLst/>
          </a:prstGeom>
          <a:noFill/>
          <a:ln w="0">
            <a:noFill/>
          </a:ln>
        </p:spPr>
        <p:txBody>
          <a:bodyPr anchor="ctr">
            <a:normAutofit/>
          </a:bodyPr>
          <a:lstStyle/>
          <a:p>
            <a:pPr>
              <a:lnSpc>
                <a:spcPct val="90000"/>
              </a:lnSpc>
              <a:buNone/>
              <a:tabLst>
                <a:tab pos="0" algn="l"/>
              </a:tabLst>
            </a:pPr>
            <a:r>
              <a:rPr lang="en-US" sz="4400" b="0" strike="noStrike" spc="-1">
                <a:solidFill>
                  <a:srgbClr val="000000"/>
                </a:solidFill>
                <a:latin typeface="Calibri"/>
                <a:ea typeface="Calibri"/>
              </a:rPr>
              <a:t>Objectives</a:t>
            </a:r>
            <a:endParaRPr lang="en-IN" sz="4400" b="0" strike="noStrike" spc="-1">
              <a:solidFill>
                <a:srgbClr val="000000"/>
              </a:solidFill>
              <a:latin typeface="Arial"/>
            </a:endParaRPr>
          </a:p>
        </p:txBody>
      </p:sp>
      <p:sp>
        <p:nvSpPr>
          <p:cNvPr id="89" name="PlaceHolder 2"/>
          <p:cNvSpPr>
            <a:spLocks noGrp="1"/>
          </p:cNvSpPr>
          <p:nvPr>
            <p:ph/>
          </p:nvPr>
        </p:nvSpPr>
        <p:spPr>
          <a:xfrm>
            <a:off x="0" y="1343880"/>
            <a:ext cx="12191760" cy="5495400"/>
          </a:xfrm>
          <a:prstGeom prst="rect">
            <a:avLst/>
          </a:prstGeom>
          <a:noFill/>
          <a:ln w="0">
            <a:noFill/>
          </a:ln>
        </p:spPr>
        <p:txBody>
          <a:bodyPr anchor="t">
            <a:normAutofit/>
          </a:bodyPr>
          <a:lstStyle/>
          <a:p>
            <a:pPr>
              <a:lnSpc>
                <a:spcPct val="90000"/>
              </a:lnSpc>
              <a:buNone/>
              <a:tabLst>
                <a:tab pos="0" algn="l"/>
              </a:tabLst>
            </a:pPr>
            <a:r>
              <a:rPr lang="en-US" sz="2800" b="0" strike="noStrike" spc="-1">
                <a:solidFill>
                  <a:srgbClr val="000000"/>
                </a:solidFill>
                <a:latin typeface="Arial"/>
                <a:ea typeface="Arial"/>
              </a:rPr>
              <a:t>The primary objective of the Casual Labour Job Finder is to provide an accessible platform for blue-collar job seekers to find suitable employment opportunities, and for employers to hire semi-skilled blue-collar workers without much hassle.</a:t>
            </a:r>
            <a:endParaRPr lang="en-IN" sz="2800" b="0" strike="noStrike" spc="-1">
              <a:solidFill>
                <a:srgbClr val="000000"/>
              </a:solidFill>
              <a:latin typeface="Arial"/>
            </a:endParaRPr>
          </a:p>
          <a:p>
            <a:pPr marL="228600" indent="-228600">
              <a:lnSpc>
                <a:spcPct val="90000"/>
              </a:lnSpc>
              <a:spcBef>
                <a:spcPts val="1001"/>
              </a:spcBef>
              <a:buClr>
                <a:srgbClr val="000000"/>
              </a:buClr>
              <a:buFont typeface="Arial"/>
              <a:buChar char="•"/>
              <a:tabLst>
                <a:tab pos="0" algn="l"/>
              </a:tabLst>
            </a:pPr>
            <a:r>
              <a:rPr lang="en-US" sz="2800" b="0" strike="noStrike" spc="-1">
                <a:solidFill>
                  <a:srgbClr val="000000"/>
                </a:solidFill>
                <a:latin typeface="Arial"/>
                <a:ea typeface="Arial"/>
              </a:rPr>
              <a:t>To create a job portal that is user-friendly and easy to use for blue-collar job posters</a:t>
            </a:r>
            <a:endParaRPr lang="en-IN" sz="2800" b="0" strike="noStrike" spc="-1">
              <a:solidFill>
                <a:srgbClr val="000000"/>
              </a:solidFill>
              <a:latin typeface="Arial"/>
            </a:endParaRPr>
          </a:p>
          <a:p>
            <a:pPr marL="228600" indent="-228600">
              <a:lnSpc>
                <a:spcPct val="90000"/>
              </a:lnSpc>
              <a:spcBef>
                <a:spcPts val="1001"/>
              </a:spcBef>
              <a:buClr>
                <a:srgbClr val="000000"/>
              </a:buClr>
              <a:buFont typeface="Arial"/>
              <a:buChar char="•"/>
              <a:tabLst>
                <a:tab pos="0" algn="l"/>
              </a:tabLst>
            </a:pPr>
            <a:r>
              <a:rPr lang="en-US" sz="2800" b="0" strike="noStrike" spc="-1">
                <a:solidFill>
                  <a:srgbClr val="000000"/>
                </a:solidFill>
                <a:latin typeface="Arial"/>
                <a:ea typeface="Arial"/>
              </a:rPr>
              <a:t>To overcome the language barrier by providing a toll-free number for job seekers to enquire about job vacancies in their vernacular</a:t>
            </a:r>
            <a:endParaRPr lang="en-IN" sz="2800" b="0" strike="noStrike" spc="-1">
              <a:solidFill>
                <a:srgbClr val="000000"/>
              </a:solidFill>
              <a:latin typeface="Arial"/>
            </a:endParaRPr>
          </a:p>
          <a:p>
            <a:pPr marL="228600" indent="-228600">
              <a:lnSpc>
                <a:spcPct val="90000"/>
              </a:lnSpc>
              <a:spcBef>
                <a:spcPts val="1001"/>
              </a:spcBef>
              <a:buClr>
                <a:srgbClr val="000000"/>
              </a:buClr>
              <a:buFont typeface="Arial"/>
              <a:buChar char="•"/>
              <a:tabLst>
                <a:tab pos="0" algn="l"/>
              </a:tabLst>
            </a:pPr>
            <a:r>
              <a:rPr lang="en-US" sz="2800" b="0" strike="noStrike" spc="-1">
                <a:solidFill>
                  <a:srgbClr val="000000"/>
                </a:solidFill>
                <a:latin typeface="Arial"/>
                <a:ea typeface="Arial"/>
              </a:rPr>
              <a:t>To simplify the process of job posting for employers seeking to hire blue-collar workers</a:t>
            </a:r>
            <a:endParaRPr lang="en-IN" sz="2800" b="0" strike="noStrike" spc="-1">
              <a:solidFill>
                <a:srgbClr val="000000"/>
              </a:solidFill>
              <a:latin typeface="Arial"/>
            </a:endParaRPr>
          </a:p>
          <a:p>
            <a:pPr marL="228600" indent="-228600">
              <a:lnSpc>
                <a:spcPct val="90000"/>
              </a:lnSpc>
              <a:spcBef>
                <a:spcPts val="1001"/>
              </a:spcBef>
              <a:buClr>
                <a:srgbClr val="000000"/>
              </a:buClr>
              <a:buFont typeface="Arial"/>
              <a:buChar char="•"/>
              <a:tabLst>
                <a:tab pos="0" algn="l"/>
              </a:tabLst>
            </a:pPr>
            <a:r>
              <a:rPr lang="en-US" sz="2800" b="0" strike="noStrike" spc="-1">
                <a:solidFill>
                  <a:srgbClr val="000000"/>
                </a:solidFill>
                <a:latin typeface="Arial"/>
                <a:ea typeface="Arial"/>
              </a:rPr>
              <a:t>To improve the overall employment rate among blue-collar workers by providing access to better job opportunities</a:t>
            </a:r>
            <a:endParaRPr lang="en-IN" sz="2800" b="0" strike="noStrike" spc="-1">
              <a:solidFill>
                <a:srgbClr val="000000"/>
              </a:solidFill>
              <a:latin typeface="Arial"/>
            </a:endParaRPr>
          </a:p>
          <a:p>
            <a:pPr>
              <a:lnSpc>
                <a:spcPct val="90000"/>
              </a:lnSpc>
              <a:spcBef>
                <a:spcPts val="1001"/>
              </a:spcBef>
              <a:buNone/>
              <a:tabLst>
                <a:tab pos="0" algn="l"/>
              </a:tabLst>
            </a:pPr>
            <a:endParaRPr lang="en-IN" sz="28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7553A-F3C8-6C8C-EC72-A31678780A86}"/>
              </a:ext>
            </a:extLst>
          </p:cNvPr>
          <p:cNvSpPr>
            <a:spLocks noGrp="1"/>
          </p:cNvSpPr>
          <p:nvPr>
            <p:ph type="title"/>
          </p:nvPr>
        </p:nvSpPr>
        <p:spPr>
          <a:xfrm>
            <a:off x="-3088" y="365040"/>
            <a:ext cx="11356408" cy="1344952"/>
          </a:xfrm>
        </p:spPr>
        <p:txBody>
          <a:bodyPr/>
          <a:lstStyle/>
          <a:p>
            <a:r>
              <a:rPr lang="en-GB" sz="3600" dirty="0"/>
              <a:t>Rescoping for R2</a:t>
            </a:r>
            <a:endParaRPr lang="en-IN" sz="3600" dirty="0"/>
          </a:p>
        </p:txBody>
      </p:sp>
      <p:sp>
        <p:nvSpPr>
          <p:cNvPr id="3" name="Content Placeholder 2">
            <a:extLst>
              <a:ext uri="{FF2B5EF4-FFF2-40B4-BE49-F238E27FC236}">
                <a16:creationId xmlns:a16="http://schemas.microsoft.com/office/drawing/2014/main" id="{D52D5CEE-513E-77D6-8473-9069DBA00C35}"/>
              </a:ext>
            </a:extLst>
          </p:cNvPr>
          <p:cNvSpPr>
            <a:spLocks noGrp="1"/>
          </p:cNvSpPr>
          <p:nvPr>
            <p:ph/>
          </p:nvPr>
        </p:nvSpPr>
        <p:spPr>
          <a:xfrm>
            <a:off x="-3089" y="1216106"/>
            <a:ext cx="12009553" cy="5758613"/>
          </a:xfrm>
        </p:spPr>
        <p:txBody>
          <a:bodyPr/>
          <a:lstStyle/>
          <a:p>
            <a:r>
              <a:rPr lang="en-GB" sz="2800" dirty="0"/>
              <a:t>Our project involved building a phone number pipeline, which the user can interact with. For this, we required an IVR, which is a licensed software.</a:t>
            </a:r>
          </a:p>
          <a:p>
            <a:r>
              <a:rPr lang="en-GB" sz="2800" dirty="0"/>
              <a:t>Due to various delays from the client side, the client was unable to provide us with the required IVR. </a:t>
            </a:r>
          </a:p>
          <a:p>
            <a:r>
              <a:rPr lang="en-GB" sz="2800" dirty="0"/>
              <a:t>Because of this, the client asked us to make a minimalistic UI app pipeline instead of the originally intended IVR  pipeline.</a:t>
            </a:r>
          </a:p>
          <a:p>
            <a:r>
              <a:rPr lang="en-GB" sz="2800" dirty="0"/>
              <a:t>We have thus, made a UI app integrated with the pipeline, which suffices the client’s need and is the alternative till we are provided with the licensed IVR</a:t>
            </a:r>
            <a:endParaRPr lang="en-IN" sz="2800" dirty="0"/>
          </a:p>
        </p:txBody>
      </p:sp>
    </p:spTree>
    <p:extLst>
      <p:ext uri="{BB962C8B-B14F-4D97-AF65-F5344CB8AC3E}">
        <p14:creationId xmlns:p14="http://schemas.microsoft.com/office/powerpoint/2010/main" val="3832357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0" y="696786"/>
            <a:ext cx="12192000" cy="662400"/>
          </a:xfrm>
          <a:prstGeom prst="rect">
            <a:avLst/>
          </a:prstGeom>
          <a:noFill/>
          <a:ln w="0">
            <a:noFill/>
          </a:ln>
        </p:spPr>
        <p:txBody>
          <a:bodyPr anchor="ctr">
            <a:normAutofit fontScale="94000"/>
          </a:bodyPr>
          <a:lstStyle/>
          <a:p>
            <a:pPr>
              <a:lnSpc>
                <a:spcPct val="90000"/>
              </a:lnSpc>
              <a:buNone/>
            </a:pPr>
            <a:r>
              <a:rPr lang="en-IN" sz="4400" b="0" strike="noStrike" spc="-1" dirty="0">
                <a:solidFill>
                  <a:srgbClr val="000000"/>
                </a:solidFill>
                <a:latin typeface="Calibri"/>
                <a:ea typeface="Calibri"/>
              </a:rPr>
              <a:t>Timeline</a:t>
            </a:r>
            <a:endParaRPr lang="en-IN" sz="4400" b="0" strike="noStrike" spc="-1" dirty="0">
              <a:solidFill>
                <a:srgbClr val="000000"/>
              </a:solidFill>
              <a:latin typeface="Arial"/>
            </a:endParaRPr>
          </a:p>
        </p:txBody>
      </p:sp>
      <p:graphicFrame>
        <p:nvGraphicFramePr>
          <p:cNvPr id="131" name="Table 4"/>
          <p:cNvGraphicFramePr/>
          <p:nvPr>
            <p:extLst>
              <p:ext uri="{D42A27DB-BD31-4B8C-83A1-F6EECF244321}">
                <p14:modId xmlns:p14="http://schemas.microsoft.com/office/powerpoint/2010/main" val="3081346923"/>
              </p:ext>
            </p:extLst>
          </p:nvPr>
        </p:nvGraphicFramePr>
        <p:xfrm>
          <a:off x="2032140" y="2316600"/>
          <a:ext cx="8127720" cy="2224800"/>
        </p:xfrm>
        <a:graphic>
          <a:graphicData uri="http://schemas.openxmlformats.org/drawingml/2006/table">
            <a:tbl>
              <a:tblPr/>
              <a:tblGrid>
                <a:gridCol w="4063680">
                  <a:extLst>
                    <a:ext uri="{9D8B030D-6E8A-4147-A177-3AD203B41FA5}">
                      <a16:colId xmlns:a16="http://schemas.microsoft.com/office/drawing/2014/main" val="20000"/>
                    </a:ext>
                  </a:extLst>
                </a:gridCol>
                <a:gridCol w="4064040">
                  <a:extLst>
                    <a:ext uri="{9D8B030D-6E8A-4147-A177-3AD203B41FA5}">
                      <a16:colId xmlns:a16="http://schemas.microsoft.com/office/drawing/2014/main" val="20001"/>
                    </a:ext>
                  </a:extLst>
                </a:gridCol>
              </a:tblGrid>
              <a:tr h="370800">
                <a:tc>
                  <a:txBody>
                    <a:bodyPr/>
                    <a:lstStyle/>
                    <a:p>
                      <a:pPr algn="ctr">
                        <a:lnSpc>
                          <a:spcPct val="100000"/>
                        </a:lnSpc>
                        <a:buNone/>
                      </a:pPr>
                      <a:r>
                        <a:rPr lang="en-IN" sz="1400" b="1" strike="noStrike" spc="-1" dirty="0">
                          <a:solidFill>
                            <a:srgbClr val="FFFFFF"/>
                          </a:solidFill>
                          <a:latin typeface="Arial"/>
                          <a:ea typeface="Arial"/>
                        </a:rPr>
                        <a:t>Duration</a:t>
                      </a:r>
                      <a:endParaRPr lang="en-IN" sz="14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ctr">
                        <a:lnSpc>
                          <a:spcPct val="100000"/>
                        </a:lnSpc>
                        <a:buNone/>
                      </a:pPr>
                      <a:r>
                        <a:rPr lang="en-IN" sz="1400" b="1" strike="noStrike" spc="-1">
                          <a:solidFill>
                            <a:srgbClr val="FFFFFF"/>
                          </a:solidFill>
                          <a:latin typeface="Arial"/>
                          <a:ea typeface="Arial"/>
                        </a:rPr>
                        <a:t>Task</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extLst>
                  <a:ext uri="{0D108BD9-81ED-4DB2-BD59-A6C34878D82A}">
                    <a16:rowId xmlns:a16="http://schemas.microsoft.com/office/drawing/2014/main" val="10000"/>
                  </a:ext>
                </a:extLst>
              </a:tr>
              <a:tr h="370800">
                <a:tc>
                  <a:txBody>
                    <a:bodyPr/>
                    <a:lstStyle/>
                    <a:p>
                      <a:pPr algn="ctr">
                        <a:lnSpc>
                          <a:spcPct val="100000"/>
                        </a:lnSpc>
                        <a:buNone/>
                      </a:pPr>
                      <a:r>
                        <a:rPr lang="en-IN" sz="1400" b="0" strike="noStrike" spc="-1">
                          <a:solidFill>
                            <a:srgbClr val="000000"/>
                          </a:solidFill>
                          <a:latin typeface="Arial"/>
                          <a:ea typeface="Arial"/>
                        </a:rPr>
                        <a:t>25-01-23 to 08-02-23</a:t>
                      </a:r>
                      <a:endParaRPr lang="en-IN" sz="14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DD4EA"/>
                    </a:solidFill>
                  </a:tcPr>
                </a:tc>
                <a:tc>
                  <a:txBody>
                    <a:bodyPr/>
                    <a:lstStyle/>
                    <a:p>
                      <a:pPr algn="ctr">
                        <a:lnSpc>
                          <a:spcPct val="100000"/>
                        </a:lnSpc>
                        <a:buNone/>
                      </a:pPr>
                      <a:r>
                        <a:rPr lang="en-IN" sz="1400" b="0" strike="noStrike" spc="-1">
                          <a:solidFill>
                            <a:srgbClr val="000000"/>
                          </a:solidFill>
                          <a:latin typeface="Arial"/>
                          <a:ea typeface="Arial"/>
                        </a:rPr>
                        <a:t>Project Concept &amp; Understanding</a:t>
                      </a:r>
                      <a:endParaRPr lang="en-IN" sz="14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DD4EA"/>
                    </a:solidFill>
                  </a:tcPr>
                </a:tc>
                <a:extLst>
                  <a:ext uri="{0D108BD9-81ED-4DB2-BD59-A6C34878D82A}">
                    <a16:rowId xmlns:a16="http://schemas.microsoft.com/office/drawing/2014/main" val="10001"/>
                  </a:ext>
                </a:extLst>
              </a:tr>
              <a:tr h="370800">
                <a:tc>
                  <a:txBody>
                    <a:bodyPr/>
                    <a:lstStyle/>
                    <a:p>
                      <a:pPr algn="ctr">
                        <a:lnSpc>
                          <a:spcPct val="100000"/>
                        </a:lnSpc>
                        <a:buNone/>
                      </a:pPr>
                      <a:r>
                        <a:rPr lang="en-IN" sz="1400" b="0" strike="noStrike" spc="-1">
                          <a:solidFill>
                            <a:srgbClr val="000000"/>
                          </a:solidFill>
                          <a:latin typeface="Arial"/>
                          <a:ea typeface="Arial"/>
                        </a:rPr>
                        <a:t>09-02-2023 to 22-02-23</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5"/>
                    </a:solidFill>
                  </a:tcPr>
                </a:tc>
                <a:tc>
                  <a:txBody>
                    <a:bodyPr/>
                    <a:lstStyle/>
                    <a:p>
                      <a:pPr algn="ctr">
                        <a:lnSpc>
                          <a:spcPct val="100000"/>
                        </a:lnSpc>
                        <a:buNone/>
                      </a:pPr>
                      <a:r>
                        <a:rPr lang="en-IN" sz="1400" b="0" strike="noStrike" spc="-1">
                          <a:solidFill>
                            <a:srgbClr val="000000"/>
                          </a:solidFill>
                          <a:latin typeface="Arial"/>
                          <a:ea typeface="Arial"/>
                        </a:rPr>
                        <a:t>UI Screens &amp; User Stories</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5"/>
                    </a:solidFill>
                  </a:tcPr>
                </a:tc>
                <a:extLst>
                  <a:ext uri="{0D108BD9-81ED-4DB2-BD59-A6C34878D82A}">
                    <a16:rowId xmlns:a16="http://schemas.microsoft.com/office/drawing/2014/main" val="10002"/>
                  </a:ext>
                </a:extLst>
              </a:tr>
              <a:tr h="370800">
                <a:tc>
                  <a:txBody>
                    <a:bodyPr/>
                    <a:lstStyle/>
                    <a:p>
                      <a:pPr algn="ctr">
                        <a:lnSpc>
                          <a:spcPct val="100000"/>
                        </a:lnSpc>
                        <a:buNone/>
                      </a:pPr>
                      <a:r>
                        <a:rPr lang="en-IN" sz="1400" b="0" strike="noStrike" spc="-1">
                          <a:solidFill>
                            <a:srgbClr val="000000"/>
                          </a:solidFill>
                          <a:latin typeface="Arial"/>
                          <a:ea typeface="Arial"/>
                        </a:rPr>
                        <a:t>23-02-23 to 09-03-23</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DD4EA"/>
                    </a:solidFill>
                  </a:tcPr>
                </a:tc>
                <a:tc>
                  <a:txBody>
                    <a:bodyPr/>
                    <a:lstStyle/>
                    <a:p>
                      <a:pPr algn="ctr">
                        <a:lnSpc>
                          <a:spcPct val="100000"/>
                        </a:lnSpc>
                        <a:buNone/>
                      </a:pPr>
                      <a:r>
                        <a:rPr lang="en-IN" sz="1400" b="0" strike="noStrike" spc="-1">
                          <a:solidFill>
                            <a:srgbClr val="000000"/>
                          </a:solidFill>
                          <a:latin typeface="Arial"/>
                          <a:ea typeface="Arial"/>
                        </a:rPr>
                        <a:t>UI Screens &amp; Database Schema</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DD4EA"/>
                    </a:solidFill>
                  </a:tcPr>
                </a:tc>
                <a:extLst>
                  <a:ext uri="{0D108BD9-81ED-4DB2-BD59-A6C34878D82A}">
                    <a16:rowId xmlns:a16="http://schemas.microsoft.com/office/drawing/2014/main" val="10003"/>
                  </a:ext>
                </a:extLst>
              </a:tr>
              <a:tr h="370800">
                <a:tc>
                  <a:txBody>
                    <a:bodyPr/>
                    <a:lstStyle/>
                    <a:p>
                      <a:pPr algn="ctr">
                        <a:lnSpc>
                          <a:spcPct val="100000"/>
                        </a:lnSpc>
                        <a:buNone/>
                      </a:pPr>
                      <a:r>
                        <a:rPr lang="en-IN" sz="1400" b="0" strike="noStrike" spc="-1">
                          <a:solidFill>
                            <a:srgbClr val="000000"/>
                          </a:solidFill>
                          <a:latin typeface="Arial"/>
                          <a:ea typeface="Arial"/>
                        </a:rPr>
                        <a:t>10-03-23 to 30-03-23</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5"/>
                    </a:solidFill>
                  </a:tcPr>
                </a:tc>
                <a:tc>
                  <a:txBody>
                    <a:bodyPr/>
                    <a:lstStyle/>
                    <a:p>
                      <a:pPr algn="ctr">
                        <a:lnSpc>
                          <a:spcPct val="100000"/>
                        </a:lnSpc>
                        <a:buNone/>
                      </a:pPr>
                      <a:r>
                        <a:rPr lang="en-IN" sz="1400" b="0" strike="noStrike" spc="-1">
                          <a:solidFill>
                            <a:srgbClr val="000000"/>
                          </a:solidFill>
                          <a:latin typeface="Arial"/>
                          <a:ea typeface="Arial"/>
                        </a:rPr>
                        <a:t>User Research &amp; Frontend Development</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5"/>
                    </a:solidFill>
                  </a:tcPr>
                </a:tc>
                <a:extLst>
                  <a:ext uri="{0D108BD9-81ED-4DB2-BD59-A6C34878D82A}">
                    <a16:rowId xmlns:a16="http://schemas.microsoft.com/office/drawing/2014/main" val="10004"/>
                  </a:ext>
                </a:extLst>
              </a:tr>
              <a:tr h="370800">
                <a:tc>
                  <a:txBody>
                    <a:bodyPr/>
                    <a:lstStyle/>
                    <a:p>
                      <a:pPr algn="ctr">
                        <a:lnSpc>
                          <a:spcPct val="100000"/>
                        </a:lnSpc>
                        <a:buNone/>
                      </a:pPr>
                      <a:r>
                        <a:rPr lang="en-IN" sz="1400" b="0" strike="noStrike" spc="-1">
                          <a:solidFill>
                            <a:srgbClr val="000000"/>
                          </a:solidFill>
                          <a:latin typeface="Arial"/>
                          <a:ea typeface="Arial"/>
                        </a:rPr>
                        <a:t>31-03-23 - EOP</a:t>
                      </a:r>
                      <a:endParaRPr lang="en-IN"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DD4EA"/>
                    </a:solidFill>
                  </a:tcPr>
                </a:tc>
                <a:tc>
                  <a:txBody>
                    <a:bodyPr/>
                    <a:lstStyle/>
                    <a:p>
                      <a:pPr algn="ctr">
                        <a:lnSpc>
                          <a:spcPct val="100000"/>
                        </a:lnSpc>
                        <a:buNone/>
                      </a:pPr>
                      <a:r>
                        <a:rPr lang="en-IN" sz="1400" b="0" strike="noStrike" spc="-1" dirty="0">
                          <a:solidFill>
                            <a:srgbClr val="000000"/>
                          </a:solidFill>
                          <a:latin typeface="Arial"/>
                          <a:ea typeface="Arial"/>
                        </a:rPr>
                        <a:t>Backend &amp; Vernacular Pipeline</a:t>
                      </a:r>
                      <a:endParaRPr lang="en-IN" sz="14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DD4EA"/>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a:lnSpc>
                <a:spcPct val="90000"/>
              </a:lnSpc>
              <a:buNone/>
              <a:tabLst>
                <a:tab pos="0" algn="l"/>
              </a:tabLst>
            </a:pPr>
            <a:r>
              <a:rPr lang="en-US" sz="4400" b="0" strike="noStrike" spc="-1">
                <a:solidFill>
                  <a:srgbClr val="000000"/>
                </a:solidFill>
                <a:latin typeface="Calibri"/>
                <a:ea typeface="Calibri"/>
              </a:rPr>
              <a:t>Milestones</a:t>
            </a:r>
            <a:endParaRPr lang="en-IN" sz="4400" b="0" strike="noStrike" spc="-1">
              <a:solidFill>
                <a:srgbClr val="000000"/>
              </a:solidFill>
              <a:latin typeface="Arial"/>
            </a:endParaRPr>
          </a:p>
        </p:txBody>
      </p:sp>
      <p:graphicFrame>
        <p:nvGraphicFramePr>
          <p:cNvPr id="91" name="Google Shape;109;p8"/>
          <p:cNvGraphicFramePr/>
          <p:nvPr/>
        </p:nvGraphicFramePr>
        <p:xfrm>
          <a:off x="838080" y="1825560"/>
          <a:ext cx="10515240" cy="2392560"/>
        </p:xfrm>
        <a:graphic>
          <a:graphicData uri="http://schemas.openxmlformats.org/drawingml/2006/table">
            <a:tbl>
              <a:tblPr/>
              <a:tblGrid>
                <a:gridCol w="2628720">
                  <a:extLst>
                    <a:ext uri="{9D8B030D-6E8A-4147-A177-3AD203B41FA5}">
                      <a16:colId xmlns:a16="http://schemas.microsoft.com/office/drawing/2014/main" val="20000"/>
                    </a:ext>
                  </a:extLst>
                </a:gridCol>
                <a:gridCol w="2628720">
                  <a:extLst>
                    <a:ext uri="{9D8B030D-6E8A-4147-A177-3AD203B41FA5}">
                      <a16:colId xmlns:a16="http://schemas.microsoft.com/office/drawing/2014/main" val="20001"/>
                    </a:ext>
                  </a:extLst>
                </a:gridCol>
                <a:gridCol w="2628720">
                  <a:extLst>
                    <a:ext uri="{9D8B030D-6E8A-4147-A177-3AD203B41FA5}">
                      <a16:colId xmlns:a16="http://schemas.microsoft.com/office/drawing/2014/main" val="20002"/>
                    </a:ext>
                  </a:extLst>
                </a:gridCol>
                <a:gridCol w="2629080">
                  <a:extLst>
                    <a:ext uri="{9D8B030D-6E8A-4147-A177-3AD203B41FA5}">
                      <a16:colId xmlns:a16="http://schemas.microsoft.com/office/drawing/2014/main" val="20003"/>
                    </a:ext>
                  </a:extLst>
                </a:gridCol>
              </a:tblGrid>
              <a:tr h="370800">
                <a:tc>
                  <a:txBody>
                    <a:bodyPr/>
                    <a:lstStyle/>
                    <a:p>
                      <a:pPr algn="ctr">
                        <a:lnSpc>
                          <a:spcPct val="100000"/>
                        </a:lnSpc>
                        <a:buNone/>
                        <a:tabLst>
                          <a:tab pos="0" algn="l"/>
                        </a:tabLst>
                      </a:pPr>
                      <a:r>
                        <a:rPr lang="en-US" sz="1800" b="1" strike="noStrike" spc="-1">
                          <a:solidFill>
                            <a:srgbClr val="FFFFFF"/>
                          </a:solidFill>
                          <a:latin typeface="Arial"/>
                          <a:ea typeface="Arial"/>
                        </a:rPr>
                        <a:t>Milestone</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ctr">
                        <a:lnSpc>
                          <a:spcPct val="100000"/>
                        </a:lnSpc>
                        <a:buNone/>
                        <a:tabLst>
                          <a:tab pos="0" algn="l"/>
                        </a:tabLst>
                      </a:pPr>
                      <a:r>
                        <a:rPr lang="en-US" sz="1800" b="1" strike="noStrike" spc="-1">
                          <a:solidFill>
                            <a:srgbClr val="FFFFFF"/>
                          </a:solidFill>
                          <a:latin typeface="Calibri"/>
                          <a:ea typeface="Calibri"/>
                        </a:rPr>
                        <a:t>Release Schedule</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ctr">
                        <a:lnSpc>
                          <a:spcPct val="100000"/>
                        </a:lnSpc>
                        <a:buNone/>
                        <a:tabLst>
                          <a:tab pos="0" algn="l"/>
                        </a:tabLst>
                      </a:pPr>
                      <a:r>
                        <a:rPr lang="en-US" sz="1800" b="1" strike="noStrike" spc="-1">
                          <a:solidFill>
                            <a:srgbClr val="FFFFFF"/>
                          </a:solidFill>
                          <a:latin typeface="Calibri"/>
                          <a:ea typeface="Calibri"/>
                        </a:rPr>
                        <a:t>Status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gn="ctr">
                        <a:lnSpc>
                          <a:spcPct val="100000"/>
                        </a:lnSpc>
                        <a:buNone/>
                        <a:tabLst>
                          <a:tab pos="0" algn="l"/>
                        </a:tabLst>
                      </a:pPr>
                      <a:r>
                        <a:rPr lang="en-US" sz="1800" b="1" strike="noStrike" spc="-1">
                          <a:solidFill>
                            <a:srgbClr val="FFFFFF"/>
                          </a:solidFill>
                          <a:latin typeface="Arial"/>
                          <a:ea typeface="Arial"/>
                        </a:rPr>
                        <a:t>Deliverable</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extLst>
                  <a:ext uri="{0D108BD9-81ED-4DB2-BD59-A6C34878D82A}">
                    <a16:rowId xmlns:a16="http://schemas.microsoft.com/office/drawing/2014/main" val="10000"/>
                  </a:ext>
                </a:extLst>
              </a:tr>
              <a:tr h="603720">
                <a:tc>
                  <a:txBody>
                    <a:bodyPr/>
                    <a:lstStyle/>
                    <a:p>
                      <a:pPr algn="ctr">
                        <a:lnSpc>
                          <a:spcPct val="100000"/>
                        </a:lnSpc>
                        <a:buNone/>
                        <a:tabLst>
                          <a:tab pos="0" algn="l"/>
                        </a:tabLst>
                      </a:pPr>
                      <a:r>
                        <a:rPr lang="en-US" sz="1800" b="0" strike="noStrike" spc="-1">
                          <a:solidFill>
                            <a:srgbClr val="000000"/>
                          </a:solidFill>
                          <a:latin typeface="Arial"/>
                          <a:ea typeface="Arial"/>
                        </a:rPr>
                        <a:t>User Stories &amp; UI Screens</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DD4EA"/>
                    </a:solidFill>
                  </a:tcPr>
                </a:tc>
                <a:tc>
                  <a:txBody>
                    <a:bodyPr/>
                    <a:lstStyle/>
                    <a:p>
                      <a:pPr algn="ctr">
                        <a:lnSpc>
                          <a:spcPct val="100000"/>
                        </a:lnSpc>
                        <a:buNone/>
                        <a:tabLst>
                          <a:tab pos="0" algn="l"/>
                        </a:tabLst>
                      </a:pPr>
                      <a:r>
                        <a:rPr lang="en-US" sz="1800" b="0" strike="noStrike" spc="-1">
                          <a:solidFill>
                            <a:srgbClr val="000000"/>
                          </a:solidFill>
                          <a:latin typeface="Arial"/>
                          <a:ea typeface="Arial"/>
                        </a:rPr>
                        <a:t>R1</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DD4EA"/>
                    </a:solidFill>
                  </a:tcPr>
                </a:tc>
                <a:tc>
                  <a:txBody>
                    <a:bodyPr/>
                    <a:lstStyle/>
                    <a:p>
                      <a:pPr algn="ctr">
                        <a:lnSpc>
                          <a:spcPct val="100000"/>
                        </a:lnSpc>
                        <a:buNone/>
                        <a:tabLst>
                          <a:tab pos="0" algn="l"/>
                        </a:tabLst>
                      </a:pPr>
                      <a:r>
                        <a:rPr lang="en-US" sz="1800" b="0" strike="noStrike" spc="-1">
                          <a:solidFill>
                            <a:srgbClr val="000000"/>
                          </a:solidFill>
                          <a:latin typeface="Arial"/>
                          <a:ea typeface="Arial"/>
                        </a:rPr>
                        <a:t>Completed</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DD4EA"/>
                    </a:solidFill>
                  </a:tcPr>
                </a:tc>
                <a:tc>
                  <a:txBody>
                    <a:bodyPr/>
                    <a:lstStyle/>
                    <a:p>
                      <a:pPr algn="ctr">
                        <a:lnSpc>
                          <a:spcPct val="100000"/>
                        </a:lnSpc>
                        <a:buNone/>
                        <a:tabLst>
                          <a:tab pos="0" algn="l"/>
                        </a:tabLst>
                      </a:pPr>
                      <a:r>
                        <a:rPr lang="en-US" sz="1800" b="0" strike="noStrike" spc="-1">
                          <a:solidFill>
                            <a:srgbClr val="000000"/>
                          </a:solidFill>
                          <a:latin typeface="Arial"/>
                          <a:ea typeface="Arial"/>
                        </a:rPr>
                        <a:t>YES</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DD4EA"/>
                    </a:solidFill>
                  </a:tcPr>
                </a:tc>
                <a:extLst>
                  <a:ext uri="{0D108BD9-81ED-4DB2-BD59-A6C34878D82A}">
                    <a16:rowId xmlns:a16="http://schemas.microsoft.com/office/drawing/2014/main" val="10001"/>
                  </a:ext>
                </a:extLst>
              </a:tr>
              <a:tr h="603720">
                <a:tc>
                  <a:txBody>
                    <a:bodyPr/>
                    <a:lstStyle/>
                    <a:p>
                      <a:pPr algn="ctr">
                        <a:lnSpc>
                          <a:spcPct val="100000"/>
                        </a:lnSpc>
                        <a:buNone/>
                        <a:tabLst>
                          <a:tab pos="0" algn="l"/>
                        </a:tabLst>
                      </a:pPr>
                      <a:r>
                        <a:rPr lang="en-US" sz="1800" b="0" strike="noStrike" spc="-1">
                          <a:solidFill>
                            <a:srgbClr val="000000"/>
                          </a:solidFill>
                          <a:latin typeface="Arial"/>
                          <a:ea typeface="Arial"/>
                        </a:rPr>
                        <a:t>Job &amp; User Management</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5"/>
                    </a:solidFill>
                  </a:tcPr>
                </a:tc>
                <a:tc>
                  <a:txBody>
                    <a:bodyPr/>
                    <a:lstStyle/>
                    <a:p>
                      <a:pPr algn="ctr">
                        <a:lnSpc>
                          <a:spcPct val="100000"/>
                        </a:lnSpc>
                        <a:buNone/>
                        <a:tabLst>
                          <a:tab pos="0" algn="l"/>
                        </a:tabLst>
                      </a:pPr>
                      <a:r>
                        <a:rPr lang="en-US" sz="1800" b="0" strike="noStrike" spc="-1">
                          <a:solidFill>
                            <a:srgbClr val="000000"/>
                          </a:solidFill>
                          <a:latin typeface="Arial"/>
                          <a:ea typeface="Arial"/>
                        </a:rPr>
                        <a:t>R1</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5"/>
                    </a:solidFill>
                  </a:tcPr>
                </a:tc>
                <a:tc>
                  <a:txBody>
                    <a:bodyPr/>
                    <a:lstStyle/>
                    <a:p>
                      <a:pPr algn="ctr">
                        <a:lnSpc>
                          <a:spcPct val="100000"/>
                        </a:lnSpc>
                        <a:buNone/>
                        <a:tabLst>
                          <a:tab pos="0" algn="l"/>
                        </a:tabLst>
                      </a:pPr>
                      <a:r>
                        <a:rPr lang="en-US" sz="1800" b="0" strike="noStrike" spc="-1">
                          <a:solidFill>
                            <a:srgbClr val="000000"/>
                          </a:solidFill>
                          <a:latin typeface="Arial"/>
                          <a:ea typeface="Arial"/>
                        </a:rPr>
                        <a:t>Completed</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5"/>
                    </a:solidFill>
                  </a:tcPr>
                </a:tc>
                <a:tc>
                  <a:txBody>
                    <a:bodyPr/>
                    <a:lstStyle/>
                    <a:p>
                      <a:pPr algn="ctr">
                        <a:lnSpc>
                          <a:spcPct val="100000"/>
                        </a:lnSpc>
                        <a:buNone/>
                        <a:tabLst>
                          <a:tab pos="0" algn="l"/>
                        </a:tabLst>
                      </a:pPr>
                      <a:r>
                        <a:rPr lang="en-US" sz="1800" b="0" strike="noStrike" spc="-1">
                          <a:solidFill>
                            <a:srgbClr val="000000"/>
                          </a:solidFill>
                          <a:latin typeface="Arial"/>
                          <a:ea typeface="Arial"/>
                        </a:rPr>
                        <a:t>YES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5"/>
                    </a:solidFill>
                  </a:tcPr>
                </a:tc>
                <a:extLst>
                  <a:ext uri="{0D108BD9-81ED-4DB2-BD59-A6C34878D82A}">
                    <a16:rowId xmlns:a16="http://schemas.microsoft.com/office/drawing/2014/main" val="10002"/>
                  </a:ext>
                </a:extLst>
              </a:tr>
              <a:tr h="370800">
                <a:tc>
                  <a:txBody>
                    <a:bodyPr/>
                    <a:lstStyle/>
                    <a:p>
                      <a:pPr algn="ctr">
                        <a:lnSpc>
                          <a:spcPct val="100000"/>
                        </a:lnSpc>
                        <a:buNone/>
                        <a:tabLst>
                          <a:tab pos="0" algn="l"/>
                        </a:tabLst>
                      </a:pPr>
                      <a:r>
                        <a:rPr lang="en-US" sz="1800" b="0" strike="noStrike" spc="-1">
                          <a:solidFill>
                            <a:srgbClr val="000000"/>
                          </a:solidFill>
                          <a:latin typeface="Arial"/>
                          <a:ea typeface="Arial"/>
                        </a:rPr>
                        <a:t>Vernacular Pipeline</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DD4EA"/>
                    </a:solidFill>
                  </a:tcPr>
                </a:tc>
                <a:tc>
                  <a:txBody>
                    <a:bodyPr/>
                    <a:lstStyle/>
                    <a:p>
                      <a:pPr algn="ctr">
                        <a:lnSpc>
                          <a:spcPct val="100000"/>
                        </a:lnSpc>
                        <a:buNone/>
                        <a:tabLst>
                          <a:tab pos="0" algn="l"/>
                        </a:tabLst>
                      </a:pPr>
                      <a:r>
                        <a:rPr lang="en-US" sz="1800" b="0" strike="noStrike" spc="-1">
                          <a:solidFill>
                            <a:srgbClr val="000000"/>
                          </a:solidFill>
                          <a:latin typeface="Arial"/>
                          <a:ea typeface="Arial"/>
                        </a:rPr>
                        <a:t>R2</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DD4EA"/>
                    </a:solidFill>
                  </a:tcPr>
                </a:tc>
                <a:tc>
                  <a:txBody>
                    <a:bodyPr/>
                    <a:lstStyle/>
                    <a:p>
                      <a:pPr algn="ctr">
                        <a:lnSpc>
                          <a:spcPct val="100000"/>
                        </a:lnSpc>
                        <a:buNone/>
                        <a:tabLst>
                          <a:tab pos="0" algn="l"/>
                        </a:tabLst>
                      </a:pPr>
                      <a:r>
                        <a:rPr lang="en-US" sz="1800" b="0" strike="noStrike" spc="-1">
                          <a:solidFill>
                            <a:srgbClr val="000000"/>
                          </a:solidFill>
                          <a:latin typeface="Arial"/>
                          <a:ea typeface="Arial"/>
                        </a:rPr>
                        <a:t>Completed</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DD4EA"/>
                    </a:solidFill>
                  </a:tcPr>
                </a:tc>
                <a:tc>
                  <a:txBody>
                    <a:bodyPr/>
                    <a:lstStyle/>
                    <a:p>
                      <a:pPr algn="ctr">
                        <a:lnSpc>
                          <a:spcPct val="100000"/>
                        </a:lnSpc>
                        <a:buNone/>
                        <a:tabLst>
                          <a:tab pos="0" algn="l"/>
                        </a:tabLst>
                      </a:pPr>
                      <a:r>
                        <a:rPr lang="en-US" sz="1800" b="0" strike="noStrike" spc="-1">
                          <a:solidFill>
                            <a:srgbClr val="000000"/>
                          </a:solidFill>
                          <a:latin typeface="Arial"/>
                          <a:ea typeface="Arial"/>
                        </a:rPr>
                        <a:t>YES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DD4EA"/>
                    </a:solidFill>
                  </a:tcPr>
                </a:tc>
                <a:extLst>
                  <a:ext uri="{0D108BD9-81ED-4DB2-BD59-A6C34878D82A}">
                    <a16:rowId xmlns:a16="http://schemas.microsoft.com/office/drawing/2014/main" val="10003"/>
                  </a:ext>
                </a:extLst>
              </a:tr>
              <a:tr h="370800">
                <a:tc>
                  <a:txBody>
                    <a:bodyPr/>
                    <a:lstStyle/>
                    <a:p>
                      <a:pPr algn="ctr">
                        <a:lnSpc>
                          <a:spcPct val="100000"/>
                        </a:lnSpc>
                        <a:buNone/>
                        <a:tabLst>
                          <a:tab pos="0" algn="l"/>
                        </a:tabLst>
                      </a:pPr>
                      <a:r>
                        <a:rPr lang="en-US" sz="1800" b="0" strike="noStrike" spc="-1">
                          <a:solidFill>
                            <a:srgbClr val="000000"/>
                          </a:solidFill>
                          <a:latin typeface="Arial"/>
                          <a:ea typeface="Arial"/>
                        </a:rPr>
                        <a:t>Customer Support</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5"/>
                    </a:solidFill>
                  </a:tcPr>
                </a:tc>
                <a:tc>
                  <a:txBody>
                    <a:bodyPr/>
                    <a:lstStyle/>
                    <a:p>
                      <a:pPr algn="ctr">
                        <a:lnSpc>
                          <a:spcPct val="100000"/>
                        </a:lnSpc>
                        <a:buNone/>
                        <a:tabLst>
                          <a:tab pos="0" algn="l"/>
                        </a:tabLst>
                      </a:pPr>
                      <a:r>
                        <a:rPr lang="en-US" sz="1800" b="0" strike="noStrike" spc="-1">
                          <a:solidFill>
                            <a:srgbClr val="000000"/>
                          </a:solidFill>
                          <a:latin typeface="Arial"/>
                          <a:ea typeface="Arial"/>
                        </a:rPr>
                        <a:t>R2</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5"/>
                    </a:solidFill>
                  </a:tcPr>
                </a:tc>
                <a:tc>
                  <a:txBody>
                    <a:bodyPr/>
                    <a:lstStyle/>
                    <a:p>
                      <a:pPr algn="ctr">
                        <a:lnSpc>
                          <a:spcPct val="100000"/>
                        </a:lnSpc>
                        <a:buNone/>
                        <a:tabLst>
                          <a:tab pos="0" algn="l"/>
                        </a:tabLst>
                      </a:pPr>
                      <a:r>
                        <a:rPr lang="en-US" sz="1800" b="0" strike="noStrike" spc="-1">
                          <a:solidFill>
                            <a:srgbClr val="000000"/>
                          </a:solidFill>
                          <a:latin typeface="Arial"/>
                          <a:ea typeface="Arial"/>
                        </a:rPr>
                        <a:t>Incomplete</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5"/>
                    </a:solidFill>
                  </a:tcPr>
                </a:tc>
                <a:tc>
                  <a:txBody>
                    <a:bodyPr/>
                    <a:lstStyle/>
                    <a:p>
                      <a:pPr algn="ctr">
                        <a:lnSpc>
                          <a:spcPct val="100000"/>
                        </a:lnSpc>
                        <a:buNone/>
                        <a:tabLst>
                          <a:tab pos="0" algn="l"/>
                        </a:tabLst>
                      </a:pPr>
                      <a:r>
                        <a:rPr lang="en-US" sz="1800" b="0" strike="noStrike" spc="-1">
                          <a:solidFill>
                            <a:srgbClr val="000000"/>
                          </a:solidFill>
                          <a:latin typeface="Arial"/>
                          <a:ea typeface="Arial"/>
                        </a:rPr>
                        <a:t>YES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8EBF5"/>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67A9-03EE-C118-B632-60EB37A188FD}"/>
              </a:ext>
            </a:extLst>
          </p:cNvPr>
          <p:cNvSpPr>
            <a:spLocks noGrp="1"/>
          </p:cNvSpPr>
          <p:nvPr>
            <p:ph type="title"/>
          </p:nvPr>
        </p:nvSpPr>
        <p:spPr/>
        <p:txBody>
          <a:bodyPr/>
          <a:lstStyle/>
          <a:p>
            <a:r>
              <a:rPr lang="en-GB" dirty="0"/>
              <a:t>Completed and Pending Tasks</a:t>
            </a:r>
            <a:endParaRPr lang="en-IN" dirty="0"/>
          </a:p>
        </p:txBody>
      </p:sp>
      <p:sp>
        <p:nvSpPr>
          <p:cNvPr id="3" name="Subtitle 2">
            <a:extLst>
              <a:ext uri="{FF2B5EF4-FFF2-40B4-BE49-F238E27FC236}">
                <a16:creationId xmlns:a16="http://schemas.microsoft.com/office/drawing/2014/main" id="{D73EC2AD-FE3C-8159-9010-4D2CC01D8A2F}"/>
              </a:ext>
            </a:extLst>
          </p:cNvPr>
          <p:cNvSpPr>
            <a:spLocks noGrp="1"/>
          </p:cNvSpPr>
          <p:nvPr>
            <p:ph type="subTitle"/>
          </p:nvPr>
        </p:nvSpPr>
        <p:spPr/>
        <p:txBody>
          <a:bodyPr/>
          <a:lstStyle/>
          <a:p>
            <a:pPr marL="0" indent="0">
              <a:buNone/>
            </a:pPr>
            <a:endParaRPr lang="en-GB" dirty="0"/>
          </a:p>
        </p:txBody>
      </p:sp>
      <p:graphicFrame>
        <p:nvGraphicFramePr>
          <p:cNvPr id="4" name="Table 4">
            <a:extLst>
              <a:ext uri="{FF2B5EF4-FFF2-40B4-BE49-F238E27FC236}">
                <a16:creationId xmlns:a16="http://schemas.microsoft.com/office/drawing/2014/main" id="{31256A22-7D96-8FA1-1427-1BEE0EE1A21E}"/>
              </a:ext>
            </a:extLst>
          </p:cNvPr>
          <p:cNvGraphicFramePr>
            <a:graphicFrameLocks noGrp="1"/>
          </p:cNvGraphicFramePr>
          <p:nvPr>
            <p:extLst>
              <p:ext uri="{D42A27DB-BD31-4B8C-83A1-F6EECF244321}">
                <p14:modId xmlns:p14="http://schemas.microsoft.com/office/powerpoint/2010/main" val="541505957"/>
              </p:ext>
            </p:extLst>
          </p:nvPr>
        </p:nvGraphicFramePr>
        <p:xfrm>
          <a:off x="838080" y="1825560"/>
          <a:ext cx="10515240" cy="4369476"/>
        </p:xfrm>
        <a:graphic>
          <a:graphicData uri="http://schemas.openxmlformats.org/drawingml/2006/table">
            <a:tbl>
              <a:tblPr firstRow="1" bandRow="1">
                <a:tableStyleId>{5C22544A-7EE6-4342-B048-85BDC9FD1C3A}</a:tableStyleId>
              </a:tblPr>
              <a:tblGrid>
                <a:gridCol w="1893969">
                  <a:extLst>
                    <a:ext uri="{9D8B030D-6E8A-4147-A177-3AD203B41FA5}">
                      <a16:colId xmlns:a16="http://schemas.microsoft.com/office/drawing/2014/main" val="2624903702"/>
                    </a:ext>
                  </a:extLst>
                </a:gridCol>
                <a:gridCol w="3226299">
                  <a:extLst>
                    <a:ext uri="{9D8B030D-6E8A-4147-A177-3AD203B41FA5}">
                      <a16:colId xmlns:a16="http://schemas.microsoft.com/office/drawing/2014/main" val="2931146173"/>
                    </a:ext>
                  </a:extLst>
                </a:gridCol>
                <a:gridCol w="2697486">
                  <a:extLst>
                    <a:ext uri="{9D8B030D-6E8A-4147-A177-3AD203B41FA5}">
                      <a16:colId xmlns:a16="http://schemas.microsoft.com/office/drawing/2014/main" val="3900758930"/>
                    </a:ext>
                  </a:extLst>
                </a:gridCol>
                <a:gridCol w="2697486">
                  <a:extLst>
                    <a:ext uri="{9D8B030D-6E8A-4147-A177-3AD203B41FA5}">
                      <a16:colId xmlns:a16="http://schemas.microsoft.com/office/drawing/2014/main" val="509099781"/>
                    </a:ext>
                  </a:extLst>
                </a:gridCol>
              </a:tblGrid>
              <a:tr h="621566">
                <a:tc>
                  <a:txBody>
                    <a:bodyPr/>
                    <a:lstStyle/>
                    <a:p>
                      <a:pPr algn="ctr"/>
                      <a:r>
                        <a:rPr lang="en-GB" sz="1400" dirty="0"/>
                        <a:t>Serial Number</a:t>
                      </a:r>
                      <a:endParaRPr lang="en-IN" sz="1400" dirty="0"/>
                    </a:p>
                  </a:txBody>
                  <a:tcPr/>
                </a:tc>
                <a:tc>
                  <a:txBody>
                    <a:bodyPr/>
                    <a:lstStyle/>
                    <a:p>
                      <a:pPr algn="ctr"/>
                      <a:r>
                        <a:rPr lang="en-GB" sz="1400" dirty="0"/>
                        <a:t>Task</a:t>
                      </a:r>
                      <a:endParaRPr lang="en-IN" sz="1400" dirty="0"/>
                    </a:p>
                  </a:txBody>
                  <a:tcPr/>
                </a:tc>
                <a:tc>
                  <a:txBody>
                    <a:bodyPr/>
                    <a:lstStyle/>
                    <a:p>
                      <a:pPr algn="ctr"/>
                      <a:r>
                        <a:rPr lang="en-GB" sz="1400" dirty="0"/>
                        <a:t>Sprint Number</a:t>
                      </a:r>
                      <a:endParaRPr lang="en-IN" sz="1400" dirty="0"/>
                    </a:p>
                  </a:txBody>
                  <a:tcPr/>
                </a:tc>
                <a:tc>
                  <a:txBody>
                    <a:bodyPr/>
                    <a:lstStyle/>
                    <a:p>
                      <a:pPr algn="ctr"/>
                      <a:r>
                        <a:rPr lang="en-GB" sz="1400" dirty="0"/>
                        <a:t>Status</a:t>
                      </a:r>
                      <a:endParaRPr lang="en-IN" sz="1400" dirty="0"/>
                    </a:p>
                  </a:txBody>
                  <a:tcPr/>
                </a:tc>
                <a:extLst>
                  <a:ext uri="{0D108BD9-81ED-4DB2-BD59-A6C34878D82A}">
                    <a16:rowId xmlns:a16="http://schemas.microsoft.com/office/drawing/2014/main" val="483092650"/>
                  </a:ext>
                </a:extLst>
              </a:tr>
              <a:tr h="621566">
                <a:tc>
                  <a:txBody>
                    <a:bodyPr/>
                    <a:lstStyle/>
                    <a:p>
                      <a:r>
                        <a:rPr lang="en-GB" dirty="0"/>
                        <a:t>1</a:t>
                      </a:r>
                      <a:endParaRPr lang="en-IN" dirty="0"/>
                    </a:p>
                  </a:txBody>
                  <a:tcPr/>
                </a:tc>
                <a:tc>
                  <a:txBody>
                    <a:bodyPr/>
                    <a:lstStyle/>
                    <a:p>
                      <a:r>
                        <a:rPr lang="en-GB" dirty="0"/>
                        <a:t>Job Poster Registration</a:t>
                      </a:r>
                      <a:endParaRPr lang="en-IN" dirty="0"/>
                    </a:p>
                  </a:txBody>
                  <a:tcPr/>
                </a:tc>
                <a:tc>
                  <a:txBody>
                    <a:bodyPr/>
                    <a:lstStyle/>
                    <a:p>
                      <a:r>
                        <a:rPr lang="en-GB" dirty="0"/>
                        <a:t>4</a:t>
                      </a:r>
                      <a:endParaRPr lang="en-IN" dirty="0"/>
                    </a:p>
                  </a:txBody>
                  <a:tcPr/>
                </a:tc>
                <a:tc>
                  <a:txBody>
                    <a:bodyPr/>
                    <a:lstStyle/>
                    <a:p>
                      <a:r>
                        <a:rPr lang="en-GB" dirty="0"/>
                        <a:t>Completed</a:t>
                      </a:r>
                      <a:endParaRPr lang="en-IN" dirty="0"/>
                    </a:p>
                  </a:txBody>
                  <a:tcPr/>
                </a:tc>
                <a:extLst>
                  <a:ext uri="{0D108BD9-81ED-4DB2-BD59-A6C34878D82A}">
                    <a16:rowId xmlns:a16="http://schemas.microsoft.com/office/drawing/2014/main" val="1503882806"/>
                  </a:ext>
                </a:extLst>
              </a:tr>
              <a:tr h="621566">
                <a:tc>
                  <a:txBody>
                    <a:bodyPr/>
                    <a:lstStyle/>
                    <a:p>
                      <a:r>
                        <a:rPr lang="en-GB" dirty="0"/>
                        <a:t>2</a:t>
                      </a:r>
                      <a:endParaRPr lang="en-IN" dirty="0"/>
                    </a:p>
                  </a:txBody>
                  <a:tcPr/>
                </a:tc>
                <a:tc>
                  <a:txBody>
                    <a:bodyPr/>
                    <a:lstStyle/>
                    <a:p>
                      <a:r>
                        <a:rPr lang="en-GB" dirty="0"/>
                        <a:t>Posting a New Job</a:t>
                      </a:r>
                      <a:endParaRPr lang="en-IN" dirty="0"/>
                    </a:p>
                  </a:txBody>
                  <a:tcPr/>
                </a:tc>
                <a:tc>
                  <a:txBody>
                    <a:bodyPr/>
                    <a:lstStyle/>
                    <a:p>
                      <a:r>
                        <a:rPr lang="en-GB" dirty="0"/>
                        <a:t>4</a:t>
                      </a:r>
                      <a:endParaRPr lang="en-IN" dirty="0"/>
                    </a:p>
                  </a:txBody>
                  <a:tcPr/>
                </a:tc>
                <a:tc>
                  <a:txBody>
                    <a:bodyPr/>
                    <a:lstStyle/>
                    <a:p>
                      <a:r>
                        <a:rPr lang="en-GB" dirty="0"/>
                        <a:t>Completed</a:t>
                      </a:r>
                      <a:endParaRPr lang="en-IN" dirty="0"/>
                    </a:p>
                  </a:txBody>
                  <a:tcPr/>
                </a:tc>
                <a:extLst>
                  <a:ext uri="{0D108BD9-81ED-4DB2-BD59-A6C34878D82A}">
                    <a16:rowId xmlns:a16="http://schemas.microsoft.com/office/drawing/2014/main" val="1487773474"/>
                  </a:ext>
                </a:extLst>
              </a:tr>
              <a:tr h="621566">
                <a:tc>
                  <a:txBody>
                    <a:bodyPr/>
                    <a:lstStyle/>
                    <a:p>
                      <a:r>
                        <a:rPr lang="en-GB" dirty="0"/>
                        <a:t>3</a:t>
                      </a:r>
                      <a:endParaRPr lang="en-IN" dirty="0"/>
                    </a:p>
                  </a:txBody>
                  <a:tcPr/>
                </a:tc>
                <a:tc>
                  <a:txBody>
                    <a:bodyPr/>
                    <a:lstStyle/>
                    <a:p>
                      <a:r>
                        <a:rPr lang="en-GB" dirty="0"/>
                        <a:t>Job Poster Login</a:t>
                      </a:r>
                      <a:endParaRPr lang="en-IN" dirty="0"/>
                    </a:p>
                  </a:txBody>
                  <a:tcPr/>
                </a:tc>
                <a:tc>
                  <a:txBody>
                    <a:bodyPr/>
                    <a:lstStyle/>
                    <a:p>
                      <a:r>
                        <a:rPr lang="en-GB" dirty="0"/>
                        <a:t>4</a:t>
                      </a:r>
                      <a:endParaRPr lang="en-IN" dirty="0"/>
                    </a:p>
                  </a:txBody>
                  <a:tcPr/>
                </a:tc>
                <a:tc>
                  <a:txBody>
                    <a:bodyPr/>
                    <a:lstStyle/>
                    <a:p>
                      <a:r>
                        <a:rPr lang="en-GB" dirty="0"/>
                        <a:t>Completed</a:t>
                      </a:r>
                      <a:endParaRPr lang="en-IN" dirty="0"/>
                    </a:p>
                  </a:txBody>
                  <a:tcPr/>
                </a:tc>
                <a:extLst>
                  <a:ext uri="{0D108BD9-81ED-4DB2-BD59-A6C34878D82A}">
                    <a16:rowId xmlns:a16="http://schemas.microsoft.com/office/drawing/2014/main" val="1184500871"/>
                  </a:ext>
                </a:extLst>
              </a:tr>
              <a:tr h="621566">
                <a:tc>
                  <a:txBody>
                    <a:bodyPr/>
                    <a:lstStyle/>
                    <a:p>
                      <a:r>
                        <a:rPr lang="en-GB" dirty="0"/>
                        <a:t>4</a:t>
                      </a:r>
                      <a:endParaRPr lang="en-IN" dirty="0"/>
                    </a:p>
                  </a:txBody>
                  <a:tcPr/>
                </a:tc>
                <a:tc>
                  <a:txBody>
                    <a:bodyPr/>
                    <a:lstStyle/>
                    <a:p>
                      <a:r>
                        <a:rPr lang="en-GB" dirty="0"/>
                        <a:t>Manage Account</a:t>
                      </a:r>
                      <a:endParaRPr lang="en-IN" dirty="0"/>
                    </a:p>
                  </a:txBody>
                  <a:tcPr/>
                </a:tc>
                <a:tc>
                  <a:txBody>
                    <a:bodyPr/>
                    <a:lstStyle/>
                    <a:p>
                      <a:r>
                        <a:rPr lang="en-GB" dirty="0"/>
                        <a:t>4</a:t>
                      </a:r>
                      <a:endParaRPr lang="en-IN" dirty="0"/>
                    </a:p>
                  </a:txBody>
                  <a:tcPr/>
                </a:tc>
                <a:tc>
                  <a:txBody>
                    <a:bodyPr/>
                    <a:lstStyle/>
                    <a:p>
                      <a:r>
                        <a:rPr lang="en-GB" dirty="0"/>
                        <a:t>Completed</a:t>
                      </a:r>
                      <a:endParaRPr lang="en-IN" dirty="0"/>
                    </a:p>
                  </a:txBody>
                  <a:tcPr/>
                </a:tc>
                <a:extLst>
                  <a:ext uri="{0D108BD9-81ED-4DB2-BD59-A6C34878D82A}">
                    <a16:rowId xmlns:a16="http://schemas.microsoft.com/office/drawing/2014/main" val="2050426176"/>
                  </a:ext>
                </a:extLst>
              </a:tr>
              <a:tr h="621566">
                <a:tc>
                  <a:txBody>
                    <a:bodyPr/>
                    <a:lstStyle/>
                    <a:p>
                      <a:r>
                        <a:rPr lang="en-GB" dirty="0"/>
                        <a:t>5</a:t>
                      </a:r>
                      <a:endParaRPr lang="en-IN" dirty="0"/>
                    </a:p>
                  </a:txBody>
                  <a:tcPr/>
                </a:tc>
                <a:tc>
                  <a:txBody>
                    <a:bodyPr/>
                    <a:lstStyle/>
                    <a:p>
                      <a:r>
                        <a:rPr lang="en-GB" dirty="0"/>
                        <a:t>Job Seeker Contact for Job</a:t>
                      </a:r>
                      <a:endParaRPr lang="en-IN" dirty="0"/>
                    </a:p>
                  </a:txBody>
                  <a:tcPr/>
                </a:tc>
                <a:tc>
                  <a:txBody>
                    <a:bodyPr/>
                    <a:lstStyle/>
                    <a:p>
                      <a:r>
                        <a:rPr lang="en-GB" dirty="0"/>
                        <a:t>4</a:t>
                      </a:r>
                      <a:endParaRPr lang="en-IN" dirty="0"/>
                    </a:p>
                  </a:txBody>
                  <a:tcPr/>
                </a:tc>
                <a:tc>
                  <a:txBody>
                    <a:bodyPr/>
                    <a:lstStyle/>
                    <a:p>
                      <a:r>
                        <a:rPr lang="en-GB" dirty="0"/>
                        <a:t>Pending</a:t>
                      </a:r>
                      <a:endParaRPr lang="en-IN" dirty="0"/>
                    </a:p>
                  </a:txBody>
                  <a:tcPr/>
                </a:tc>
                <a:extLst>
                  <a:ext uri="{0D108BD9-81ED-4DB2-BD59-A6C34878D82A}">
                    <a16:rowId xmlns:a16="http://schemas.microsoft.com/office/drawing/2014/main" val="3360565126"/>
                  </a:ext>
                </a:extLst>
              </a:tr>
              <a:tr h="621566">
                <a:tc>
                  <a:txBody>
                    <a:bodyPr/>
                    <a:lstStyle/>
                    <a:p>
                      <a:r>
                        <a:rPr lang="en-GB" dirty="0"/>
                        <a:t>6</a:t>
                      </a:r>
                      <a:endParaRPr lang="en-IN" dirty="0"/>
                    </a:p>
                  </a:txBody>
                  <a:tcPr/>
                </a:tc>
                <a:tc>
                  <a:txBody>
                    <a:bodyPr/>
                    <a:lstStyle/>
                    <a:p>
                      <a:r>
                        <a:rPr lang="en-GB" dirty="0"/>
                        <a:t>Manage Previously Posted Jobs</a:t>
                      </a:r>
                      <a:endParaRPr lang="en-IN" dirty="0"/>
                    </a:p>
                  </a:txBody>
                  <a:tcPr/>
                </a:tc>
                <a:tc>
                  <a:txBody>
                    <a:bodyPr/>
                    <a:lstStyle/>
                    <a:p>
                      <a:r>
                        <a:rPr lang="en-GB" dirty="0"/>
                        <a:t>5</a:t>
                      </a:r>
                      <a:endParaRPr lang="en-IN" dirty="0"/>
                    </a:p>
                  </a:txBody>
                  <a:tcPr/>
                </a:tc>
                <a:tc>
                  <a:txBody>
                    <a:bodyPr/>
                    <a:lstStyle/>
                    <a:p>
                      <a:r>
                        <a:rPr lang="en-GB" dirty="0"/>
                        <a:t>Completed</a:t>
                      </a:r>
                      <a:endParaRPr lang="en-IN" dirty="0"/>
                    </a:p>
                  </a:txBody>
                  <a:tcPr/>
                </a:tc>
                <a:extLst>
                  <a:ext uri="{0D108BD9-81ED-4DB2-BD59-A6C34878D82A}">
                    <a16:rowId xmlns:a16="http://schemas.microsoft.com/office/drawing/2014/main" val="2444351293"/>
                  </a:ext>
                </a:extLst>
              </a:tr>
            </a:tbl>
          </a:graphicData>
        </a:graphic>
      </p:graphicFrame>
    </p:spTree>
    <p:extLst>
      <p:ext uri="{BB962C8B-B14F-4D97-AF65-F5344CB8AC3E}">
        <p14:creationId xmlns:p14="http://schemas.microsoft.com/office/powerpoint/2010/main" val="3766900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E4662-507A-EC1F-CA67-42AEBE6EF402}"/>
              </a:ext>
            </a:extLst>
          </p:cNvPr>
          <p:cNvSpPr>
            <a:spLocks noGrp="1"/>
          </p:cNvSpPr>
          <p:nvPr>
            <p:ph type="title"/>
          </p:nvPr>
        </p:nvSpPr>
        <p:spPr>
          <a:xfrm>
            <a:off x="838080" y="306047"/>
            <a:ext cx="10515240" cy="1325160"/>
          </a:xfrm>
        </p:spPr>
        <p:txBody>
          <a:bodyPr/>
          <a:lstStyle/>
          <a:p>
            <a:r>
              <a:rPr lang="en-GB" dirty="0"/>
              <a:t>Continued</a:t>
            </a:r>
            <a:endParaRPr lang="en-IN" dirty="0"/>
          </a:p>
        </p:txBody>
      </p:sp>
      <p:sp>
        <p:nvSpPr>
          <p:cNvPr id="3" name="Subtitle 2">
            <a:extLst>
              <a:ext uri="{FF2B5EF4-FFF2-40B4-BE49-F238E27FC236}">
                <a16:creationId xmlns:a16="http://schemas.microsoft.com/office/drawing/2014/main" id="{B25F9796-7A28-9A10-2B7B-8458A9D565F9}"/>
              </a:ext>
            </a:extLst>
          </p:cNvPr>
          <p:cNvSpPr>
            <a:spLocks noGrp="1"/>
          </p:cNvSpPr>
          <p:nvPr>
            <p:ph type="subTitle"/>
          </p:nvPr>
        </p:nvSpPr>
        <p:spPr/>
        <p:txBody>
          <a:bodyPr/>
          <a:lstStyle/>
          <a:p>
            <a:endParaRPr lang="en-IN" dirty="0"/>
          </a:p>
        </p:txBody>
      </p:sp>
      <p:graphicFrame>
        <p:nvGraphicFramePr>
          <p:cNvPr id="6" name="Table 4">
            <a:extLst>
              <a:ext uri="{FF2B5EF4-FFF2-40B4-BE49-F238E27FC236}">
                <a16:creationId xmlns:a16="http://schemas.microsoft.com/office/drawing/2014/main" id="{E625ADBA-4B7E-7266-DCB7-65AC59051EDE}"/>
              </a:ext>
            </a:extLst>
          </p:cNvPr>
          <p:cNvGraphicFramePr>
            <a:graphicFrameLocks noGrp="1"/>
          </p:cNvGraphicFramePr>
          <p:nvPr>
            <p:extLst>
              <p:ext uri="{D42A27DB-BD31-4B8C-83A1-F6EECF244321}">
                <p14:modId xmlns:p14="http://schemas.microsoft.com/office/powerpoint/2010/main" val="3786812319"/>
              </p:ext>
            </p:extLst>
          </p:nvPr>
        </p:nvGraphicFramePr>
        <p:xfrm>
          <a:off x="838080" y="1825560"/>
          <a:ext cx="10515240" cy="4387990"/>
        </p:xfrm>
        <a:graphic>
          <a:graphicData uri="http://schemas.openxmlformats.org/drawingml/2006/table">
            <a:tbl>
              <a:tblPr firstRow="1" bandRow="1">
                <a:tableStyleId>{5C22544A-7EE6-4342-B048-85BDC9FD1C3A}</a:tableStyleId>
              </a:tblPr>
              <a:tblGrid>
                <a:gridCol w="1893969">
                  <a:extLst>
                    <a:ext uri="{9D8B030D-6E8A-4147-A177-3AD203B41FA5}">
                      <a16:colId xmlns:a16="http://schemas.microsoft.com/office/drawing/2014/main" val="2624903702"/>
                    </a:ext>
                  </a:extLst>
                </a:gridCol>
                <a:gridCol w="3226299">
                  <a:extLst>
                    <a:ext uri="{9D8B030D-6E8A-4147-A177-3AD203B41FA5}">
                      <a16:colId xmlns:a16="http://schemas.microsoft.com/office/drawing/2014/main" val="2931146173"/>
                    </a:ext>
                  </a:extLst>
                </a:gridCol>
                <a:gridCol w="2697486">
                  <a:extLst>
                    <a:ext uri="{9D8B030D-6E8A-4147-A177-3AD203B41FA5}">
                      <a16:colId xmlns:a16="http://schemas.microsoft.com/office/drawing/2014/main" val="3900758930"/>
                    </a:ext>
                  </a:extLst>
                </a:gridCol>
                <a:gridCol w="2697486">
                  <a:extLst>
                    <a:ext uri="{9D8B030D-6E8A-4147-A177-3AD203B41FA5}">
                      <a16:colId xmlns:a16="http://schemas.microsoft.com/office/drawing/2014/main" val="509099781"/>
                    </a:ext>
                  </a:extLst>
                </a:gridCol>
              </a:tblGrid>
              <a:tr h="621566">
                <a:tc>
                  <a:txBody>
                    <a:bodyPr/>
                    <a:lstStyle/>
                    <a:p>
                      <a:pPr algn="ctr"/>
                      <a:r>
                        <a:rPr lang="en-GB" sz="1400" dirty="0"/>
                        <a:t>Serial Number</a:t>
                      </a:r>
                      <a:endParaRPr lang="en-IN" sz="1400" dirty="0"/>
                    </a:p>
                  </a:txBody>
                  <a:tcPr/>
                </a:tc>
                <a:tc>
                  <a:txBody>
                    <a:bodyPr/>
                    <a:lstStyle/>
                    <a:p>
                      <a:pPr algn="ctr"/>
                      <a:r>
                        <a:rPr lang="en-GB" sz="1400" dirty="0"/>
                        <a:t>Task</a:t>
                      </a:r>
                      <a:endParaRPr lang="en-IN" sz="1400" dirty="0"/>
                    </a:p>
                  </a:txBody>
                  <a:tcPr/>
                </a:tc>
                <a:tc>
                  <a:txBody>
                    <a:bodyPr/>
                    <a:lstStyle/>
                    <a:p>
                      <a:pPr algn="ctr"/>
                      <a:r>
                        <a:rPr lang="en-GB" sz="1400" dirty="0"/>
                        <a:t>Sprint Number</a:t>
                      </a:r>
                      <a:endParaRPr lang="en-IN" sz="1400" dirty="0"/>
                    </a:p>
                  </a:txBody>
                  <a:tcPr/>
                </a:tc>
                <a:tc>
                  <a:txBody>
                    <a:bodyPr/>
                    <a:lstStyle/>
                    <a:p>
                      <a:pPr algn="ctr"/>
                      <a:r>
                        <a:rPr lang="en-GB" sz="1400" dirty="0"/>
                        <a:t>Status</a:t>
                      </a:r>
                      <a:endParaRPr lang="en-IN" sz="1400" dirty="0"/>
                    </a:p>
                  </a:txBody>
                  <a:tcPr/>
                </a:tc>
                <a:extLst>
                  <a:ext uri="{0D108BD9-81ED-4DB2-BD59-A6C34878D82A}">
                    <a16:rowId xmlns:a16="http://schemas.microsoft.com/office/drawing/2014/main" val="483092650"/>
                  </a:ext>
                </a:extLst>
              </a:tr>
              <a:tr h="621566">
                <a:tc>
                  <a:txBody>
                    <a:bodyPr/>
                    <a:lstStyle/>
                    <a:p>
                      <a:r>
                        <a:rPr lang="en-GB" dirty="0"/>
                        <a:t>7</a:t>
                      </a:r>
                      <a:endParaRPr lang="en-IN" dirty="0"/>
                    </a:p>
                  </a:txBody>
                  <a:tcPr/>
                </a:tc>
                <a:tc>
                  <a:txBody>
                    <a:bodyPr/>
                    <a:lstStyle/>
                    <a:p>
                      <a:r>
                        <a:rPr lang="en-GB" dirty="0"/>
                        <a:t>Manage Job Responses</a:t>
                      </a:r>
                      <a:endParaRPr lang="en-IN" dirty="0"/>
                    </a:p>
                  </a:txBody>
                  <a:tcPr/>
                </a:tc>
                <a:tc>
                  <a:txBody>
                    <a:bodyPr/>
                    <a:lstStyle/>
                    <a:p>
                      <a:r>
                        <a:rPr lang="en-GB" dirty="0"/>
                        <a:t>5</a:t>
                      </a:r>
                      <a:endParaRPr lang="en-IN" dirty="0"/>
                    </a:p>
                  </a:txBody>
                  <a:tcPr/>
                </a:tc>
                <a:tc>
                  <a:txBody>
                    <a:bodyPr/>
                    <a:lstStyle/>
                    <a:p>
                      <a:r>
                        <a:rPr lang="en-GB" dirty="0"/>
                        <a:t>Completed</a:t>
                      </a:r>
                      <a:endParaRPr lang="en-IN" dirty="0"/>
                    </a:p>
                  </a:txBody>
                  <a:tcPr/>
                </a:tc>
                <a:extLst>
                  <a:ext uri="{0D108BD9-81ED-4DB2-BD59-A6C34878D82A}">
                    <a16:rowId xmlns:a16="http://schemas.microsoft.com/office/drawing/2014/main" val="1503882806"/>
                  </a:ext>
                </a:extLst>
              </a:tr>
              <a:tr h="621566">
                <a:tc>
                  <a:txBody>
                    <a:bodyPr/>
                    <a:lstStyle/>
                    <a:p>
                      <a:r>
                        <a:rPr lang="en-GB" dirty="0"/>
                        <a:t>8</a:t>
                      </a:r>
                      <a:endParaRPr lang="en-IN" dirty="0"/>
                    </a:p>
                  </a:txBody>
                  <a:tcPr/>
                </a:tc>
                <a:tc>
                  <a:txBody>
                    <a:bodyPr/>
                    <a:lstStyle/>
                    <a:p>
                      <a:r>
                        <a:rPr lang="en-GB" dirty="0"/>
                        <a:t>Vernacular Call Audio Interact</a:t>
                      </a:r>
                      <a:endParaRPr lang="en-IN" dirty="0"/>
                    </a:p>
                  </a:txBody>
                  <a:tcPr/>
                </a:tc>
                <a:tc>
                  <a:txBody>
                    <a:bodyPr/>
                    <a:lstStyle/>
                    <a:p>
                      <a:r>
                        <a:rPr lang="en-GB" dirty="0"/>
                        <a:t>6</a:t>
                      </a:r>
                      <a:endParaRPr lang="en-IN" dirty="0"/>
                    </a:p>
                  </a:txBody>
                  <a:tcPr/>
                </a:tc>
                <a:tc>
                  <a:txBody>
                    <a:bodyPr/>
                    <a:lstStyle/>
                    <a:p>
                      <a:r>
                        <a:rPr lang="en-GB" dirty="0"/>
                        <a:t>Pending</a:t>
                      </a:r>
                      <a:endParaRPr lang="en-IN" dirty="0"/>
                    </a:p>
                  </a:txBody>
                  <a:tcPr/>
                </a:tc>
                <a:extLst>
                  <a:ext uri="{0D108BD9-81ED-4DB2-BD59-A6C34878D82A}">
                    <a16:rowId xmlns:a16="http://schemas.microsoft.com/office/drawing/2014/main" val="1487773474"/>
                  </a:ext>
                </a:extLst>
              </a:tr>
              <a:tr h="621566">
                <a:tc>
                  <a:txBody>
                    <a:bodyPr/>
                    <a:lstStyle/>
                    <a:p>
                      <a:r>
                        <a:rPr lang="en-GB" dirty="0"/>
                        <a:t>9</a:t>
                      </a:r>
                      <a:endParaRPr lang="en-IN" dirty="0"/>
                    </a:p>
                  </a:txBody>
                  <a:tcPr/>
                </a:tc>
                <a:tc>
                  <a:txBody>
                    <a:bodyPr/>
                    <a:lstStyle/>
                    <a:p>
                      <a:r>
                        <a:rPr lang="en-GB" dirty="0"/>
                        <a:t>Vernacular English Translation </a:t>
                      </a:r>
                      <a:endParaRPr lang="en-IN" dirty="0"/>
                    </a:p>
                  </a:txBody>
                  <a:tcPr/>
                </a:tc>
                <a:tc>
                  <a:txBody>
                    <a:bodyPr/>
                    <a:lstStyle/>
                    <a:p>
                      <a:r>
                        <a:rPr lang="en-GB" dirty="0"/>
                        <a:t>6</a:t>
                      </a:r>
                      <a:endParaRPr lang="en-IN" dirty="0"/>
                    </a:p>
                  </a:txBody>
                  <a:tcPr/>
                </a:tc>
                <a:tc>
                  <a:txBody>
                    <a:bodyPr/>
                    <a:lstStyle/>
                    <a:p>
                      <a:r>
                        <a:rPr lang="en-GB" dirty="0"/>
                        <a:t>Completed</a:t>
                      </a:r>
                      <a:endParaRPr lang="en-IN" dirty="0"/>
                    </a:p>
                  </a:txBody>
                  <a:tcPr/>
                </a:tc>
                <a:extLst>
                  <a:ext uri="{0D108BD9-81ED-4DB2-BD59-A6C34878D82A}">
                    <a16:rowId xmlns:a16="http://schemas.microsoft.com/office/drawing/2014/main" val="1184500871"/>
                  </a:ext>
                </a:extLst>
              </a:tr>
              <a:tr h="621566">
                <a:tc>
                  <a:txBody>
                    <a:bodyPr/>
                    <a:lstStyle/>
                    <a:p>
                      <a:r>
                        <a:rPr lang="en-GB" dirty="0"/>
                        <a:t>10</a:t>
                      </a:r>
                      <a:endParaRPr lang="en-IN" dirty="0"/>
                    </a:p>
                  </a:txBody>
                  <a:tcPr/>
                </a:tc>
                <a:tc>
                  <a:txBody>
                    <a:bodyPr/>
                    <a:lstStyle/>
                    <a:p>
                      <a:r>
                        <a:rPr lang="en-GB" dirty="0"/>
                        <a:t>English Machine Query Translation</a:t>
                      </a:r>
                      <a:endParaRPr lang="en-IN" dirty="0"/>
                    </a:p>
                  </a:txBody>
                  <a:tcPr/>
                </a:tc>
                <a:tc>
                  <a:txBody>
                    <a:bodyPr/>
                    <a:lstStyle/>
                    <a:p>
                      <a:r>
                        <a:rPr lang="en-GB" dirty="0"/>
                        <a:t>7</a:t>
                      </a:r>
                      <a:endParaRPr lang="en-IN" dirty="0"/>
                    </a:p>
                  </a:txBody>
                  <a:tcPr/>
                </a:tc>
                <a:tc>
                  <a:txBody>
                    <a:bodyPr/>
                    <a:lstStyle/>
                    <a:p>
                      <a:r>
                        <a:rPr lang="en-GB" dirty="0"/>
                        <a:t>Completed</a:t>
                      </a:r>
                      <a:endParaRPr lang="en-IN" dirty="0"/>
                    </a:p>
                  </a:txBody>
                  <a:tcPr/>
                </a:tc>
                <a:extLst>
                  <a:ext uri="{0D108BD9-81ED-4DB2-BD59-A6C34878D82A}">
                    <a16:rowId xmlns:a16="http://schemas.microsoft.com/office/drawing/2014/main" val="2050426176"/>
                  </a:ext>
                </a:extLst>
              </a:tr>
              <a:tr h="621566">
                <a:tc>
                  <a:txBody>
                    <a:bodyPr/>
                    <a:lstStyle/>
                    <a:p>
                      <a:r>
                        <a:rPr lang="en-GB" dirty="0"/>
                        <a:t>11</a:t>
                      </a:r>
                      <a:endParaRPr lang="en-IN" dirty="0"/>
                    </a:p>
                  </a:txBody>
                  <a:tcPr/>
                </a:tc>
                <a:tc>
                  <a:txBody>
                    <a:bodyPr/>
                    <a:lstStyle/>
                    <a:p>
                      <a:r>
                        <a:rPr lang="en-GB" dirty="0"/>
                        <a:t>Query Processing</a:t>
                      </a:r>
                      <a:endParaRPr lang="en-IN" dirty="0"/>
                    </a:p>
                  </a:txBody>
                  <a:tcPr/>
                </a:tc>
                <a:tc>
                  <a:txBody>
                    <a:bodyPr/>
                    <a:lstStyle/>
                    <a:p>
                      <a:r>
                        <a:rPr lang="en-GB" dirty="0"/>
                        <a:t>7</a:t>
                      </a:r>
                      <a:endParaRPr lang="en-IN" dirty="0"/>
                    </a:p>
                  </a:txBody>
                  <a:tcPr/>
                </a:tc>
                <a:tc>
                  <a:txBody>
                    <a:bodyPr/>
                    <a:lstStyle/>
                    <a:p>
                      <a:r>
                        <a:rPr lang="en-GB" dirty="0"/>
                        <a:t>Completed</a:t>
                      </a:r>
                      <a:endParaRPr lang="en-IN" dirty="0"/>
                    </a:p>
                  </a:txBody>
                  <a:tcPr/>
                </a:tc>
                <a:extLst>
                  <a:ext uri="{0D108BD9-81ED-4DB2-BD59-A6C34878D82A}">
                    <a16:rowId xmlns:a16="http://schemas.microsoft.com/office/drawing/2014/main" val="3360565126"/>
                  </a:ext>
                </a:extLst>
              </a:tr>
              <a:tr h="621566">
                <a:tc>
                  <a:txBody>
                    <a:bodyPr/>
                    <a:lstStyle/>
                    <a:p>
                      <a:r>
                        <a:rPr lang="en-GB" dirty="0"/>
                        <a:t>12</a:t>
                      </a:r>
                      <a:endParaRPr lang="en-IN" dirty="0"/>
                    </a:p>
                  </a:txBody>
                  <a:tcPr/>
                </a:tc>
                <a:tc>
                  <a:txBody>
                    <a:bodyPr/>
                    <a:lstStyle/>
                    <a:p>
                      <a:r>
                        <a:rPr lang="en-GB" dirty="0"/>
                        <a:t>Response Recording</a:t>
                      </a:r>
                      <a:endParaRPr lang="en-IN" dirty="0"/>
                    </a:p>
                  </a:txBody>
                  <a:tcPr/>
                </a:tc>
                <a:tc>
                  <a:txBody>
                    <a:bodyPr/>
                    <a:lstStyle/>
                    <a:p>
                      <a:r>
                        <a:rPr lang="en-GB" dirty="0"/>
                        <a:t>7</a:t>
                      </a:r>
                      <a:endParaRPr lang="en-IN" dirty="0"/>
                    </a:p>
                  </a:txBody>
                  <a:tcPr/>
                </a:tc>
                <a:tc>
                  <a:txBody>
                    <a:bodyPr/>
                    <a:lstStyle/>
                    <a:p>
                      <a:r>
                        <a:rPr lang="en-GB" dirty="0"/>
                        <a:t>Pending</a:t>
                      </a:r>
                      <a:endParaRPr lang="en-IN" dirty="0"/>
                    </a:p>
                  </a:txBody>
                  <a:tcPr/>
                </a:tc>
                <a:extLst>
                  <a:ext uri="{0D108BD9-81ED-4DB2-BD59-A6C34878D82A}">
                    <a16:rowId xmlns:a16="http://schemas.microsoft.com/office/drawing/2014/main" val="2444351293"/>
                  </a:ext>
                </a:extLst>
              </a:tr>
            </a:tbl>
          </a:graphicData>
        </a:graphic>
      </p:graphicFrame>
    </p:spTree>
    <p:extLst>
      <p:ext uri="{BB962C8B-B14F-4D97-AF65-F5344CB8AC3E}">
        <p14:creationId xmlns:p14="http://schemas.microsoft.com/office/powerpoint/2010/main" val="2967928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377</TotalTime>
  <Words>1939</Words>
  <Application>Microsoft Office PowerPoint</Application>
  <PresentationFormat>Widescreen</PresentationFormat>
  <Paragraphs>286</Paragraphs>
  <Slides>30</Slides>
  <Notes>0</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Office Theme</vt:lpstr>
      <vt:lpstr>Office Theme</vt:lpstr>
      <vt:lpstr>Casual Labour Job Finder</vt:lpstr>
      <vt:lpstr>Table of Contents</vt:lpstr>
      <vt:lpstr>Motivation</vt:lpstr>
      <vt:lpstr>Objectives</vt:lpstr>
      <vt:lpstr>Rescoping for R2</vt:lpstr>
      <vt:lpstr>Timeline</vt:lpstr>
      <vt:lpstr>Milestones</vt:lpstr>
      <vt:lpstr>Completed and Pending Tasks</vt:lpstr>
      <vt:lpstr>Continued</vt:lpstr>
      <vt:lpstr>Continued</vt:lpstr>
      <vt:lpstr>Progress Made From R1</vt:lpstr>
      <vt:lpstr>Continued</vt:lpstr>
      <vt:lpstr>Continued</vt:lpstr>
      <vt:lpstr>Development Environment / Tech Stack</vt:lpstr>
      <vt:lpstr>User Research</vt:lpstr>
      <vt:lpstr>User Research</vt:lpstr>
      <vt:lpstr>User Research</vt:lpstr>
      <vt:lpstr>User Research</vt:lpstr>
      <vt:lpstr>User Research</vt:lpstr>
      <vt:lpstr>Challenges faced in project:</vt:lpstr>
      <vt:lpstr>Continued</vt:lpstr>
      <vt:lpstr>Project Concept</vt:lpstr>
      <vt:lpstr>DB Schema</vt:lpstr>
      <vt:lpstr>UI Screens</vt:lpstr>
      <vt:lpstr>UI Screens</vt:lpstr>
      <vt:lpstr>UI Screens</vt:lpstr>
      <vt:lpstr>UI Screens</vt:lpstr>
      <vt:lpstr>Minimalistic UI app alternative</vt:lpstr>
      <vt:lpstr>Project Modules</vt:lpstr>
      <vt:lpstr>Project Modules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Casual Labour Job Finder</dc:title>
  <dc:subject/>
  <dc:creator>Aditya Acharya</dc:creator>
  <dc:description/>
  <cp:lastModifiedBy>Amey Choudhary</cp:lastModifiedBy>
  <cp:revision>39</cp:revision>
  <dcterms:created xsi:type="dcterms:W3CDTF">2023-02-22T05:03:42Z</dcterms:created>
  <dcterms:modified xsi:type="dcterms:W3CDTF">2023-04-27T12:46:20Z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8</vt:i4>
  </property>
  <property fmtid="{D5CDD505-2E9C-101B-9397-08002B2CF9AE}" pid="3" name="PresentationFormat">
    <vt:lpwstr>Widescreen</vt:lpwstr>
  </property>
  <property fmtid="{D5CDD505-2E9C-101B-9397-08002B2CF9AE}" pid="4" name="Slides">
    <vt:i4>20</vt:i4>
  </property>
</Properties>
</file>