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74" autoAdjust="0"/>
  </p:normalViewPr>
  <p:slideViewPr>
    <p:cSldViewPr snapToGrid="0">
      <p:cViewPr varScale="1">
        <p:scale>
          <a:sx n="119" d="100"/>
          <a:sy n="119" d="100"/>
        </p:scale>
        <p:origin x="208" y="28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9/29/23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9/29/23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490151" y="2656627"/>
            <a:ext cx="2478638" cy="1314311"/>
          </a:xfrm>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p:txBody>
      </p:sp>
      <p:sp>
        <p:nvSpPr>
          <p:cNvPr id="2" name="TextBox 1">
            <a:extLst>
              <a:ext uri="{FF2B5EF4-FFF2-40B4-BE49-F238E27FC236}">
                <a16:creationId xmlns:a16="http://schemas.microsoft.com/office/drawing/2014/main" id="{D1729DAD-1961-F42E-0E2E-5842E8D4E0D2}"/>
              </a:ext>
            </a:extLst>
          </p:cNvPr>
          <p:cNvSpPr txBox="1"/>
          <p:nvPr/>
        </p:nvSpPr>
        <p:spPr>
          <a:xfrm>
            <a:off x="12048565" y="5432612"/>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
        <p:nvSpPr>
          <p:cNvPr id="5" name="TextBox 4">
            <a:extLst>
              <a:ext uri="{FF2B5EF4-FFF2-40B4-BE49-F238E27FC236}">
                <a16:creationId xmlns:a16="http://schemas.microsoft.com/office/drawing/2014/main" id="{ED08B666-BD2E-308D-A4BD-A332AE230235}"/>
              </a:ext>
            </a:extLst>
          </p:cNvPr>
          <p:cNvSpPr txBox="1"/>
          <p:nvPr/>
        </p:nvSpPr>
        <p:spPr>
          <a:xfrm>
            <a:off x="5690795" y="1957892"/>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
        <p:nvSpPr>
          <p:cNvPr id="7" name="TextBox 6">
            <a:extLst>
              <a:ext uri="{FF2B5EF4-FFF2-40B4-BE49-F238E27FC236}">
                <a16:creationId xmlns:a16="http://schemas.microsoft.com/office/drawing/2014/main" id="{CD206EA9-ACB5-0A64-FB4F-0D102FB4C510}"/>
              </a:ext>
            </a:extLst>
          </p:cNvPr>
          <p:cNvSpPr txBox="1"/>
          <p:nvPr/>
        </p:nvSpPr>
        <p:spPr>
          <a:xfrm>
            <a:off x="4830184" y="1108038"/>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a:solidFill>
                <a:srgbClr val="575757"/>
              </a:solidFill>
            </a:endParaRPr>
          </a:p>
          <a:p>
            <a:pPr algn="ctr"/>
            <a:endParaRPr lang="en-US" dirty="0">
              <a:solidFill>
                <a:srgbClr val="575757"/>
              </a:solidFill>
            </a:endParaRPr>
          </a:p>
          <a:p>
            <a:pPr algn="ctr"/>
            <a:endParaRPr lang="en-US" dirty="0" err="1">
              <a:solidFill>
                <a:srgbClr val="575757"/>
              </a:solidFill>
            </a:endParaRPr>
          </a:p>
        </p:txBody>
      </p:sp>
      <p:sp>
        <p:nvSpPr>
          <p:cNvPr id="8" name="TextBox 7">
            <a:extLst>
              <a:ext uri="{FF2B5EF4-FFF2-40B4-BE49-F238E27FC236}">
                <a16:creationId xmlns:a16="http://schemas.microsoft.com/office/drawing/2014/main" id="{B993977C-B886-E6A1-6471-30742F33AC18}"/>
              </a:ext>
            </a:extLst>
          </p:cNvPr>
          <p:cNvSpPr txBox="1"/>
          <p:nvPr/>
        </p:nvSpPr>
        <p:spPr>
          <a:xfrm>
            <a:off x="4074678" y="1432133"/>
            <a:ext cx="7627171" cy="50776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u="sng" dirty="0">
                <a:solidFill>
                  <a:srgbClr val="575757"/>
                </a:solidFill>
              </a:rPr>
              <a:t>Situation:</a:t>
            </a:r>
            <a:r>
              <a:rPr lang="en-US" dirty="0">
                <a:solidFill>
                  <a:srgbClr val="575757"/>
                </a:solidFill>
              </a:rPr>
              <a:t> </a:t>
            </a:r>
          </a:p>
          <a:p>
            <a:endParaRPr lang="en-US" dirty="0">
              <a:solidFill>
                <a:srgbClr val="575757"/>
              </a:solidFill>
            </a:endParaRPr>
          </a:p>
          <a:p>
            <a:pPr marL="285750" indent="-285750">
              <a:buFont typeface="Arial" panose="020B0604020202020204" pitchFamily="34" charset="0"/>
              <a:buChar char="•"/>
            </a:pPr>
            <a:r>
              <a:rPr lang="en-US" dirty="0" err="1">
                <a:solidFill>
                  <a:srgbClr val="575757"/>
                </a:solidFill>
              </a:rPr>
              <a:t>Powerco</a:t>
            </a:r>
            <a:r>
              <a:rPr lang="en-US" dirty="0">
                <a:solidFill>
                  <a:srgbClr val="575757"/>
                </a:solidFill>
              </a:rPr>
              <a:t> believes that consumer price sensitivity is the root of their customer turnover problem. Giving 20% off to clients who are most likely to start leaving is one potential answer.</a:t>
            </a:r>
          </a:p>
          <a:p>
            <a:endParaRPr lang="en-US" dirty="0">
              <a:solidFill>
                <a:srgbClr val="575757"/>
              </a:solidFill>
            </a:endParaRPr>
          </a:p>
          <a:p>
            <a:r>
              <a:rPr lang="en-US" b="1" u="sng" dirty="0">
                <a:solidFill>
                  <a:srgbClr val="575757"/>
                </a:solidFill>
              </a:rPr>
              <a:t>Machine Learning Modelling</a:t>
            </a:r>
            <a:r>
              <a:rPr lang="en-US" b="1" dirty="0">
                <a:solidFill>
                  <a:srgbClr val="575757"/>
                </a:solidFill>
              </a:rPr>
              <a:t>: </a:t>
            </a:r>
          </a:p>
          <a:p>
            <a:endParaRPr lang="en-US" b="1" dirty="0">
              <a:solidFill>
                <a:srgbClr val="575757"/>
              </a:solidFill>
            </a:endParaRPr>
          </a:p>
          <a:p>
            <a:pPr marL="285750" indent="-285750">
              <a:buFont typeface="Arial" panose="020B0604020202020204" pitchFamily="34" charset="0"/>
              <a:buChar char="•"/>
            </a:pPr>
            <a:r>
              <a:rPr lang="en-US" dirty="0">
                <a:solidFill>
                  <a:srgbClr val="575757"/>
                </a:solidFill>
              </a:rPr>
              <a:t>I used the Random Forest Classifier after doing data cleansing, EDA, and feature engineering. The Random Forest Classifier model, which was created to forecast the likelihood that consumers would leave, has a precision score of 0.91 and an accuracy of 0.90 on the test set.</a:t>
            </a:r>
          </a:p>
          <a:p>
            <a:endParaRPr lang="en-US" dirty="0">
              <a:solidFill>
                <a:srgbClr val="575757"/>
              </a:solidFill>
            </a:endParaRPr>
          </a:p>
          <a:p>
            <a:r>
              <a:rPr lang="en-US" b="1" u="sng" dirty="0">
                <a:solidFill>
                  <a:srgbClr val="575757"/>
                </a:solidFill>
              </a:rPr>
              <a:t>Findings</a:t>
            </a:r>
            <a:r>
              <a:rPr lang="en-US" dirty="0">
                <a:solidFill>
                  <a:srgbClr val="575757"/>
                </a:solidFill>
              </a:rPr>
              <a:t>: </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Only 90% of consumers have not churned, compared to almost 10% (9.7%) of customers who have.</a:t>
            </a:r>
          </a:p>
          <a:p>
            <a:pPr marL="285750" indent="-285750">
              <a:buFont typeface="Arial" panose="020B0604020202020204" pitchFamily="34" charset="0"/>
              <a:buChar char="•"/>
            </a:pPr>
            <a:r>
              <a:rPr lang="en-US" dirty="0">
                <a:solidFill>
                  <a:srgbClr val="575757"/>
                </a:solidFill>
              </a:rPr>
              <a:t>One of the main causes of churn is the net margin on 12-month power subscriptions and usage.</a:t>
            </a:r>
          </a:p>
          <a:p>
            <a:pPr marL="285750" indent="-285750">
              <a:buFont typeface="Arial" panose="020B0604020202020204" pitchFamily="34" charset="0"/>
              <a:buChar char="•"/>
            </a:pPr>
            <a:r>
              <a:rPr lang="en-US" dirty="0">
                <a:solidFill>
                  <a:srgbClr val="575757"/>
                </a:solidFill>
              </a:rPr>
              <a:t>Another important factor is the anticipated 2-month meter leasing expense.</a:t>
            </a:r>
          </a:p>
          <a:p>
            <a:pPr marL="285750" indent="-285750">
              <a:buFont typeface="Arial" panose="020B0604020202020204" pitchFamily="34" charset="0"/>
              <a:buChar char="•"/>
            </a:pPr>
            <a:r>
              <a:rPr lang="en-US" dirty="0">
                <a:solidFill>
                  <a:srgbClr val="575757"/>
                </a:solidFill>
              </a:rPr>
              <a:t>Time appears to have an impact, particularly the duration of their employment, their tenure, and the number of months since they changed their contract.</a:t>
            </a:r>
          </a:p>
          <a:p>
            <a:endParaRPr lang="en-US" dirty="0">
              <a:solidFill>
                <a:srgbClr val="575757"/>
              </a:solidFill>
            </a:endParaRPr>
          </a:p>
          <a:p>
            <a:endParaRPr lang="en-US" dirty="0">
              <a:solidFill>
                <a:srgbClr val="575757"/>
              </a:solidFill>
            </a:endParaRPr>
          </a:p>
          <a:p>
            <a:endParaRPr lang="en-US" dirty="0">
              <a:solidFill>
                <a:srgbClr val="575757"/>
              </a:solidFill>
            </a:endParaRPr>
          </a:p>
          <a:p>
            <a:endParaRPr lang="en-US" dirty="0">
              <a:solidFill>
                <a:srgbClr val="575757"/>
              </a:solidFill>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177</Words>
  <Application>Microsoft Macintosh PowerPoint</Application>
  <PresentationFormat>Widescreen</PresentationFormat>
  <Paragraphs>19</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Microsoft Office User</cp:lastModifiedBy>
  <cp:revision>449</cp:revision>
  <cp:lastPrinted>2016-04-06T18:59:25Z</cp:lastPrinted>
  <dcterms:created xsi:type="dcterms:W3CDTF">2016-11-04T11:46:04Z</dcterms:created>
  <dcterms:modified xsi:type="dcterms:W3CDTF">2023-09-29T15:21:55Z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