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4" r:id="rId6"/>
    <p:sldId id="265" r:id="rId7"/>
    <p:sldId id="266" r:id="rId8"/>
    <p:sldId id="267" r:id="rId9"/>
    <p:sldId id="263"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62" d="100"/>
          <a:sy n="162"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TWO_COLUMNS" type="twoColTx">
  <p:cSld name="1_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384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err="1"/>
              <a:t>Amey</a:t>
            </a:r>
            <a:r>
              <a:rPr lang="en-US" dirty="0"/>
              <a:t> Desai</a:t>
            </a:r>
            <a:r>
              <a:rPr dirty="0"/>
              <a: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pic>
        <p:nvPicPr>
          <p:cNvPr id="3" name="Picture 2">
            <a:extLst>
              <a:ext uri="{FF2B5EF4-FFF2-40B4-BE49-F238E27FC236}">
                <a16:creationId xmlns:a16="http://schemas.microsoft.com/office/drawing/2014/main" id="{C491CC8A-9895-C0C9-0A29-8B3DB3D3FF63}"/>
              </a:ext>
            </a:extLst>
          </p:cNvPr>
          <p:cNvPicPr>
            <a:picLocks noChangeAspect="1"/>
          </p:cNvPicPr>
          <p:nvPr/>
        </p:nvPicPr>
        <p:blipFill>
          <a:blip r:embed="rId2"/>
          <a:stretch>
            <a:fillRect/>
          </a:stretch>
        </p:blipFill>
        <p:spPr>
          <a:xfrm>
            <a:off x="1118807" y="1044233"/>
            <a:ext cx="6738035" cy="40005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55179" y="-102013"/>
            <a:ext cx="9246581" cy="795339"/>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 </a:t>
            </a:r>
            <a:r>
              <a:rPr lang="en" sz="2000" b="1" dirty="0">
                <a:solidFill>
                  <a:srgbClr val="FFFFFF"/>
                </a:solidFill>
              </a:rPr>
              <a:t>: Age Distribution &amp; Bike Purchases</a:t>
            </a:r>
            <a:endParaRPr lang="en-IN" dirty="0"/>
          </a:p>
        </p:txBody>
      </p:sp>
      <p:sp>
        <p:nvSpPr>
          <p:cNvPr id="132" name="Shape 81"/>
          <p:cNvSpPr/>
          <p:nvPr/>
        </p:nvSpPr>
        <p:spPr>
          <a:xfrm>
            <a:off x="205025" y="694406"/>
            <a:ext cx="8565600"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b="0" i="0" dirty="0">
                <a:solidFill>
                  <a:schemeClr val="tx1"/>
                </a:solidFill>
                <a:effectLst/>
                <a:latin typeface="arial" panose="020B0604020202020204" pitchFamily="34" charset="0"/>
              </a:rPr>
              <a:t>Data exploration is the first step of data analysis used to explore and visualize data to uncover insights from the start or patterns to dig deeper.</a:t>
            </a:r>
            <a:endParaRPr lang="en-IN" b="0" dirty="0">
              <a:solidFill>
                <a:schemeClr val="tx1"/>
              </a:solidFill>
            </a:endParaRPr>
          </a:p>
          <a:p>
            <a:endParaRPr dirty="0"/>
          </a:p>
        </p:txBody>
      </p:sp>
      <p:sp>
        <p:nvSpPr>
          <p:cNvPr id="133" name="Shape 82"/>
          <p:cNvSpPr/>
          <p:nvPr/>
        </p:nvSpPr>
        <p:spPr>
          <a:xfrm>
            <a:off x="205025" y="2164724"/>
            <a:ext cx="4134600" cy="4500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4" name="TextBox 3">
            <a:extLst>
              <a:ext uri="{FF2B5EF4-FFF2-40B4-BE49-F238E27FC236}">
                <a16:creationId xmlns:a16="http://schemas.microsoft.com/office/drawing/2014/main" id="{E9F110D2-43ED-253F-C3AE-28702B29B386}"/>
              </a:ext>
            </a:extLst>
          </p:cNvPr>
          <p:cNvSpPr txBox="1"/>
          <p:nvPr/>
        </p:nvSpPr>
        <p:spPr>
          <a:xfrm>
            <a:off x="223274" y="1568274"/>
            <a:ext cx="4264551" cy="3313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algn="l" rtl="0">
              <a:lnSpc>
                <a:spcPct val="115000"/>
              </a:lnSpc>
              <a:spcBef>
                <a:spcPts val="0"/>
              </a:spcBef>
              <a:spcAft>
                <a:spcPts val="0"/>
              </a:spcAft>
              <a:buSzPts val="1500"/>
              <a:buFont typeface="Wingdings" panose="05000000000000000000" pitchFamily="2" charset="2"/>
              <a:buChar char="Ø"/>
            </a:pPr>
            <a:r>
              <a:rPr lang="en-IN" sz="1400" dirty="0">
                <a:latin typeface="Open Sans"/>
                <a:ea typeface="Open Sans"/>
                <a:cs typeface="Open Sans"/>
                <a:sym typeface="Open Sans"/>
              </a:rPr>
              <a:t>New customers are more from the age group of 40-49 , followed by 50-59 &amp; 60-69.</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IN" sz="14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IN" sz="1400" dirty="0">
                <a:latin typeface="Open Sans"/>
                <a:ea typeface="Open Sans"/>
                <a:cs typeface="Open Sans"/>
                <a:sym typeface="Open Sans"/>
              </a:rPr>
              <a:t>Fewer customer are from 10-19 &amp; 90-99 for obvious reasons.</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IN" sz="1400" b="0" i="0" u="none" strike="noStrike" cap="none"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IN" sz="1400" b="0" i="0" u="none" strike="noStrike" cap="none" dirty="0">
                <a:solidFill>
                  <a:schemeClr val="dk1"/>
                </a:solidFill>
                <a:latin typeface="Open Sans"/>
                <a:ea typeface="Open Sans"/>
                <a:cs typeface="Open Sans"/>
                <a:sym typeface="Open Sans"/>
              </a:rPr>
              <a:t>Data shows age group </a:t>
            </a:r>
            <a:r>
              <a:rPr lang="en-IN" sz="1400" b="1" i="0" u="none" strike="noStrike" cap="none" dirty="0">
                <a:solidFill>
                  <a:schemeClr val="dk1"/>
                </a:solidFill>
                <a:latin typeface="Open Sans"/>
                <a:ea typeface="Open Sans"/>
                <a:cs typeface="Open Sans"/>
                <a:sym typeface="Open Sans"/>
              </a:rPr>
              <a:t>40-50</a:t>
            </a:r>
            <a:r>
              <a:rPr lang="en-IN" sz="1400" b="0" i="0" u="none" strike="noStrike" cap="none" dirty="0">
                <a:solidFill>
                  <a:schemeClr val="dk1"/>
                </a:solidFill>
                <a:latin typeface="Open Sans"/>
                <a:ea typeface="Open Sans"/>
                <a:cs typeface="Open Sans"/>
                <a:sym typeface="Open Sans"/>
              </a:rPr>
              <a:t> has high count in terms of bike purchased in last 3 years wit</a:t>
            </a:r>
            <a:r>
              <a:rPr lang="en-IN" sz="1400" dirty="0">
                <a:solidFill>
                  <a:schemeClr val="dk1"/>
                </a:solidFill>
                <a:latin typeface="Open Sans"/>
                <a:ea typeface="Open Sans"/>
                <a:cs typeface="Open Sans"/>
                <a:sym typeface="Open Sans"/>
              </a:rPr>
              <a:t>h a slightly greater female ratio. </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IN" sz="14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IN" sz="1400" dirty="0">
                <a:solidFill>
                  <a:schemeClr val="dk1"/>
                </a:solidFill>
                <a:latin typeface="Open Sans"/>
                <a:ea typeface="Open Sans"/>
                <a:cs typeface="Open Sans"/>
                <a:sym typeface="Open Sans"/>
              </a:rPr>
              <a:t>The target audience for our marketing and advertising should be inclined to provide focus on females than males.</a:t>
            </a:r>
          </a:p>
        </p:txBody>
      </p:sp>
      <p:pic>
        <p:nvPicPr>
          <p:cNvPr id="6" name="Google Shape;125;p28">
            <a:extLst>
              <a:ext uri="{FF2B5EF4-FFF2-40B4-BE49-F238E27FC236}">
                <a16:creationId xmlns:a16="http://schemas.microsoft.com/office/drawing/2014/main" id="{BF79187A-1CDA-3B01-39A3-28EBF9F01232}"/>
              </a:ext>
            </a:extLst>
          </p:cNvPr>
          <p:cNvPicPr preferRelativeResize="0"/>
          <p:nvPr/>
        </p:nvPicPr>
        <p:blipFill rotWithShape="1">
          <a:blip r:embed="rId2">
            <a:alphaModFix/>
          </a:blip>
          <a:srcRect/>
          <a:stretch/>
        </p:blipFill>
        <p:spPr>
          <a:xfrm>
            <a:off x="5027662" y="1568274"/>
            <a:ext cx="3761212" cy="1516056"/>
          </a:xfrm>
          <a:prstGeom prst="rect">
            <a:avLst/>
          </a:prstGeom>
          <a:noFill/>
          <a:ln w="9525" cap="flat" cmpd="sng">
            <a:solidFill>
              <a:srgbClr val="000000"/>
            </a:solidFill>
            <a:prstDash val="solid"/>
            <a:round/>
            <a:headEnd type="none" w="sm" len="sm"/>
            <a:tailEnd type="none" w="sm" len="sm"/>
          </a:ln>
        </p:spPr>
      </p:pic>
      <p:pic>
        <p:nvPicPr>
          <p:cNvPr id="8" name="Google Shape;124;p28">
            <a:extLst>
              <a:ext uri="{FF2B5EF4-FFF2-40B4-BE49-F238E27FC236}">
                <a16:creationId xmlns:a16="http://schemas.microsoft.com/office/drawing/2014/main" id="{FF201493-758C-34E7-EC7D-1B9FA4D375E3}"/>
              </a:ext>
            </a:extLst>
          </p:cNvPr>
          <p:cNvPicPr preferRelativeResize="0"/>
          <p:nvPr/>
        </p:nvPicPr>
        <p:blipFill rotWithShape="1">
          <a:blip r:embed="rId3">
            <a:alphaModFix/>
          </a:blip>
          <a:srcRect/>
          <a:stretch/>
        </p:blipFill>
        <p:spPr>
          <a:xfrm>
            <a:off x="5027663" y="3223110"/>
            <a:ext cx="3761212" cy="1735145"/>
          </a:xfrm>
          <a:prstGeom prst="rect">
            <a:avLst/>
          </a:prstGeom>
          <a:noFill/>
          <a:ln w="9525" cap="flat" cmpd="sng">
            <a:solidFill>
              <a:schemeClr val="dk1"/>
            </a:solidFill>
            <a:prstDash val="solid"/>
            <a:round/>
            <a:headEnd type="none" w="sm" len="sm"/>
            <a:tailEnd type="none" w="sm" len="sm"/>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 as seen in the second chart.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64025" y="984902"/>
            <a:ext cx="4350324" cy="1947925"/>
          </a:xfrm>
          <a:prstGeom prst="rect">
            <a:avLst/>
          </a:prstGeom>
          <a:noFill/>
          <a:ln>
            <a:noFill/>
          </a:ln>
        </p:spPr>
      </p:pic>
      <p:sp>
        <p:nvSpPr>
          <p:cNvPr id="3" name="Shape 88">
            <a:extLst>
              <a:ext uri="{FF2B5EF4-FFF2-40B4-BE49-F238E27FC236}">
                <a16:creationId xmlns:a16="http://schemas.microsoft.com/office/drawing/2014/main" id="{446D5C52-0908-A777-4B8A-DA044A6ECD96}"/>
              </a:ext>
            </a:extLst>
          </p:cNvPr>
          <p:cNvSpPr/>
          <p:nvPr/>
        </p:nvSpPr>
        <p:spPr>
          <a:xfrm>
            <a:off x="-47402" y="-7883"/>
            <a:ext cx="9191402" cy="984902"/>
          </a:xfrm>
          <a:prstGeom prst="rect">
            <a:avLst/>
          </a:prstGeom>
          <a:gradFill>
            <a:gsLst>
              <a:gs pos="0">
                <a:srgbClr val="1077D2"/>
              </a:gs>
              <a:gs pos="100000">
                <a:srgbClr val="093153"/>
              </a:gs>
            </a:gsLst>
            <a:lin ang="12000143"/>
          </a:gradFill>
          <a:ln w="12700">
            <a:miter lim="400000"/>
          </a:ln>
        </p:spPr>
        <p:txBody>
          <a:bodyPr lIns="45719" rIns="45719" anchor="ctr"/>
          <a:lstStyle/>
          <a:p>
            <a:pPr marL="0" marR="0" lvl="0" indent="0" algn="ctr" rtl="0">
              <a:lnSpc>
                <a:spcPct val="100000"/>
              </a:lnSpc>
              <a:spcBef>
                <a:spcPts val="0"/>
              </a:spcBef>
              <a:spcAft>
                <a:spcPts val="0"/>
              </a:spcAft>
              <a:buClr>
                <a:srgbClr val="FFFFFF"/>
              </a:buClr>
              <a:buSzPts val="2000"/>
              <a:buFont typeface="Arial"/>
              <a:buNone/>
            </a:pPr>
            <a:r>
              <a:rPr lang="en-IN" sz="2000" b="1" i="0" u="none" strike="noStrike" cap="none" dirty="0">
                <a:solidFill>
                  <a:srgbClr val="FFFFFF"/>
                </a:solidFill>
                <a:latin typeface="Arial"/>
                <a:ea typeface="Arial"/>
                <a:cs typeface="Arial"/>
                <a:sym typeface="Arial"/>
              </a:rPr>
              <a:t>Data Exploration : Job Industry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endParaRPr dirty="0"/>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419100" lvl="0" indent="-2857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Wingdings" panose="05000000000000000000" pitchFamily="2" charset="2"/>
              <a:buChar char="Ø"/>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
        <p:nvSpPr>
          <p:cNvPr id="3" name="Shape 88">
            <a:extLst>
              <a:ext uri="{FF2B5EF4-FFF2-40B4-BE49-F238E27FC236}">
                <a16:creationId xmlns:a16="http://schemas.microsoft.com/office/drawing/2014/main" id="{A00FC26C-8CB2-76B0-0B49-20A2C0BB38B8}"/>
              </a:ext>
            </a:extLst>
          </p:cNvPr>
          <p:cNvSpPr/>
          <p:nvPr/>
        </p:nvSpPr>
        <p:spPr>
          <a:xfrm>
            <a:off x="0" y="0"/>
            <a:ext cx="9191402" cy="1036875"/>
          </a:xfrm>
          <a:prstGeom prst="rect">
            <a:avLst/>
          </a:prstGeom>
          <a:gradFill>
            <a:gsLst>
              <a:gs pos="0">
                <a:srgbClr val="1077D2"/>
              </a:gs>
              <a:gs pos="100000">
                <a:srgbClr val="093153"/>
              </a:gs>
            </a:gsLst>
            <a:lin ang="12000143"/>
          </a:gradFill>
          <a:ln w="12700">
            <a:miter lim="400000"/>
          </a:ln>
        </p:spPr>
        <p:txBody>
          <a:bodyPr lIns="45719" rIns="45719" anchor="ctr"/>
          <a:lstStyle/>
          <a:p>
            <a:pPr marL="0" marR="0" lvl="0" indent="0" algn="ctr" rtl="0">
              <a:lnSpc>
                <a:spcPct val="100000"/>
              </a:lnSpc>
              <a:spcBef>
                <a:spcPts val="0"/>
              </a:spcBef>
              <a:spcAft>
                <a:spcPts val="0"/>
              </a:spcAft>
              <a:buClr>
                <a:srgbClr val="FFFFFF"/>
              </a:buClr>
              <a:buSzPts val="2000"/>
              <a:buFont typeface="Arial"/>
              <a:buNone/>
            </a:pPr>
            <a:r>
              <a:rPr lang="en-IN" sz="2000" b="1" i="0" u="none" strike="noStrike" cap="none" dirty="0">
                <a:solidFill>
                  <a:srgbClr val="FFFFFF"/>
                </a:solidFill>
                <a:latin typeface="Arial"/>
                <a:ea typeface="Arial"/>
                <a:cs typeface="Arial"/>
                <a:sym typeface="Arial"/>
              </a:rPr>
              <a:t>Data Exploration :</a:t>
            </a:r>
            <a:r>
              <a:rPr lang="en" sz="2000" b="1" dirty="0">
                <a:solidFill>
                  <a:srgbClr val="FFFFFF"/>
                </a:solidFill>
              </a:rPr>
              <a:t> Number of cars owned</a:t>
            </a:r>
            <a:endParaRPr lang="en-IN" sz="2000" b="1" i="0" u="none" strike="noStrike" cap="none" dirty="0">
              <a:solidFill>
                <a:srgbClr val="FFFFFF"/>
              </a:solidFill>
              <a:latin typeface="Arial"/>
              <a:ea typeface="Arial"/>
              <a:cs typeface="Arial"/>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dirty="0">
                <a:solidFill>
                  <a:srgbClr val="073763"/>
                </a:solidFill>
                <a:latin typeface="Lora"/>
                <a:ea typeface="Lora"/>
                <a:cs typeface="Lora"/>
                <a:sym typeface="Lora"/>
              </a:rPr>
              <a:t>C</a:t>
            </a:r>
            <a:r>
              <a:rPr lang="en" sz="2200" b="1" dirty="0">
                <a:solidFill>
                  <a:srgbClr val="073763"/>
                </a:solidFill>
                <a:latin typeface="Lora"/>
                <a:ea typeface="Lora"/>
                <a:cs typeface="Lora"/>
                <a:sym typeface="Lora"/>
              </a:rPr>
              <a:t>USTOMER CLASSIFICATION</a:t>
            </a:r>
            <a:r>
              <a:rPr lang="en" sz="2200" b="1" i="0" u="none" strike="noStrike" cap="none" dirty="0">
                <a:solidFill>
                  <a:srgbClr val="073763"/>
                </a:solidFill>
                <a:latin typeface="Lora"/>
                <a:ea typeface="Lora"/>
                <a:cs typeface="Lora"/>
                <a:sym typeface="Lora"/>
              </a:rPr>
              <a:t> – </a:t>
            </a:r>
            <a:r>
              <a:rPr lang="en" sz="2200" b="1" i="1" u="none" strike="noStrike" cap="none" dirty="0">
                <a:solidFill>
                  <a:srgbClr val="073763"/>
                </a:solidFill>
                <a:latin typeface="Lora"/>
                <a:ea typeface="Lora"/>
                <a:cs typeface="Lora"/>
                <a:sym typeface="Lora"/>
              </a:rPr>
              <a:t>Targeting High Value Customers</a:t>
            </a:r>
            <a:endParaRPr sz="2200" b="1" i="1" u="none" strike="noStrike" cap="none" dirty="0">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
        <p:nvSpPr>
          <p:cNvPr id="2" name="Shape 88">
            <a:extLst>
              <a:ext uri="{FF2B5EF4-FFF2-40B4-BE49-F238E27FC236}">
                <a16:creationId xmlns:a16="http://schemas.microsoft.com/office/drawing/2014/main" id="{19BEDBE1-A3C4-ABCF-3712-121730B0F3FE}"/>
              </a:ext>
            </a:extLst>
          </p:cNvPr>
          <p:cNvSpPr/>
          <p:nvPr/>
        </p:nvSpPr>
        <p:spPr>
          <a:xfrm>
            <a:off x="-47402" y="-86710"/>
            <a:ext cx="9191402" cy="1073035"/>
          </a:xfrm>
          <a:prstGeom prst="rect">
            <a:avLst/>
          </a:prstGeom>
          <a:gradFill>
            <a:gsLst>
              <a:gs pos="0">
                <a:srgbClr val="1077D2"/>
              </a:gs>
              <a:gs pos="100000">
                <a:srgbClr val="093153"/>
              </a:gs>
            </a:gsLst>
            <a:lin ang="12000143"/>
          </a:gradFill>
          <a:ln w="12700">
            <a:miter lim="400000"/>
          </a:ln>
        </p:spPr>
        <p:txBody>
          <a:bodyPr lIns="45719" rIns="45719" anchor="ctr"/>
          <a:lstStyle/>
          <a:p>
            <a:pPr algn="ctr">
              <a:buClr>
                <a:srgbClr val="FFFFFF"/>
              </a:buClr>
              <a:buSzPts val="2000"/>
            </a:pPr>
            <a:endParaRPr lang="en-IN" sz="1400" b="1" i="0" u="none" strike="noStrike" cap="none" dirty="0">
              <a:solidFill>
                <a:srgbClr val="FFFFFF"/>
              </a:solidFill>
              <a:latin typeface="Arial"/>
              <a:ea typeface="Arial"/>
              <a:cs typeface="Arial"/>
              <a:sym typeface="Arial"/>
            </a:endParaRPr>
          </a:p>
          <a:p>
            <a:pPr>
              <a:buClr>
                <a:srgbClr val="FFFFFF"/>
              </a:buClr>
              <a:buSzPts val="2000"/>
            </a:pPr>
            <a:endParaRPr lang="en-IN" sz="2000" b="1" i="0" u="none" strike="noStrike" cap="none" dirty="0">
              <a:solidFill>
                <a:srgbClr val="FFFFFF"/>
              </a:solidFill>
              <a:latin typeface="Arial"/>
              <a:ea typeface="Arial"/>
              <a:cs typeface="Arial"/>
              <a:sym typeface="Arial"/>
            </a:endParaRPr>
          </a:p>
          <a:p>
            <a:pPr>
              <a:buClr>
                <a:srgbClr val="FFFFFF"/>
              </a:buClr>
              <a:buSzPts val="2000"/>
            </a:pPr>
            <a:r>
              <a:rPr lang="en-IN" sz="2000" b="1" i="0" u="none" strike="noStrike" cap="none" dirty="0">
                <a:solidFill>
                  <a:srgbClr val="FFFFFF"/>
                </a:solidFill>
                <a:latin typeface="Arial"/>
                <a:ea typeface="Arial"/>
                <a:cs typeface="Arial"/>
                <a:sym typeface="Arial"/>
              </a:rPr>
              <a:t>Model Development </a:t>
            </a:r>
          </a:p>
          <a:p>
            <a:pPr marL="0" marR="0" lvl="0" indent="0" algn="ctr" rtl="0">
              <a:lnSpc>
                <a:spcPct val="100000"/>
              </a:lnSpc>
              <a:spcBef>
                <a:spcPts val="0"/>
              </a:spcBef>
              <a:spcAft>
                <a:spcPts val="0"/>
              </a:spcAft>
              <a:buClr>
                <a:srgbClr val="FFFFFF"/>
              </a:buClr>
              <a:buSzPts val="2000"/>
              <a:buFont typeface="Arial"/>
              <a:buNone/>
            </a:pPr>
            <a:endParaRPr lang="en-IN" sz="1400" b="1" i="0" u="none" strike="noStrike" cap="none" dirty="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Interpretation</a:t>
            </a:r>
            <a:endParaRPr sz="2000" b="1" i="0" u="none" strike="noStrike" cap="none" dirty="0">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dirty="0">
                <a:solidFill>
                  <a:srgbClr val="073763"/>
                </a:solidFill>
                <a:latin typeface="Open Sans"/>
                <a:ea typeface="Open Sans"/>
                <a:cs typeface="Open Sans"/>
                <a:sym typeface="Open Sans"/>
              </a:rPr>
              <a:t>HIGH-VALUE CUSTOMER SUMMARY TABLE</a:t>
            </a:r>
            <a:endParaRPr sz="2000" b="1" i="0" u="none" strike="noStrike" cap="none" dirty="0">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1493819005"/>
              </p:ext>
            </p:extLst>
          </p:nvPr>
        </p:nvGraphicFramePr>
        <p:xfrm>
          <a:off x="1048991" y="1573966"/>
          <a:ext cx="7057517" cy="3209334"/>
        </p:xfrm>
        <a:graphic>
          <a:graphicData uri="http://schemas.openxmlformats.org/drawingml/2006/table">
            <a:tbl>
              <a:tblPr firstRow="1" bandRow="1">
                <a:noFill/>
              </a:tblPr>
              <a:tblGrid>
                <a:gridCol w="796568">
                  <a:extLst>
                    <a:ext uri="{9D8B030D-6E8A-4147-A177-3AD203B41FA5}">
                      <a16:colId xmlns:a16="http://schemas.microsoft.com/office/drawing/2014/main" val="20000"/>
                    </a:ext>
                  </a:extLst>
                </a:gridCol>
                <a:gridCol w="1216582">
                  <a:extLst>
                    <a:ext uri="{9D8B030D-6E8A-4147-A177-3AD203B41FA5}">
                      <a16:colId xmlns:a16="http://schemas.microsoft.com/office/drawing/2014/main" val="20001"/>
                    </a:ext>
                  </a:extLst>
                </a:gridCol>
                <a:gridCol w="465040">
                  <a:extLst>
                    <a:ext uri="{9D8B030D-6E8A-4147-A177-3AD203B41FA5}">
                      <a16:colId xmlns:a16="http://schemas.microsoft.com/office/drawing/2014/main" val="20002"/>
                    </a:ext>
                  </a:extLst>
                </a:gridCol>
                <a:gridCol w="1130893">
                  <a:extLst>
                    <a:ext uri="{9D8B030D-6E8A-4147-A177-3AD203B41FA5}">
                      <a16:colId xmlns:a16="http://schemas.microsoft.com/office/drawing/2014/main" val="20003"/>
                    </a:ext>
                  </a:extLst>
                </a:gridCol>
                <a:gridCol w="1211668">
                  <a:extLst>
                    <a:ext uri="{9D8B030D-6E8A-4147-A177-3AD203B41FA5}">
                      <a16:colId xmlns:a16="http://schemas.microsoft.com/office/drawing/2014/main" val="20004"/>
                    </a:ext>
                  </a:extLst>
                </a:gridCol>
                <a:gridCol w="648871">
                  <a:extLst>
                    <a:ext uri="{9D8B030D-6E8A-4147-A177-3AD203B41FA5}">
                      <a16:colId xmlns:a16="http://schemas.microsoft.com/office/drawing/2014/main" val="20005"/>
                    </a:ext>
                  </a:extLst>
                </a:gridCol>
                <a:gridCol w="1587895">
                  <a:extLst>
                    <a:ext uri="{9D8B030D-6E8A-4147-A177-3AD203B41FA5}">
                      <a16:colId xmlns:a16="http://schemas.microsoft.com/office/drawing/2014/main" val="20006"/>
                    </a:ext>
                  </a:extLst>
                </a:gridCol>
              </a:tblGrid>
              <a:tr h="705171">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70C0"/>
                          </a:solidFill>
                        </a:rPr>
                        <a:t>Customer ID</a:t>
                      </a:r>
                      <a:endParaRPr sz="1000" u="none" strike="noStrike" cap="none" dirty="0">
                        <a:solidFill>
                          <a:srgbClr val="0070C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70C0"/>
                          </a:solidFill>
                        </a:rPr>
                        <a:t>Bike Related Purchases for the last 3 years</a:t>
                      </a:r>
                      <a:endParaRPr sz="1000" u="none" strike="noStrike" cap="none" dirty="0">
                        <a:solidFill>
                          <a:srgbClr val="0070C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70C0"/>
                          </a:solidFill>
                        </a:rPr>
                        <a:t>Age</a:t>
                      </a:r>
                      <a:endParaRPr sz="1000" u="none" strike="noStrike" cap="none" dirty="0">
                        <a:solidFill>
                          <a:srgbClr val="0070C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70C0"/>
                          </a:solidFill>
                        </a:rPr>
                        <a:t>Job Industry</a:t>
                      </a:r>
                      <a:endParaRPr sz="1000" u="none" strike="noStrike" cap="none" dirty="0">
                        <a:solidFill>
                          <a:srgbClr val="0070C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70C0"/>
                          </a:solidFill>
                        </a:rPr>
                        <a:t>Wealth Segment</a:t>
                      </a:r>
                      <a:endParaRPr sz="1000" u="none" strike="noStrike" cap="none" dirty="0">
                        <a:solidFill>
                          <a:srgbClr val="0070C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70C0"/>
                          </a:solidFill>
                        </a:rPr>
                        <a:t>Owns Cars</a:t>
                      </a:r>
                      <a:endParaRPr sz="1000" u="none" strike="noStrike" cap="none" dirty="0">
                        <a:solidFill>
                          <a:srgbClr val="0070C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70C0"/>
                          </a:solidFill>
                        </a:rPr>
                        <a:t>State</a:t>
                      </a:r>
                      <a:endParaRPr sz="1000" u="none" strike="noStrike" cap="none" dirty="0">
                        <a:solidFill>
                          <a:srgbClr val="0070C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0"/>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rgbClr val="FF0000"/>
                          </a:solidFill>
                          <a:latin typeface="Arial"/>
                          <a:ea typeface="Arial"/>
                          <a:cs typeface="Arial"/>
                          <a:sym typeface="Arial"/>
                        </a:rPr>
                        <a:t>1842</a:t>
                      </a:r>
                      <a:endParaRPr sz="1000" b="1" u="none" strike="noStrike" cap="none" dirty="0">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445</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1"/>
                  </a:ext>
                </a:extLst>
              </a:tr>
              <a:tr h="520869">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rgbClr val="FF0000"/>
                          </a:solidFill>
                          <a:latin typeface="Arial"/>
                          <a:ea typeface="Arial"/>
                          <a:cs typeface="Arial"/>
                          <a:sym typeface="Arial"/>
                        </a:rPr>
                        <a:t>2001</a:t>
                      </a:r>
                      <a:endParaRPr sz="1000" b="1" u="none" strike="noStrike" cap="none" dirty="0">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168</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Manufacturing</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2"/>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rgbClr val="FF0000"/>
                          </a:solidFill>
                          <a:latin typeface="Arial"/>
                          <a:ea typeface="Arial"/>
                          <a:cs typeface="Arial"/>
                          <a:sym typeface="Arial"/>
                        </a:rPr>
                        <a:t>650</a:t>
                      </a:r>
                      <a:endParaRPr sz="1000" b="1" u="none" strike="noStrike" cap="none" dirty="0">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486</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Health</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3"/>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rgbClr val="FF0000"/>
                          </a:solidFill>
                          <a:latin typeface="Arial"/>
                          <a:ea typeface="Arial"/>
                          <a:cs typeface="Arial"/>
                          <a:sym typeface="Arial"/>
                        </a:rPr>
                        <a:t>3297</a:t>
                      </a:r>
                      <a:endParaRPr sz="1000" b="1" u="none" strike="noStrike" cap="none" dirty="0">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No</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Victoria</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4"/>
                  </a:ext>
                </a:extLst>
              </a:tr>
              <a:tr h="520869">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rgbClr val="FF0000"/>
                          </a:solidFill>
                          <a:latin typeface="Arial"/>
                          <a:ea typeface="Arial"/>
                          <a:cs typeface="Arial"/>
                          <a:sym typeface="Arial"/>
                        </a:rPr>
                        <a:t>50</a:t>
                      </a:r>
                      <a:endParaRPr sz="1000" b="1" u="none" strike="noStrike" cap="none" dirty="0">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Yes</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5"/>
                  </a:ext>
                </a:extLst>
              </a:tr>
            </a:tbl>
          </a:graphicData>
        </a:graphic>
      </p:graphicFrame>
      <p:sp>
        <p:nvSpPr>
          <p:cNvPr id="4" name="Shape 97">
            <a:extLst>
              <a:ext uri="{FF2B5EF4-FFF2-40B4-BE49-F238E27FC236}">
                <a16:creationId xmlns:a16="http://schemas.microsoft.com/office/drawing/2014/main" id="{CD9C62EA-CBDC-964B-5D9F-D45F351388E3}"/>
              </a:ext>
            </a:extLst>
          </p:cNvPr>
          <p:cNvSpPr/>
          <p:nvPr/>
        </p:nvSpPr>
        <p:spPr>
          <a:xfrm>
            <a:off x="0" y="0"/>
            <a:ext cx="9191402" cy="753465"/>
          </a:xfrm>
          <a:prstGeom prst="rect">
            <a:avLst/>
          </a:prstGeom>
          <a:gradFill>
            <a:gsLst>
              <a:gs pos="0">
                <a:srgbClr val="1077D2"/>
              </a:gs>
              <a:gs pos="100000">
                <a:srgbClr val="093153"/>
              </a:gs>
            </a:gsLst>
            <a:lin ang="12000143"/>
          </a:gradFill>
          <a:ln w="12700">
            <a:miter lim="400000"/>
          </a:ln>
        </p:spPr>
        <p:txBody>
          <a:bodyPr lIns="45719" rIns="45719" anchor="ctr"/>
          <a:lstStyle/>
          <a:p>
            <a:endParaRPr lang="en-IN" sz="2000" dirty="0">
              <a:solidFill>
                <a:schemeClr val="bg1"/>
              </a:solidFill>
            </a:endParaRPr>
          </a:p>
          <a:p>
            <a:r>
              <a:rPr lang="en-IN" sz="2000" b="1" dirty="0">
                <a:solidFill>
                  <a:schemeClr val="bg1"/>
                </a:solidFill>
              </a:rPr>
              <a:t>Interpretation</a:t>
            </a:r>
            <a:endParaRPr sz="20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15"/>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2" name="TextBox 1">
            <a:extLst>
              <a:ext uri="{FF2B5EF4-FFF2-40B4-BE49-F238E27FC236}">
                <a16:creationId xmlns:a16="http://schemas.microsoft.com/office/drawing/2014/main" id="{8C54DD0A-D1F9-3565-4440-7FD691C257BE}"/>
              </a:ext>
            </a:extLst>
          </p:cNvPr>
          <p:cNvSpPr txBox="1"/>
          <p:nvPr/>
        </p:nvSpPr>
        <p:spPr>
          <a:xfrm>
            <a:off x="2396359" y="1923393"/>
            <a:ext cx="420939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70C0"/>
                </a:solidFill>
                <a:effectLst/>
                <a:uFillTx/>
                <a:latin typeface="+mn-lt"/>
                <a:ea typeface="+mn-ea"/>
                <a:cs typeface="+mn-cs"/>
                <a:sym typeface="Arial"/>
              </a:rPr>
              <a:t>THANK YOU</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405</Words>
  <Application>Microsoft Macintosh PowerPoint</Application>
  <PresentationFormat>On-screen Show (16:9)</PresentationFormat>
  <Paragraphs>93</Paragraphs>
  <Slides>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Comic Sans MS</vt:lpstr>
      <vt:lpstr>Lora</vt:lpstr>
      <vt:lpstr>Noto Sans Symbols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2023-09-13T05:50:59Z</dcterms:modified>
</cp:coreProperties>
</file>