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Franklin Gothic" panose="020B0604020202020204" charset="0"/>
      <p:bold r:id="rId11"/>
    </p:embeddedFont>
    <p:embeddedFont>
      <p:font typeface="Libre Franklin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/>
              <a:t>Basic Details of the Team and Problem Statement</a:t>
            </a:r>
            <a:endParaRPr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592452" y="1450855"/>
            <a:ext cx="6477000" cy="5396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Innovation: </a:t>
            </a:r>
            <a:r>
              <a:rPr lang="en-US" dirty="0">
                <a:solidFill>
                  <a:srgbClr val="FF000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Ministry of Law 						       and Justice   </a:t>
            </a:r>
            <a:endParaRPr dirty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/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PS Code: </a:t>
            </a:r>
            <a:r>
              <a:rPr lang="en-US" dirty="0">
                <a:solidFill>
                  <a:srgbClr val="FF000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SIH1286</a:t>
            </a:r>
            <a:endParaRPr dirty="0">
              <a:solidFill>
                <a:srgbClr val="FF0000"/>
              </a:solidFill>
            </a:endParaRPr>
          </a:p>
          <a:p>
            <a:pPr marL="0" lvl="0" indent="0"/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  </a:t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Title: </a:t>
            </a:r>
            <a:r>
              <a:rPr lang="en-US" dirty="0">
                <a:solidFill>
                  <a:srgbClr val="FF0000"/>
                </a:solidFill>
              </a:rPr>
              <a:t>Incentives based Design for onboarding Legal Service Providers such as Advocates, Arbitrators, Mediators, Notaries, Document Writers, </a:t>
            </a:r>
            <a:r>
              <a:rPr lang="en-US" dirty="0" err="1">
                <a:solidFill>
                  <a:srgbClr val="FF0000"/>
                </a:solidFill>
              </a:rPr>
              <a:t>etc</a:t>
            </a:r>
            <a:r>
              <a:rPr lang="en-US" dirty="0">
                <a:solidFill>
                  <a:srgbClr val="FF0000"/>
                </a:solidFill>
              </a:rPr>
              <a:t> on </a:t>
            </a:r>
            <a:r>
              <a:rPr lang="en-US" dirty="0" err="1">
                <a:solidFill>
                  <a:srgbClr val="FF0000"/>
                </a:solidFill>
              </a:rPr>
              <a:t>eMarket</a:t>
            </a:r>
            <a:r>
              <a:rPr lang="en-US" dirty="0">
                <a:solidFill>
                  <a:srgbClr val="FF0000"/>
                </a:solidFill>
              </a:rPr>
              <a:t> Place for extending Legal Services to Citizens in India</a:t>
            </a:r>
            <a:endParaRPr dirty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Name: </a:t>
            </a:r>
            <a:r>
              <a:rPr lang="en-US" dirty="0">
                <a:solidFill>
                  <a:srgbClr val="FF000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Shadow Programmers</a:t>
            </a:r>
            <a:endParaRPr dirty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Leader Name: </a:t>
            </a:r>
            <a:r>
              <a:rPr lang="en-US" dirty="0" err="1">
                <a:solidFill>
                  <a:srgbClr val="FF000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Amey</a:t>
            </a:r>
            <a:r>
              <a:rPr lang="en-US" dirty="0">
                <a:solidFill>
                  <a:srgbClr val="FF000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Vijay </a:t>
            </a:r>
            <a:r>
              <a:rPr lang="en-US" dirty="0" err="1">
                <a:solidFill>
                  <a:srgbClr val="FF000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Kurade</a:t>
            </a:r>
            <a:endParaRPr dirty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Code (AISHE):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Name: </a:t>
            </a:r>
            <a:r>
              <a:rPr lang="en-US" dirty="0" err="1">
                <a:solidFill>
                  <a:srgbClr val="FF000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D.Y.Patil</a:t>
            </a:r>
            <a:r>
              <a:rPr lang="en-US" dirty="0">
                <a:solidFill>
                  <a:srgbClr val="FF000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School of Engineering &amp; Management</a:t>
            </a:r>
            <a:endParaRPr dirty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Theme Name:</a:t>
            </a:r>
            <a:endParaRPr dirty="0"/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213475" y="252206"/>
            <a:ext cx="3330245" cy="167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971550" y="2289364"/>
            <a:ext cx="6024054" cy="301792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idea/Solution/Prototype here:</a:t>
            </a:r>
            <a:endParaRPr dirty="0"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>
                <a:latin typeface="Franklin Gothic" panose="020B0604020202020204" charset="0"/>
              </a:rPr>
              <a:t>Envision a future where all government-related services in India are at your fingertips, accessible from the comfort of your home.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0" i="0" dirty="0">
                <a:solidFill>
                  <a:srgbClr val="111111"/>
                </a:solidFill>
                <a:effectLst/>
                <a:latin typeface="Franklin Gothic" panose="020B0604020202020204" charset="0"/>
              </a:rPr>
              <a:t>We are pioneering a revolutionary online marketplace that brings these services directly to you. This isn’t just a solution, it’s a transformation, simplifying processes and making interactions with government services seamless and efficient.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0" i="0" dirty="0">
                <a:solidFill>
                  <a:srgbClr val="111111"/>
                </a:solidFill>
                <a:effectLst/>
                <a:latin typeface="Franklin Gothic" panose="020B0604020202020204" charset="0"/>
              </a:rPr>
              <a:t>We are not just providing a service, we are reshaping the way India interacts with its government. </a:t>
            </a:r>
            <a:endParaRPr dirty="0">
              <a:latin typeface="Franklin Gothic" panose="020B0604020202020204" charset="0"/>
            </a:endParaRPr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B10F86FC-B0B0-5CB9-F786-2FBC4A38ADF4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3"/>
          <a:srcRect r="562"/>
          <a:stretch/>
        </p:blipFill>
        <p:spPr>
          <a:xfrm>
            <a:off x="7378575" y="135036"/>
            <a:ext cx="4689475" cy="345122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"/>
          <p:cNvSpPr txBox="1"/>
          <p:nvPr/>
        </p:nvSpPr>
        <p:spPr>
          <a:xfrm>
            <a:off x="7378575" y="3820783"/>
            <a:ext cx="4572001" cy="275908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Technology stack here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Franklin Gothic" panose="020B0604020202020204" charset="0"/>
                <a:sym typeface="Libre Franklin"/>
              </a:rPr>
              <a:t>Java (for app development).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Franklin Gothic" panose="020B0604020202020204" charset="0"/>
                <a:sym typeface="Libre Franklin"/>
              </a:rPr>
              <a:t>HTML, CSS, JS / React JS (for web development).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Franklin Gothic" panose="020B0604020202020204" charset="0"/>
                <a:sym typeface="Libre Franklin"/>
              </a:rPr>
              <a:t>Postgres SQL (for database and SQL server).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Franklin Gothic" panose="020B0604020202020204" charset="0"/>
                <a:sym typeface="Libre Franklin"/>
              </a:rPr>
              <a:t>Cloud platforms for storing data</a:t>
            </a:r>
            <a:endParaRPr dirty="0">
              <a:latin typeface="Franklin Gothic" panose="020B060402020202020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/>
              <a:t>Describe your Use Cases here</a:t>
            </a:r>
            <a:endParaRPr dirty="0"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4838701" cy="334797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0" i="0" dirty="0">
                <a:solidFill>
                  <a:srgbClr val="111111"/>
                </a:solidFill>
                <a:effectLst/>
                <a:latin typeface="Franklin Gothic" panose="020B0604020202020204" charset="0"/>
              </a:rPr>
              <a:t>Citizens can apply for, renew, and manage government documents such as passports, driver’s licenses, and ID cards. This eliminates the need to visit government offices and wait in long queues.</a:t>
            </a:r>
            <a:r>
              <a:rPr lang="en-US" dirty="0">
                <a:latin typeface="Franklin Gothic" panose="020B0604020202020204" charset="0"/>
              </a:rPr>
              <a:t>  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0" i="0" dirty="0">
                <a:solidFill>
                  <a:srgbClr val="111111"/>
                </a:solidFill>
                <a:effectLst/>
                <a:latin typeface="Franklin Gothic" panose="020B0604020202020204" charset="0"/>
              </a:rPr>
              <a:t>Users can file their taxes, make payments, and track their tax status. This simplifies the often complex and time-consuming process of tax management.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0" i="0" dirty="0">
                <a:solidFill>
                  <a:srgbClr val="111111"/>
                </a:solidFill>
                <a:effectLst/>
                <a:latin typeface="Franklin Gothic" panose="020B0604020202020204" charset="0"/>
              </a:rPr>
              <a:t>Users can access land records, pay property taxes, and apply for building permissions.</a:t>
            </a:r>
            <a:endParaRPr lang="en-US" dirty="0">
              <a:solidFill>
                <a:srgbClr val="111111"/>
              </a:solidFill>
              <a:latin typeface="Franklin Gothic" panose="020B0604020202020204" charset="0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0" i="0" dirty="0">
                <a:solidFill>
                  <a:srgbClr val="111111"/>
                </a:solidFill>
                <a:effectLst/>
                <a:latin typeface="Franklin Gothic" panose="020B0604020202020204" charset="0"/>
              </a:rPr>
              <a:t>Students can apply for government scholarships, check exam schedules, download study materials, and even take online classes.</a:t>
            </a:r>
            <a:endParaRPr dirty="0">
              <a:latin typeface="Franklin Gothic" panose="020B0604020202020204" charset="0"/>
            </a:endParaRPr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 dirty="0"/>
          </a:p>
        </p:txBody>
      </p:sp>
      <p:sp>
        <p:nvSpPr>
          <p:cNvPr id="231" name="Google Shape;231;p3"/>
          <p:cNvSpPr txBox="1"/>
          <p:nvPr/>
        </p:nvSpPr>
        <p:spPr>
          <a:xfrm>
            <a:off x="6096000" y="2286000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  <a:endParaRPr dirty="0"/>
          </a:p>
        </p:txBody>
      </p:sp>
      <p:sp>
        <p:nvSpPr>
          <p:cNvPr id="232" name="Google Shape;232;p3"/>
          <p:cNvSpPr txBox="1"/>
          <p:nvPr/>
        </p:nvSpPr>
        <p:spPr>
          <a:xfrm>
            <a:off x="62483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600" b="0" i="0" dirty="0">
                <a:solidFill>
                  <a:srgbClr val="111111"/>
                </a:solidFill>
                <a:effectLst/>
                <a:latin typeface="Franklin Gothic" panose="020B0604020202020204" charset="0"/>
              </a:rPr>
              <a:t>	Dependencies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rgbClr val="111111"/>
                </a:solidFill>
                <a:effectLst/>
                <a:latin typeface="Franklin Gothic" panose="020B0604020202020204" charset="0"/>
              </a:rPr>
              <a:t>The success of this platform heavily depends on the support and cooperation from various government departments and agencies. They need to provide accurate and up-to-date information and services.</a:t>
            </a:r>
            <a:r>
              <a:rPr lang="en-US" sz="1600" b="0" i="0" dirty="0">
                <a:solidFill>
                  <a:schemeClr val="dk1"/>
                </a:solidFill>
                <a:latin typeface="Franklin Gothic" panose="020B0604020202020204" charset="0"/>
                <a:ea typeface="Libre Franklin"/>
                <a:cs typeface="Libre Franklin"/>
                <a:sym typeface="Libre Franklin"/>
              </a:rPr>
              <a:t>  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rgbClr val="111111"/>
                </a:solidFill>
                <a:effectLst/>
                <a:latin typeface="Franklin Gothic" panose="020B0604020202020204" charset="0"/>
              </a:rPr>
              <a:t>The platform must comply with all relevant laws and regulations. This includes data protection laws, e-commerce regulations, and digital signature laws.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1600" b="0" i="0" dirty="0">
              <a:solidFill>
                <a:srgbClr val="111111"/>
              </a:solidFill>
              <a:effectLst/>
              <a:latin typeface="Franklin Gothic" panose="020B0604020202020204" charset="0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600" dirty="0">
                <a:solidFill>
                  <a:srgbClr val="111111"/>
                </a:solidFill>
                <a:latin typeface="Franklin Gothic" panose="020B0604020202020204" charset="0"/>
              </a:rPr>
              <a:t>	Stoppers</a:t>
            </a:r>
            <a:endParaRPr lang="en-US" sz="1600" b="0" i="0" dirty="0">
              <a:solidFill>
                <a:srgbClr val="111111"/>
              </a:solidFill>
              <a:effectLst/>
              <a:latin typeface="Franklin Gothic" panose="020B0604020202020204" charset="0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rgbClr val="111111"/>
                </a:solidFill>
                <a:effectLst/>
                <a:latin typeface="Franklin Gothic" panose="020B0604020202020204" charset="0"/>
              </a:rPr>
              <a:t>Any compromise in data security could lead to a loss of public trust and legal issues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rgbClr val="111111"/>
                </a:solidFill>
                <a:effectLst/>
                <a:latin typeface="Franklin Gothic" panose="020B0604020202020204" charset="0"/>
              </a:rPr>
              <a:t>Some people may resist the shift from traditional methods to digital platforms. This could slow down the adoption of the platform.</a:t>
            </a:r>
            <a:endParaRPr lang="en-US" sz="1200" b="0" i="0" dirty="0">
              <a:solidFill>
                <a:srgbClr val="111111"/>
              </a:solidFill>
              <a:effectLst/>
              <a:latin typeface="Franklin Gothic" panose="020B0604020202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dirty="0"/>
              <a:t>Team Member Details </a:t>
            </a:r>
            <a:endParaRPr dirty="0"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Leader Name: </a:t>
            </a:r>
            <a:r>
              <a:rPr lang="en-US" sz="1200" b="1" dirty="0" err="1">
                <a:solidFill>
                  <a:srgbClr val="5D7C3F"/>
                </a:solidFill>
              </a:rPr>
              <a:t>Amey</a:t>
            </a:r>
            <a:r>
              <a:rPr lang="en-US" sz="1200" b="1" dirty="0">
                <a:solidFill>
                  <a:srgbClr val="5D7C3F"/>
                </a:solidFill>
              </a:rPr>
              <a:t> Vijay </a:t>
            </a:r>
            <a:r>
              <a:rPr lang="en-US" sz="1200" b="1" dirty="0" err="1">
                <a:solidFill>
                  <a:srgbClr val="5D7C3F"/>
                </a:solidFill>
              </a:rPr>
              <a:t>Kurade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Branch: </a:t>
            </a:r>
            <a:r>
              <a:rPr lang="en-US" sz="1200" dirty="0" err="1"/>
              <a:t>B.Tech</a:t>
            </a:r>
            <a:r>
              <a:rPr lang="en-US" sz="1200" dirty="0"/>
              <a:t>			Stream: CSE			Year: 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1 Name: </a:t>
            </a:r>
            <a:r>
              <a:rPr lang="en-US" sz="1200" b="1" dirty="0" err="1">
                <a:solidFill>
                  <a:srgbClr val="5D7C3F"/>
                </a:solidFill>
              </a:rPr>
              <a:t>Sanket</a:t>
            </a:r>
            <a:r>
              <a:rPr lang="en-US" sz="1200" b="1" dirty="0">
                <a:solidFill>
                  <a:srgbClr val="5D7C3F"/>
                </a:solidFill>
              </a:rPr>
              <a:t> </a:t>
            </a:r>
            <a:r>
              <a:rPr lang="en-US" sz="1200" b="1" dirty="0" err="1">
                <a:solidFill>
                  <a:srgbClr val="5D7C3F"/>
                </a:solidFill>
              </a:rPr>
              <a:t>Bhalchandra</a:t>
            </a:r>
            <a:r>
              <a:rPr lang="en-US" sz="1200" b="1" dirty="0">
                <a:solidFill>
                  <a:srgbClr val="5D7C3F"/>
                </a:solidFill>
              </a:rPr>
              <a:t> </a:t>
            </a:r>
            <a:r>
              <a:rPr lang="en-US" sz="1200" b="1" dirty="0" err="1">
                <a:solidFill>
                  <a:srgbClr val="5D7C3F"/>
                </a:solidFill>
              </a:rPr>
              <a:t>Patil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Branch: </a:t>
            </a:r>
            <a:r>
              <a:rPr lang="en-US" sz="1200" dirty="0" err="1"/>
              <a:t>B.Tech</a:t>
            </a:r>
            <a:r>
              <a:rPr lang="en-US" sz="1200" dirty="0"/>
              <a:t>			Stream: CSE			Year: 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2 Name:  </a:t>
            </a:r>
            <a:r>
              <a:rPr lang="en-US" sz="1200" b="1" dirty="0" err="1">
                <a:solidFill>
                  <a:srgbClr val="5D7C3F"/>
                </a:solidFill>
              </a:rPr>
              <a:t>Kadambari</a:t>
            </a:r>
            <a:r>
              <a:rPr lang="en-US" sz="1200" b="1" dirty="0">
                <a:solidFill>
                  <a:srgbClr val="5D7C3F"/>
                </a:solidFill>
              </a:rPr>
              <a:t> </a:t>
            </a:r>
            <a:r>
              <a:rPr lang="en-US" sz="1200" b="1" dirty="0" err="1">
                <a:solidFill>
                  <a:srgbClr val="5D7C3F"/>
                </a:solidFill>
              </a:rPr>
              <a:t>Krushnat</a:t>
            </a:r>
            <a:r>
              <a:rPr lang="en-US" sz="1200" b="1" dirty="0">
                <a:solidFill>
                  <a:srgbClr val="5D7C3F"/>
                </a:solidFill>
              </a:rPr>
              <a:t> </a:t>
            </a:r>
            <a:r>
              <a:rPr lang="en-US" sz="1200" b="1" dirty="0" err="1">
                <a:solidFill>
                  <a:srgbClr val="5D7C3F"/>
                </a:solidFill>
              </a:rPr>
              <a:t>Shinde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Branch: </a:t>
            </a:r>
            <a:r>
              <a:rPr lang="en-US" sz="1200" dirty="0" err="1"/>
              <a:t>B.Tech</a:t>
            </a:r>
            <a:r>
              <a:rPr lang="en-US" sz="1200" dirty="0"/>
              <a:t> 			Stream: CSE			Year: 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3 Name: </a:t>
            </a:r>
            <a:r>
              <a:rPr lang="en-US" sz="1200" b="1" dirty="0" err="1">
                <a:solidFill>
                  <a:srgbClr val="5D7C3F"/>
                </a:solidFill>
              </a:rPr>
              <a:t>Jeet</a:t>
            </a:r>
            <a:r>
              <a:rPr lang="en-US" sz="1200" b="1" dirty="0">
                <a:solidFill>
                  <a:srgbClr val="5D7C3F"/>
                </a:solidFill>
              </a:rPr>
              <a:t> </a:t>
            </a:r>
            <a:r>
              <a:rPr lang="en-US" sz="1200" b="1" dirty="0" err="1">
                <a:solidFill>
                  <a:srgbClr val="5D7C3F"/>
                </a:solidFill>
              </a:rPr>
              <a:t>Sachin</a:t>
            </a:r>
            <a:r>
              <a:rPr lang="en-US" sz="1200" b="1" dirty="0">
                <a:solidFill>
                  <a:srgbClr val="5D7C3F"/>
                </a:solidFill>
              </a:rPr>
              <a:t> Desai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Branch: </a:t>
            </a:r>
            <a:r>
              <a:rPr lang="en-US" sz="1200" dirty="0" err="1"/>
              <a:t>B.tech</a:t>
            </a:r>
            <a:r>
              <a:rPr lang="en-US" sz="1200" dirty="0"/>
              <a:t>			Stream: CSE			Year: 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4 Name: Aditi </a:t>
            </a:r>
            <a:r>
              <a:rPr lang="en-US" sz="1200" b="1" dirty="0" err="1">
                <a:solidFill>
                  <a:srgbClr val="5D7C3F"/>
                </a:solidFill>
              </a:rPr>
              <a:t>Shivaji</a:t>
            </a:r>
            <a:r>
              <a:rPr lang="en-US" sz="1200" b="1" dirty="0">
                <a:solidFill>
                  <a:srgbClr val="5D7C3F"/>
                </a:solidFill>
              </a:rPr>
              <a:t> </a:t>
            </a:r>
            <a:r>
              <a:rPr lang="en-US" sz="1200" b="1" dirty="0" err="1">
                <a:solidFill>
                  <a:srgbClr val="5D7C3F"/>
                </a:solidFill>
              </a:rPr>
              <a:t>Patil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Branch: </a:t>
            </a:r>
            <a:r>
              <a:rPr lang="en-US" sz="1200" dirty="0" err="1"/>
              <a:t>B.tech</a:t>
            </a:r>
            <a:r>
              <a:rPr lang="en-US" sz="1200" dirty="0"/>
              <a:t>			Stream: CSE (DS)		Year: I    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5 Name: </a:t>
            </a:r>
            <a:r>
              <a:rPr lang="en-US" sz="1200" b="1" dirty="0" err="1">
                <a:solidFill>
                  <a:srgbClr val="5D7C3F"/>
                </a:solidFill>
              </a:rPr>
              <a:t>Vedant</a:t>
            </a:r>
            <a:r>
              <a:rPr lang="en-US" sz="1200" b="1" dirty="0">
                <a:solidFill>
                  <a:srgbClr val="5D7C3F"/>
                </a:solidFill>
              </a:rPr>
              <a:t> </a:t>
            </a:r>
            <a:r>
              <a:rPr lang="en-US" sz="1200" b="1" dirty="0" err="1">
                <a:solidFill>
                  <a:srgbClr val="5D7C3F"/>
                </a:solidFill>
              </a:rPr>
              <a:t>Shivgonda</a:t>
            </a:r>
            <a:r>
              <a:rPr lang="en-US" sz="1200" b="1" dirty="0">
                <a:solidFill>
                  <a:srgbClr val="5D7C3F"/>
                </a:solidFill>
              </a:rPr>
              <a:t> </a:t>
            </a:r>
            <a:r>
              <a:rPr lang="en-US" sz="1200" b="1" dirty="0" err="1">
                <a:solidFill>
                  <a:srgbClr val="5D7C3F"/>
                </a:solidFill>
              </a:rPr>
              <a:t>Chougule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Branch: </a:t>
            </a:r>
            <a:r>
              <a:rPr lang="en-US" sz="1200" dirty="0" err="1"/>
              <a:t>B.tech</a:t>
            </a:r>
            <a:r>
              <a:rPr lang="en-US" sz="1200" dirty="0"/>
              <a:t>			Stream: CSE			Year: 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1 Name: Type Your Name Here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(Academic/Industry): 			Expertise (AI/ML/</a:t>
            </a:r>
            <a:r>
              <a:rPr lang="en-US" sz="1200" dirty="0" err="1"/>
              <a:t>Blockchain</a:t>
            </a:r>
            <a:r>
              <a:rPr lang="en-US" sz="1200" dirty="0"/>
              <a:t> </a:t>
            </a:r>
            <a:r>
              <a:rPr lang="en-US" sz="1200" dirty="0" err="1"/>
              <a:t>etc</a:t>
            </a:r>
            <a:r>
              <a:rPr lang="en-US" sz="1200" dirty="0"/>
              <a:t>): 		Domain Experience (in years):   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2 Name: Type Your Name Here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(Academic/Industry):		 	Expertise (AI/ML/</a:t>
            </a:r>
            <a:r>
              <a:rPr lang="en-US" sz="1200" dirty="0" err="1"/>
              <a:t>Blockchain</a:t>
            </a:r>
            <a:r>
              <a:rPr lang="en-US" sz="1200" dirty="0"/>
              <a:t> </a:t>
            </a:r>
            <a:r>
              <a:rPr lang="en-US" sz="1200" dirty="0" err="1"/>
              <a:t>etc</a:t>
            </a:r>
            <a:r>
              <a:rPr lang="en-US" sz="1200" dirty="0"/>
              <a:t>): 		Domain Experience (in years):    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679</Words>
  <Application>Microsoft Office PowerPoint</Application>
  <PresentationFormat>Widescreen</PresentationFormat>
  <Paragraphs>54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Franklin Gothic</vt:lpstr>
      <vt:lpstr>Noto Sans Symbols</vt:lpstr>
      <vt:lpstr>Libre Franklin</vt:lpstr>
      <vt:lpstr>Theme1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Amey Kurade</cp:lastModifiedBy>
  <cp:revision>6</cp:revision>
  <dcterms:created xsi:type="dcterms:W3CDTF">2022-02-11T07:14:46Z</dcterms:created>
  <dcterms:modified xsi:type="dcterms:W3CDTF">2023-09-25T17:14:01Z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