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Franklin Gothic" charset="0"/>
      <p:bold r:id="rId7"/>
    </p:embeddedFont>
    <p:embeddedFont>
      <p:font typeface="Libre Franklin" charset="0"/>
      <p:regular r:id="rId8"/>
      <p:bold r:id="rId9"/>
      <p:italic r:id="rId10"/>
      <p:boldItalic r:id="rId11"/>
    </p:embeddedFont>
    <p:embeddedFont>
      <p:font typeface="Calibri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527138" y="1450855"/>
            <a:ext cx="6477000" cy="540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dirty="0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 of Law 						       and Justice   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SIH1286</a:t>
            </a:r>
            <a:endParaRPr dirty="0">
              <a:solidFill>
                <a:srgbClr val="FF0000"/>
              </a:solidFill>
            </a:endParaRPr>
          </a:p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dirty="0">
                <a:solidFill>
                  <a:srgbClr val="FF0000"/>
                </a:solidFill>
                <a:latin typeface="Franklin Gothic" charset="0"/>
              </a:rPr>
              <a:t>Incentives based Design for onboarding Legal Service Providers such as Advocates, Arbitrators, Mediators, Notaries, Document Writers, </a:t>
            </a:r>
            <a:r>
              <a:rPr lang="en-US" dirty="0" err="1">
                <a:solidFill>
                  <a:srgbClr val="FF0000"/>
                </a:solidFill>
                <a:latin typeface="Franklin Gothic" charset="0"/>
              </a:rPr>
              <a:t>etc</a:t>
            </a:r>
            <a:r>
              <a:rPr lang="en-US" dirty="0">
                <a:solidFill>
                  <a:srgbClr val="FF0000"/>
                </a:solidFill>
                <a:latin typeface="Franklin Gothic" charset="0"/>
              </a:rPr>
              <a:t> on </a:t>
            </a:r>
            <a:r>
              <a:rPr lang="en-US" dirty="0" err="1">
                <a:solidFill>
                  <a:srgbClr val="FF0000"/>
                </a:solidFill>
                <a:latin typeface="Franklin Gothic" charset="0"/>
              </a:rPr>
              <a:t>eMarket</a:t>
            </a:r>
            <a:r>
              <a:rPr lang="en-US" dirty="0">
                <a:solidFill>
                  <a:srgbClr val="FF0000"/>
                </a:solidFill>
                <a:latin typeface="Franklin Gothic" charset="0"/>
              </a:rPr>
              <a:t> Place for extending Legal Services to Citizens in India</a:t>
            </a:r>
            <a:endParaRPr dirty="0">
              <a:solidFill>
                <a:srgbClr val="FF0000"/>
              </a:solidFill>
              <a:latin typeface="Franklin Gothic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Team 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Name: </a:t>
            </a:r>
            <a:r>
              <a:rPr lang="en-US" dirty="0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Shadow Programmers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Team 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Leader Name: </a:t>
            </a:r>
            <a:r>
              <a:rPr lang="en-US" dirty="0" err="1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Amey</a:t>
            </a:r>
            <a:r>
              <a:rPr lang="en-US" dirty="0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Vijay </a:t>
            </a:r>
            <a:r>
              <a:rPr lang="en-US" dirty="0" err="1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Kurade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Institute 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Code (AISHE):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 smtClean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 smtClean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Institute 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Name: </a:t>
            </a:r>
            <a:r>
              <a:rPr lang="en-US" dirty="0" err="1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D.Y.Patil</a:t>
            </a:r>
            <a:r>
              <a:rPr lang="en-US" dirty="0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School of Engineering &amp; Management</a:t>
            </a:r>
            <a:endParaRPr dirty="0">
              <a:solidFill>
                <a:srgbClr val="FF0000"/>
              </a:solidFill>
            </a:endParaRPr>
          </a:p>
          <a:p>
            <a:pPr marL="0" lvl="0" indent="0"/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Theme 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dirty="0" smtClean="0">
                <a:solidFill>
                  <a:srgbClr val="FF0000"/>
                </a:solidFill>
                <a:latin typeface="Franklin Gothic" charset="0"/>
              </a:rPr>
              <a:t>Miscellaneous</a:t>
            </a:r>
            <a:endParaRPr dirty="0">
              <a:solidFill>
                <a:srgbClr val="FF0000"/>
              </a:solidFill>
              <a:latin typeface="Franklin Gothic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830424" y="2289364"/>
            <a:ext cx="6165180" cy="31317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Franklin Gothic" panose="020B0604020202020204" charset="0"/>
              </a:rPr>
              <a:t>Envision a future where all government-related services in India are at your fingertips, accessible from the comfort of your home.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We are pioneering a revolutionary online marketplace that brings these services directly to you. This isn’t just a solution, it’s a transformation, simplifying processes and making interactions with government services seamless and efficient.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We are not just providing a service, we are reshaping the way India interacts with its government. </a:t>
            </a:r>
            <a:endParaRPr dirty="0">
              <a:latin typeface="Franklin Gothic" panose="020B0604020202020204" charset="0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5" name="Picture Placeholder 4">
            <a:extLst>
              <a:ext uri="{FF2B5EF4-FFF2-40B4-BE49-F238E27FC236}">
                <a16:creationId xmlns="" xmlns:a16="http://schemas.microsoft.com/office/drawing/2014/main" id="{B10F86FC-B0B0-5CB9-F786-2FBC4A38ADF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r="562"/>
          <a:stretch/>
        </p:blipFill>
        <p:spPr>
          <a:xfrm>
            <a:off x="7063273" y="0"/>
            <a:ext cx="5004777" cy="372291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Franklin Gothic" panose="020B0604020202020204" charset="0"/>
                <a:sym typeface="Libre Franklin"/>
              </a:rPr>
              <a:t>Java (for app development).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Franklin Gothic" panose="020B0604020202020204" charset="0"/>
                <a:sym typeface="Libre Franklin"/>
              </a:rPr>
              <a:t>HTML, CSS, JS / React JS (for web development).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Franklin Gothic" panose="020B0604020202020204" charset="0"/>
                <a:sym typeface="Libre Franklin"/>
              </a:rPr>
              <a:t>Postgres SQL (for database and SQL server).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Franklin Gothic" panose="020B0604020202020204" charset="0"/>
                <a:sym typeface="Libre Franklin"/>
              </a:rPr>
              <a:t>Cloud platforms for storing data</a:t>
            </a:r>
            <a:endParaRPr dirty="0">
              <a:latin typeface="Franklin Gothic" panose="020B060402020202020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2" name="Picture 11" descr="jav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325" y="5747657"/>
            <a:ext cx="618430" cy="618430"/>
          </a:xfrm>
          <a:prstGeom prst="rect">
            <a:avLst/>
          </a:prstGeom>
        </p:spPr>
      </p:pic>
      <p:pic>
        <p:nvPicPr>
          <p:cNvPr id="13" name="Picture 12" descr="html-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3251" y="5728996"/>
            <a:ext cx="735257" cy="735257"/>
          </a:xfrm>
          <a:prstGeom prst="rect">
            <a:avLst/>
          </a:prstGeom>
        </p:spPr>
      </p:pic>
      <p:pic>
        <p:nvPicPr>
          <p:cNvPr id="14" name="Picture 13" descr="css-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2335" y="5691977"/>
            <a:ext cx="746145" cy="746145"/>
          </a:xfrm>
          <a:prstGeom prst="rect">
            <a:avLst/>
          </a:prstGeom>
        </p:spPr>
      </p:pic>
      <p:pic>
        <p:nvPicPr>
          <p:cNvPr id="15" name="Picture 14" descr="j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0044" y="5840963"/>
            <a:ext cx="576639" cy="576639"/>
          </a:xfrm>
          <a:prstGeom prst="rect">
            <a:avLst/>
          </a:prstGeom>
        </p:spPr>
      </p:pic>
      <p:pic>
        <p:nvPicPr>
          <p:cNvPr id="16" name="Picture 15" descr="PostgreSQL_logo.3colors.120x120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41175" y="5802086"/>
            <a:ext cx="715396" cy="7153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34797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Citizens can apply for, renew, and manage government documents such as passports, driver’s licenses, and ID cards. This eliminates the need to visit government offices and wait in long queues.</a:t>
            </a:r>
            <a:r>
              <a:rPr lang="en-US" dirty="0">
                <a:latin typeface="Franklin Gothic" panose="020B0604020202020204" charset="0"/>
              </a:rPr>
              <a:t> 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Users can file their taxes, make payments, and track their tax status. This simplifies the often complex and time-consuming process of tax management.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Users can access land records, pay property taxes, and apply for building permissions.</a:t>
            </a:r>
            <a:endParaRPr lang="en-US" dirty="0">
              <a:solidFill>
                <a:srgbClr val="111111"/>
              </a:solidFill>
              <a:latin typeface="Franklin Gothic" panose="020B0604020202020204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Students can apply for government scholarships, check exam schedules, download study materials, and even take online classes.</a:t>
            </a:r>
            <a:endParaRPr dirty="0">
              <a:latin typeface="Franklin Gothic" panose="020B0604020202020204" charset="0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058677" y="227667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96547"/>
            <a:ext cx="5200262" cy="399350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	</a:t>
            </a:r>
            <a:r>
              <a:rPr lang="en-US" sz="1600" b="0" i="0" dirty="0" smtClean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Dependencies :-</a:t>
            </a:r>
            <a:endParaRPr lang="en-US" sz="1600" b="0" i="0" dirty="0">
              <a:solidFill>
                <a:srgbClr val="111111"/>
              </a:solidFill>
              <a:effectLst/>
              <a:latin typeface="Franklin Gothic" panose="020B0604020202020204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The success of this platform heavily depends on the support and cooperation from various government departments and agencies. They need to provide accurate and up-to-date information and services.</a:t>
            </a:r>
            <a:r>
              <a:rPr lang="en-US" sz="1600" b="0" i="0" dirty="0">
                <a:solidFill>
                  <a:schemeClr val="dk1"/>
                </a:solidFill>
                <a:latin typeface="Franklin Gothic" panose="020B0604020202020204" charset="0"/>
                <a:ea typeface="Libre Franklin"/>
                <a:cs typeface="Libre Franklin"/>
                <a:sym typeface="Libre Franklin"/>
              </a:rPr>
              <a:t> 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The platform must comply with all relevant laws and regulations. This includes data protection laws, e-commerce regulations, and digital signature laws.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0" i="0" dirty="0">
              <a:solidFill>
                <a:srgbClr val="111111"/>
              </a:solidFill>
              <a:effectLst/>
              <a:latin typeface="Franklin Gothic" panose="020B0604020202020204" charset="0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dirty="0">
                <a:solidFill>
                  <a:srgbClr val="111111"/>
                </a:solidFill>
                <a:latin typeface="Franklin Gothic" panose="020B0604020202020204" charset="0"/>
              </a:rPr>
              <a:t>	</a:t>
            </a:r>
            <a:r>
              <a:rPr lang="en-US" sz="1600" dirty="0" smtClean="0">
                <a:solidFill>
                  <a:srgbClr val="111111"/>
                </a:solidFill>
                <a:latin typeface="Franklin Gothic" panose="020B0604020202020204" charset="0"/>
              </a:rPr>
              <a:t>Cons &amp; Solutions:-</a:t>
            </a:r>
            <a:endParaRPr lang="en-US" sz="1600" b="0" i="0" dirty="0">
              <a:solidFill>
                <a:srgbClr val="111111"/>
              </a:solidFill>
              <a:effectLst/>
              <a:latin typeface="Franklin Gothic" panose="020B0604020202020204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Any compromise in data security could lead to a loss of public trust and legal </a:t>
            </a:r>
            <a:r>
              <a:rPr lang="en-US" sz="1600" b="0" i="0" dirty="0" smtClean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issues but It can be rectified through user authentications and OTP services.</a:t>
            </a:r>
            <a:endParaRPr lang="en-US" sz="1600" b="0" i="0" dirty="0">
              <a:solidFill>
                <a:srgbClr val="111111"/>
              </a:solidFill>
              <a:effectLst/>
              <a:latin typeface="Franklin Gothic" panose="020B0604020202020204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Some people may resist the shift from traditional methods to digital platforms. This </a:t>
            </a:r>
            <a:r>
              <a:rPr lang="en-US" sz="1600" dirty="0" smtClean="0">
                <a:solidFill>
                  <a:srgbClr val="111111"/>
                </a:solidFill>
                <a:latin typeface="Franklin Gothic" panose="020B0604020202020204" charset="0"/>
              </a:rPr>
              <a:t>can be socialized through many campaigns.</a:t>
            </a:r>
            <a:endParaRPr lang="en-US" sz="1200" b="0" i="0" dirty="0">
              <a:solidFill>
                <a:srgbClr val="111111"/>
              </a:solidFill>
              <a:effectLst/>
              <a:latin typeface="Franklin Gothic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US" sz="1200" b="1" dirty="0" err="1">
                <a:solidFill>
                  <a:srgbClr val="5D7C3F"/>
                </a:solidFill>
              </a:rPr>
              <a:t>Amey</a:t>
            </a:r>
            <a:r>
              <a:rPr lang="en-US" sz="1200" b="1" dirty="0">
                <a:solidFill>
                  <a:srgbClr val="5D7C3F"/>
                </a:solidFill>
              </a:rPr>
              <a:t> Vijay </a:t>
            </a:r>
            <a:r>
              <a:rPr lang="en-US" sz="1200" b="1" dirty="0" err="1">
                <a:solidFill>
                  <a:srgbClr val="5D7C3F"/>
                </a:solidFill>
              </a:rPr>
              <a:t>Kurade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</a:t>
            </a:r>
            <a:r>
              <a:rPr lang="en-US" sz="1200" dirty="0" err="1"/>
              <a:t>B.Tech</a:t>
            </a:r>
            <a:r>
              <a:rPr lang="en-US" sz="1200" dirty="0"/>
              <a:t>			Stream: CSE			Year: 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 err="1">
                <a:solidFill>
                  <a:srgbClr val="5D7C3F"/>
                </a:solidFill>
              </a:rPr>
              <a:t>Sanket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Bhalchandra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Patil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</a:t>
            </a:r>
            <a:r>
              <a:rPr lang="en-US" sz="1200" dirty="0" err="1"/>
              <a:t>B.Tech</a:t>
            </a:r>
            <a:r>
              <a:rPr lang="en-US" sz="1200" dirty="0"/>
              <a:t>			Stream: CSE			Year: 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 </a:t>
            </a:r>
            <a:r>
              <a:rPr lang="en-US" sz="1200" b="1" dirty="0" err="1">
                <a:solidFill>
                  <a:srgbClr val="5D7C3F"/>
                </a:solidFill>
              </a:rPr>
              <a:t>Kadambari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Krushnat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Shinde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</a:t>
            </a:r>
            <a:r>
              <a:rPr lang="en-US" sz="1200" dirty="0" err="1"/>
              <a:t>B.Tech</a:t>
            </a:r>
            <a:r>
              <a:rPr lang="en-US" sz="1200" dirty="0"/>
              <a:t> 			Stream: CSE			Year: 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 err="1">
                <a:solidFill>
                  <a:srgbClr val="5D7C3F"/>
                </a:solidFill>
              </a:rPr>
              <a:t>Jeet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Sachin</a:t>
            </a:r>
            <a:r>
              <a:rPr lang="en-US" sz="1200" b="1" dirty="0">
                <a:solidFill>
                  <a:srgbClr val="5D7C3F"/>
                </a:solidFill>
              </a:rPr>
              <a:t> Desai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</a:t>
            </a:r>
            <a:r>
              <a:rPr lang="en-US" sz="1200" dirty="0" err="1"/>
              <a:t>B.tech</a:t>
            </a:r>
            <a:r>
              <a:rPr lang="en-US" sz="1200" dirty="0"/>
              <a:t>			Stream: CSE			Year: 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Aditi </a:t>
            </a:r>
            <a:r>
              <a:rPr lang="en-US" sz="1200" b="1" dirty="0" err="1">
                <a:solidFill>
                  <a:srgbClr val="5D7C3F"/>
                </a:solidFill>
              </a:rPr>
              <a:t>Shivaji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Patil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</a:t>
            </a:r>
            <a:r>
              <a:rPr lang="en-US" sz="1200" dirty="0" err="1"/>
              <a:t>B.tech</a:t>
            </a:r>
            <a:r>
              <a:rPr lang="en-US" sz="1200" dirty="0"/>
              <a:t>			Stream: CSE (DS)		Year: I    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US" sz="1200" b="1" dirty="0" err="1">
                <a:solidFill>
                  <a:srgbClr val="5D7C3F"/>
                </a:solidFill>
              </a:rPr>
              <a:t>Vedant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Shivgonda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Chougule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</a:t>
            </a:r>
            <a:r>
              <a:rPr lang="en-US" sz="1200" dirty="0" err="1"/>
              <a:t>B.tech</a:t>
            </a:r>
            <a:r>
              <a:rPr lang="en-US" sz="1200" dirty="0"/>
              <a:t>			Stream: CSE			Year: 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</a:t>
            </a:r>
            <a:r>
              <a:rPr lang="en-US" sz="1200" b="1" dirty="0" smtClean="0">
                <a:solidFill>
                  <a:srgbClr val="804160"/>
                </a:solidFill>
              </a:rPr>
              <a:t>: </a:t>
            </a:r>
            <a:r>
              <a:rPr lang="en-US" sz="1200" b="1" dirty="0" err="1" smtClean="0">
                <a:solidFill>
                  <a:srgbClr val="804160"/>
                </a:solidFill>
              </a:rPr>
              <a:t>Nihar</a:t>
            </a:r>
            <a:r>
              <a:rPr lang="en-US" sz="1200" b="1" dirty="0" smtClean="0">
                <a:solidFill>
                  <a:srgbClr val="804160"/>
                </a:solidFill>
              </a:rPr>
              <a:t> </a:t>
            </a:r>
            <a:r>
              <a:rPr lang="en-US" sz="1200" b="1" dirty="0" err="1" smtClean="0">
                <a:solidFill>
                  <a:srgbClr val="804160"/>
                </a:solidFill>
              </a:rPr>
              <a:t>Prasanna</a:t>
            </a:r>
            <a:r>
              <a:rPr lang="en-US" sz="1200" b="1" dirty="0" smtClean="0">
                <a:solidFill>
                  <a:srgbClr val="804160"/>
                </a:solidFill>
              </a:rPr>
              <a:t> </a:t>
            </a:r>
            <a:r>
              <a:rPr lang="en-US" sz="1200" b="1" dirty="0" err="1" smtClean="0">
                <a:solidFill>
                  <a:srgbClr val="804160"/>
                </a:solidFill>
              </a:rPr>
              <a:t>Mahajan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 smtClean="0"/>
              <a:t>Category: Academic </a:t>
            </a:r>
            <a:r>
              <a:rPr lang="en-US" sz="1200" dirty="0"/>
              <a:t>			Expertise </a:t>
            </a:r>
            <a:r>
              <a:rPr lang="en-US" sz="1200" smtClean="0"/>
              <a:t>: Student</a:t>
            </a:r>
            <a:r>
              <a:rPr lang="en-US" sz="1200" dirty="0"/>
              <a:t>		Domain Experience (in </a:t>
            </a:r>
            <a:r>
              <a:rPr lang="en-US" sz="1200"/>
              <a:t>years</a:t>
            </a:r>
            <a:r>
              <a:rPr lang="en-US" sz="1200" smtClean="0"/>
              <a:t>):0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</a:t>
            </a:r>
            <a:r>
              <a:rPr lang="en-US" sz="1200" dirty="0" err="1"/>
              <a:t>Blockchain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268</Words>
  <Application>Microsoft Office PowerPoint</Application>
  <PresentationFormat>Custom</PresentationFormat>
  <Paragraphs>55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Franklin Gothic</vt:lpstr>
      <vt:lpstr>Libre Franklin</vt:lpstr>
      <vt:lpstr>Noto Sans Symbols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vijay kurade</cp:lastModifiedBy>
  <cp:revision>15</cp:revision>
  <dcterms:created xsi:type="dcterms:W3CDTF">2022-02-11T07:14:46Z</dcterms:created>
  <dcterms:modified xsi:type="dcterms:W3CDTF">2023-09-26T06:25:48Z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