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7" r:id="rId3"/>
    <p:sldId id="278" r:id="rId4"/>
    <p:sldId id="279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2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9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w="12700" cap="flat" cmpd="sng">
            <a:solidFill>
              <a:srgbClr val="004B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9"/>
          <p:cNvSpPr/>
          <p:nvPr/>
        </p:nvSpPr>
        <p:spPr>
          <a:xfrm>
            <a:off x="1" y="4571999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/>
          <p:nvPr/>
        </p:nvSpPr>
        <p:spPr>
          <a:xfrm>
            <a:off x="1" y="5739492"/>
            <a:ext cx="1118508" cy="1118508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9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9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9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/>
            <a:ahLst/>
            <a:cxnLst/>
            <a:rect l="l" t="t" r="r" b="b"/>
            <a:pathLst>
              <a:path w="1167493" h="2272167" extrusionOk="0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ole team">
  <p:cSld name="Whole team">
    <p:bg>
      <p:bgPr>
        <a:solidFill>
          <a:schemeClr val="accent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>
            <a:spLocks noGrp="1"/>
          </p:cNvSpPr>
          <p:nvPr>
            <p:ph type="pic" idx="2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3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>
            <a:spLocks noGrp="1"/>
          </p:cNvSpPr>
          <p:nvPr>
            <p:ph type="pic" idx="4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9"/>
          <p:cNvSpPr txBox="1">
            <a:spLocks noGrp="1"/>
          </p:cNvSpPr>
          <p:nvPr>
            <p:ph type="body" idx="5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6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7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8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9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>
            <a:spLocks noGrp="1"/>
          </p:cNvSpPr>
          <p:nvPr>
            <p:ph type="pic" idx="13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9"/>
          <p:cNvSpPr txBox="1">
            <a:spLocks noGrp="1"/>
          </p:cNvSpPr>
          <p:nvPr>
            <p:ph type="body" idx="14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5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9"/>
          <p:cNvSpPr>
            <a:spLocks noGrp="1"/>
          </p:cNvSpPr>
          <p:nvPr>
            <p:ph type="pic" idx="16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19"/>
          <p:cNvSpPr txBox="1">
            <a:spLocks noGrp="1"/>
          </p:cNvSpPr>
          <p:nvPr>
            <p:ph type="body" idx="17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8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19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19"/>
          <p:cNvSpPr txBox="1">
            <a:spLocks noGrp="1"/>
          </p:cNvSpPr>
          <p:nvPr>
            <p:ph type="body" idx="20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21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>
            <a:spLocks noGrp="1"/>
          </p:cNvSpPr>
          <p:nvPr>
            <p:ph type="pic" idx="22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19"/>
          <p:cNvSpPr txBox="1">
            <a:spLocks noGrp="1"/>
          </p:cNvSpPr>
          <p:nvPr>
            <p:ph type="body" idx="23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body" idx="24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>
            <a:spLocks noGrp="1"/>
          </p:cNvSpPr>
          <p:nvPr>
            <p:ph type="pic" idx="25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9"/>
          <p:cNvSpPr txBox="1">
            <a:spLocks noGrp="1"/>
          </p:cNvSpPr>
          <p:nvPr>
            <p:ph type="body" idx="26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body" idx="27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bg>
      <p:bgPr>
        <a:solidFill>
          <a:schemeClr val="accen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itle and Content">
  <p:cSld name="3 Title and Conten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-2364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21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176" name="Google Shape;176;p21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body" idx="2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3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4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body" idx="5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6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0"/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/>
          <p:nvPr/>
        </p:nvSpPr>
        <p:spPr>
          <a:xfrm rot="-5400000">
            <a:off x="10344100" y="438098"/>
            <a:ext cx="2285999" cy="1409801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2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57" name="Google Shape;57;p1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2"/>
          <p:cNvSpPr/>
          <p:nvPr/>
        </p:nvSpPr>
        <p:spPr>
          <a:xfrm>
            <a:off x="0" y="-1"/>
            <a:ext cx="1167493" cy="1167493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10228214" y="-1"/>
            <a:ext cx="1963787" cy="3178856"/>
          </a:xfrm>
          <a:custGeom>
            <a:avLst/>
            <a:gdLst/>
            <a:ahLst/>
            <a:cxnLst/>
            <a:rect l="l" t="t" r="r" b="b"/>
            <a:pathLst>
              <a:path w="1963787" h="3178856" extrusionOk="0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" y="0"/>
            <a:ext cx="933856" cy="933856"/>
          </a:xfrm>
          <a:custGeom>
            <a:avLst/>
            <a:gdLst/>
            <a:ahLst/>
            <a:cxnLst/>
            <a:rect l="l" t="t" r="r" b="b"/>
            <a:pathLst>
              <a:path w="862693" h="862693" extrusionOk="0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Google Shape;67;p1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68" name="Google Shape;68;p1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8025490" cy="6858000"/>
          </a:xfrm>
          <a:custGeom>
            <a:avLst/>
            <a:gdLst/>
            <a:ahLst/>
            <a:cxnLst/>
            <a:rect l="l" t="t" r="r" b="b"/>
            <a:pathLst>
              <a:path w="8025490" h="6858000" extrusionOk="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77" name="Google Shape;77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78" name="Google Shape;78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5400000" flipH="1">
              <a:off x="9499940" y="370908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4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">
  <p:cSld name="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2">
  <p:cSld name="Chart 2">
    <p:bg>
      <p:bgPr>
        <a:solidFill>
          <a:schemeClr val="accent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2" name="Google Shape;92;p1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 rot="5400000" flipH="1">
              <a:off x="7056329" y="5333433"/>
              <a:ext cx="1881641" cy="1167493"/>
            </a:xfrm>
            <a:custGeom>
              <a:avLst/>
              <a:gdLst/>
              <a:ahLst/>
              <a:cxnLst/>
              <a:rect l="l" t="t" r="r" b="b"/>
              <a:pathLst>
                <a:path w="1881641" h="1167493" extrusionOk="0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"/>
              <a:buNone/>
              <a:defRPr sz="4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2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3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sz="23900" b="1">
                <a:solidFill>
                  <a:srgbClr val="004D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>
            <a:spLocks noGrp="1"/>
          </p:cNvSpPr>
          <p:nvPr>
            <p:ph type="pic" idx="2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3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>
            <a:spLocks noGrp="1"/>
          </p:cNvSpPr>
          <p:nvPr>
            <p:ph type="pic" idx="4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>
            <a:spLocks noGrp="1"/>
          </p:cNvSpPr>
          <p:nvPr>
            <p:ph type="body" idx="5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6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>
            <a:spLocks noGrp="1"/>
          </p:cNvSpPr>
          <p:nvPr>
            <p:ph type="pic" idx="7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8"/>
          <p:cNvSpPr txBox="1">
            <a:spLocks noGrp="1"/>
          </p:cNvSpPr>
          <p:nvPr>
            <p:ph type="body" idx="8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9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>
            <a:spLocks noGrp="1"/>
          </p:cNvSpPr>
          <p:nvPr>
            <p:ph type="pic" idx="13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8"/>
          <p:cNvSpPr txBox="1">
            <a:spLocks noGrp="1"/>
          </p:cNvSpPr>
          <p:nvPr>
            <p:ph type="body" idx="14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5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ftr" idx="11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8"/>
          <p:cNvSpPr/>
          <p:nvPr/>
        </p:nvSpPr>
        <p:spPr>
          <a:xfrm rot="5400000" flipH="1">
            <a:off x="9499940" y="355410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11024507" y="-1664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 rot="-5400000" flipH="1">
            <a:off x="10667432" y="5333432"/>
            <a:ext cx="1881641" cy="1167493"/>
          </a:xfrm>
          <a:custGeom>
            <a:avLst/>
            <a:gdLst/>
            <a:ahLst/>
            <a:cxnLst/>
            <a:rect l="l" t="t" r="r" b="b"/>
            <a:pathLst>
              <a:path w="1881641" h="1167493" extrusionOk="0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 rot="10800000" flipH="1">
            <a:off x="9857012" y="3651505"/>
            <a:ext cx="1325563" cy="1325563"/>
          </a:xfrm>
          <a:custGeom>
            <a:avLst/>
            <a:gdLst/>
            <a:ahLst/>
            <a:cxnLst/>
            <a:rect l="l" t="t" r="r" b="b"/>
            <a:pathLst>
              <a:path w="1167493" h="1167493" extrusionOk="0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 rot="10800000">
            <a:off x="9857013" y="4976359"/>
            <a:ext cx="1167494" cy="1881641"/>
          </a:xfrm>
          <a:custGeom>
            <a:avLst/>
            <a:gdLst/>
            <a:ahLst/>
            <a:cxnLst/>
            <a:rect l="l" t="t" r="r" b="b"/>
            <a:pathLst>
              <a:path w="1167494" h="1881641" extrusionOk="0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427265" y="1383620"/>
            <a:ext cx="1111159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dirty="0"/>
              <a:t>Coca-Cola Stock Prediction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56AD8-53C9-42A4-BEC0-DC58B941F0EA}"/>
              </a:ext>
            </a:extLst>
          </p:cNvPr>
          <p:cNvSpPr txBox="1"/>
          <p:nvPr/>
        </p:nvSpPr>
        <p:spPr>
          <a:xfrm>
            <a:off x="1" y="377122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Data Analysis Insights </a:t>
            </a:r>
          </a:p>
          <a:p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5E-0BDC-B76F-F0C2-98E2EA376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3137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Trading Volume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FA9A-39EA-26F1-9DFC-05709F805E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BF817-2049-3635-862E-9DF327121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052284D-0DED-DE0A-1449-580D589F5D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9" y="5824607"/>
            <a:ext cx="977918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Graph: Volume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"Volume surges during market events (e.g., 2008, 2020)."</a:t>
            </a:r>
          </a:p>
        </p:txBody>
      </p:sp>
    </p:spTree>
    <p:extLst>
      <p:ext uri="{BB962C8B-B14F-4D97-AF65-F5344CB8AC3E}">
        <p14:creationId xmlns:p14="http://schemas.microsoft.com/office/powerpoint/2010/main" val="2518317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0A55F-119B-A079-4143-79C873C2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62048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Dividends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7D76-2D9F-F719-310D-63B8CECE49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A8E7C-9855-7056-D46B-4DC87179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34009AB-7305-4380-7FD1-972D5AAA8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6813" y="5874613"/>
            <a:ext cx="714169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Graph: Dividend payments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"Regular dividends add value, with increases over decades."</a:t>
            </a:r>
          </a:p>
        </p:txBody>
      </p:sp>
    </p:spTree>
    <p:extLst>
      <p:ext uri="{BB962C8B-B14F-4D97-AF65-F5344CB8AC3E}">
        <p14:creationId xmlns:p14="http://schemas.microsoft.com/office/powerpoint/2010/main" val="248137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BC12-3231-4D32-4B29-695C11F29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804589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Stock Splits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CFC1A-079D-79D1-E23E-24CCFB5D9F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9464F-441B-4422-58AE-A4D8A13A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E47FCC76-5837-16DE-1DFE-528A9CD75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9" y="5873820"/>
            <a:ext cx="101255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Graph: Mark stock split dates.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"Splits (e.g., 1962, 1977) adjust prices for accessibility."</a:t>
            </a:r>
          </a:p>
        </p:txBody>
      </p:sp>
    </p:spTree>
    <p:extLst>
      <p:ext uri="{BB962C8B-B14F-4D97-AF65-F5344CB8AC3E}">
        <p14:creationId xmlns:p14="http://schemas.microsoft.com/office/powerpoint/2010/main" val="364000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0FB7-3244-28B3-39BC-32D7CEF9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42257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Yearly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539EE-B23B-962F-2CFE-3608D9A74C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85D46D-AD55-442D-342F-736CA6CB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F1CAAE3-0F71-B69F-343E-ED505D659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6499" y="5801589"/>
            <a:ext cx="9951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Graph: Average closing price by year.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"Consistent growth, with plateaus in tough markets."</a:t>
            </a:r>
          </a:p>
        </p:txBody>
      </p:sp>
    </p:spTree>
    <p:extLst>
      <p:ext uri="{BB962C8B-B14F-4D97-AF65-F5344CB8AC3E}">
        <p14:creationId xmlns:p14="http://schemas.microsoft.com/office/powerpoint/2010/main" val="149902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81F44-DD97-6EA0-530C-CEAC82B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70757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Volume vs.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2A082-96E0-CCE0-87F1-AA261BB88A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3522E-42B6-B2A9-C6A8-282DE3EC9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71A10B6-D782-3E46-A468-174395A21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6637" y="5830957"/>
            <a:ext cx="99100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Graph: Scatter of volume vs. closing price.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"High volume often ties to price jumps or drops."</a:t>
            </a:r>
          </a:p>
        </p:txBody>
      </p:sp>
    </p:spTree>
    <p:extLst>
      <p:ext uri="{BB962C8B-B14F-4D97-AF65-F5344CB8AC3E}">
        <p14:creationId xmlns:p14="http://schemas.microsoft.com/office/powerpoint/2010/main" val="277758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77768-80D9-EE22-420C-0D2F613D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79B9D-4F22-7AB0-3AD2-46E90947E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684EC6-3D8D-2660-B63D-577838BA9A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7492" y="2817139"/>
            <a:ext cx="8156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Steady price growth, avg. ~$15.62 over 60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Volatility spikes in crises (1987, 2008, 2020).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Volume surges signal market reactions.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Dividends and splits boost long-term value.</a:t>
            </a:r>
          </a:p>
        </p:txBody>
      </p:sp>
    </p:spTree>
    <p:extLst>
      <p:ext uri="{BB962C8B-B14F-4D97-AF65-F5344CB8AC3E}">
        <p14:creationId xmlns:p14="http://schemas.microsoft.com/office/powerpoint/2010/main" val="14846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1F59-311C-3CCA-0E86-95499510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Investor 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6CD44-DC5F-E7BF-C445-7BF1FC73A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907293-864E-E875-3B66-39F73DF08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7492" y="2386253"/>
            <a:ext cx="84990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moving averages to spot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Watch volume for big moves.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Volatility signals risk—stay cautious in crises.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Dividends make Coca-Cola a solid 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45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6E87-815C-A935-C093-E39764F2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D8F37-A9D3-AE06-896D-7B718BEC8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13BA00F-A208-C988-96AA-5BC024480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7492" y="2601697"/>
            <a:ext cx="844974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Long-term data includes old, less relevant periods.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Volume spikes can mislead without context.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Volatility tough to predict without external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	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"Analytics needs market news for full picture."</a:t>
            </a:r>
          </a:p>
        </p:txBody>
      </p:sp>
    </p:spTree>
    <p:extLst>
      <p:ext uri="{BB962C8B-B14F-4D97-AF65-F5344CB8AC3E}">
        <p14:creationId xmlns:p14="http://schemas.microsoft.com/office/powerpoint/2010/main" val="296750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26EB-2047-BC35-D347-1378096EC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EA41E-ABC6-83A9-45F3-DDEF81011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0103BA-1B5C-102A-573F-16820A6F6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3657" y="3248026"/>
            <a:ext cx="1177834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"Coca-Cola’s stock shows resilience and growth, perfect for analytics."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"Visuals and metrics reveal trends for smart investing."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"Future work: Add real-time data and news sentiment."</a:t>
            </a:r>
          </a:p>
        </p:txBody>
      </p:sp>
    </p:spTree>
    <p:extLst>
      <p:ext uri="{BB962C8B-B14F-4D97-AF65-F5344CB8AC3E}">
        <p14:creationId xmlns:p14="http://schemas.microsoft.com/office/powerpoint/2010/main" val="248908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D7E6-8F8D-21C0-2392-EAA5BC14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DE625-1526-8AD6-0A41-CDB62A0EF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86" y="2653167"/>
            <a:ext cx="11658600" cy="3436483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Analyzing Coca-Cola’s stock performance to uncover market trends and investor insights.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Why? To understand price movements, volatility, and trading patterns using historical data.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Scope: 1962–2022 stock data, focusing on analytics for strategic decisions.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D7679-3C05-C9AE-E508-DAFEB2214B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2B27-8C6F-7203-CF2B-DA540F2D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B0E9-7CDD-3467-9B9E-78B1C771F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653167"/>
            <a:ext cx="12192000" cy="4068308"/>
          </a:xfrm>
        </p:spPr>
        <p:txBody>
          <a:bodyPr/>
          <a:lstStyle/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Calculate key metrics (average prices, returns, volatility)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Visualize trends with moving averages and volume.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Explore trading patterns and market reactions.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Provide actionable insights for investors.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B625-0FC0-116E-8385-F3358D1001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2A250B0-80CC-B399-D274-11989DDE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15311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2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1410-D4BE-A709-2253-5076C43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86998-E5F8-9430-06A1-79222869D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2302329"/>
            <a:ext cx="11527971" cy="4419146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Source: Coca-Cola stock history (1962–2022).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Columns: Date, Open, High, Low, Close, Volume, Dividends, Stock Splits.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 rich dataset capturing six decades of market behavior.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dirty="0"/>
              <a:t>Stats: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Trading Days: ~5,997.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Avg. Close: ~$7.39.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Avg. Volume: ~8.17M shares.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9423A-79D3-4A01-83B7-CEC415408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F31DEA-42D5-A190-FA69-2CA79842F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11111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menlo"/>
              </a:rPr>
              <a:t>5997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C3A5-531A-954E-F899-ABBD354C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6FEFB-2DB1-E718-46EB-1D3E792EF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Checked for missing values: None found.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Converted ‘Date’ to datetime format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Adjusted prices for dividends and splits (data pre-adjusted).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dirty="0"/>
              <a:t>"Clean data ensures reliable analysis."</a:t>
            </a:r>
          </a:p>
          <a:p>
            <a:pPr marL="228600" indent="0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1F043-B4AF-62F1-D6D9-3AC7641428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04CE-3BB6-B5B0-BC8D-A82A937B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85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Closing Price Trend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DE1B-4FA5-B5F9-D9F1-97AF1ADDC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5074" y="5791200"/>
            <a:ext cx="9221852" cy="685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Steady growth with dips in 2008 and 2020, reflecting market events.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725F1-38E0-3BF1-6713-A7C9CB5D8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8D15C-39AB-E8C5-3484-F12C57EF5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066800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9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1251C0E-8EC3-10CA-C0E8-9420B580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68580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Moving Averages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226019-5642-F907-51A3-CAD2C65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3" y="5715004"/>
            <a:ext cx="9779182" cy="914396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Graph: Closing price with 10-day and 50-day MAs.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10-day MA tracks short-term swings; 50-day MA shows longer trends.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86C6A-4BBD-5F20-918B-8F4FB4BB1B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F43E68-D2DA-035D-C261-F8EBB156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11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81C3-D153-3B19-66A7-BBC1067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631371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Daily Returns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22345-C8C3-4BDC-31E8-970831179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09" y="5715005"/>
            <a:ext cx="9779182" cy="1006470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Graph: Daily returns (Close price % change).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"Returns fluctuate, with larger swings during crises (e.g., 1987, 2008)."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9076D-45AE-0AA4-E88A-8D1B1AF82F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26BB11-D466-6871-0EE6-29221EBA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2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3A11-DCBD-7AAB-C190-D4EF95ED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696686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Volatility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42A7-A83B-DA21-9E3F-880372CB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409" y="5715004"/>
            <a:ext cx="9779182" cy="1006471"/>
          </a:xfrm>
        </p:spPr>
        <p:txBody>
          <a:bodyPr/>
          <a:lstStyle/>
          <a:p>
            <a:pPr marL="5715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Graph: 30-day rolling volatility.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"Spikes in 1987, 2008, 2020—times of market stress."</a:t>
            </a: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5715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45059-B585-798F-82E1-90453297FB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59198-ACE8-4F8F-18C9-071D550E9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22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542</Words>
  <Application>Microsoft Office PowerPoint</Application>
  <PresentationFormat>Widescreen</PresentationFormat>
  <Paragraphs>111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menlo</vt:lpstr>
      <vt:lpstr>Calibri</vt:lpstr>
      <vt:lpstr>Office Theme</vt:lpstr>
      <vt:lpstr>Coca-Cola Stock Prediction </vt:lpstr>
      <vt:lpstr>Introduction</vt:lpstr>
      <vt:lpstr>Objectives</vt:lpstr>
      <vt:lpstr>Dataset Overview</vt:lpstr>
      <vt:lpstr>Data Cleaning </vt:lpstr>
      <vt:lpstr>Closing Price Trend</vt:lpstr>
      <vt:lpstr>Moving Averages</vt:lpstr>
      <vt:lpstr>Daily Returns</vt:lpstr>
      <vt:lpstr>Volatility Analysis</vt:lpstr>
      <vt:lpstr>Trading Volume</vt:lpstr>
      <vt:lpstr>Dividends Impact</vt:lpstr>
      <vt:lpstr>Stock Splits</vt:lpstr>
      <vt:lpstr>Yearly Performance</vt:lpstr>
      <vt:lpstr>Volume vs. Price</vt:lpstr>
      <vt:lpstr>Key Insights</vt:lpstr>
      <vt:lpstr>Investor Takeaways</vt:lpstr>
      <vt:lpstr>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Amey Mahajani</cp:lastModifiedBy>
  <cp:revision>43</cp:revision>
  <dcterms:created xsi:type="dcterms:W3CDTF">2022-12-29T06:36:15Z</dcterms:created>
  <dcterms:modified xsi:type="dcterms:W3CDTF">2025-04-14T07:23:41Z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