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640080"/>
            <a:ext cx="6858000" cy="1645920"/>
          </a:xfrm>
          <a:prstGeom prst="rect">
            <a:avLst/>
          </a:prstGeom>
          <a:noFill/>
        </p:spPr>
        <p:txBody>
          <a:bodyPr wrap="square">
            <a:normAutofit/>
          </a:bodyPr>
          <a:lstStyle/>
          <a:p>
            <a:pPr algn="l">
              <a:defRPr sz="4400" b="1">
                <a:solidFill>
                  <a:srgbClr val="003366"/>
                </a:solidFill>
              </a:defRPr>
            </a:pPr>
            <a:r>
              <a:t>Cricket: The Game of Bat</a:t>
            </a:r>
          </a:p>
        </p:txBody>
      </p:sp>
      <p:sp>
        <p:nvSpPr>
          <p:cNvPr id="3" name="TextBox 2"/>
          <p:cNvSpPr txBox="1"/>
          <p:nvPr/>
        </p:nvSpPr>
        <p:spPr>
          <a:xfrm>
            <a:off x="457200" y="2468880"/>
            <a:ext cx="6858000" cy="1371600"/>
          </a:xfrm>
          <a:prstGeom prst="rect">
            <a:avLst/>
          </a:prstGeom>
          <a:noFill/>
        </p:spPr>
        <p:txBody>
          <a:bodyPr wrap="square">
            <a:normAutofit/>
          </a:bodyPr>
          <a:lstStyle/>
          <a:p>
            <a:pPr algn="l">
              <a:defRPr sz="2800">
                <a:solidFill>
                  <a:srgbClr val="2F4F4F"/>
                </a:solidFill>
              </a:defRPr>
            </a:pPr>
            <a:r>
              <a:t>An Informative Presentation</a:t>
            </a:r>
          </a:p>
        </p:txBody>
      </p:sp>
      <p:sp>
        <p:nvSpPr>
          <p:cNvPr id="4" name="TextBox 3"/>
          <p:cNvSpPr txBox="1"/>
          <p:nvPr/>
        </p:nvSpPr>
        <p:spPr>
          <a:xfrm>
            <a:off x="457200" y="5486400"/>
            <a:ext cx="4114800" cy="914400"/>
          </a:xfrm>
          <a:prstGeom prst="rect">
            <a:avLst/>
          </a:prstGeom>
          <a:noFill/>
        </p:spPr>
        <p:txBody>
          <a:bodyPr wrap="square">
            <a:normAutofit/>
          </a:bodyPr>
          <a:lstStyle/>
          <a:p/>
          <a:p>
            <a:pPr algn="l">
              <a:defRPr sz="1600">
                <a:solidFill>
                  <a:srgbClr val="3B3B3B"/>
                </a:solidFill>
              </a:defRPr>
            </a:pPr>
            <a:r>
              <a:t>Author: Amey G M</a:t>
            </a:r>
          </a:p>
          <a:p>
            <a:pPr algn="l">
              <a:defRPr sz="1600">
                <a:solidFill>
                  <a:srgbClr val="3B3B3B"/>
                </a:solidFill>
              </a:defRPr>
            </a:pPr>
            <a:r>
              <a:t>Date: October 26, 2023</a:t>
            </a:r>
          </a:p>
        </p:txBody>
      </p:sp>
      <p:sp>
        <p:nvSpPr>
          <p:cNvPr id="5" name="TextBox 4"/>
          <p:cNvSpPr txBox="1"/>
          <p:nvPr/>
        </p:nvSpPr>
        <p:spPr>
          <a:xfrm>
            <a:off x="457200" y="6400800"/>
            <a:ext cx="6858000" cy="548640"/>
          </a:xfrm>
          <a:prstGeom prst="rect">
            <a:avLst/>
          </a:prstGeom>
          <a:noFill/>
        </p:spPr>
        <p:txBody>
          <a:bodyPr wrap="square">
            <a:normAutofit/>
          </a:bodyPr>
          <a:lstStyle/>
          <a:p>
            <a:pPr algn="ctr">
              <a:defRPr sz="1800">
                <a:solidFill>
                  <a:srgbClr val="003366"/>
                </a:solidFill>
              </a:defRPr>
            </a:pPr>
            <a:r>
              <a:t>A Deep Dive into the Dynamics of Cricket</a:t>
            </a:r>
          </a:p>
        </p:txBody>
      </p:sp>
      <p:pic>
        <p:nvPicPr>
          <p:cNvPr id="6" name="Picture 5" descr="cricket.jpg"/>
          <p:cNvPicPr>
            <a:picLocks noChangeAspect="1"/>
          </p:cNvPicPr>
          <p:nvPr/>
        </p:nvPicPr>
        <p:blipFill>
          <a:blip r:embed="rId2"/>
          <a:stretch>
            <a:fillRect/>
          </a:stretch>
        </p:blipFill>
        <p:spPr>
          <a:xfrm>
            <a:off x="7315200" y="0"/>
            <a:ext cx="4846320" cy="68580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Basics of Cricket</a:t>
            </a:r>
          </a:p>
        </p:txBody>
      </p:sp>
      <p:sp>
        <p:nvSpPr>
          <p:cNvPr id="3" name="Content Placeholder 2"/>
          <p:cNvSpPr>
            <a:spLocks noGrp="1"/>
          </p:cNvSpPr>
          <p:nvPr>
            <p:ph idx="1"/>
          </p:nvPr>
        </p:nvSpPr>
        <p:spPr/>
        <p:txBody>
          <a:bodyPr/>
          <a:lstStyle/>
          <a:p/>
          <a:p>
            <a:pPr>
              <a:defRPr sz="2000"/>
            </a:pPr>
            <a:r>
              <a:rPr sz="2000" b="1"/>
              <a:t>Batting:</a:t>
            </a:r>
            <a:r>
              <a:rPr sz="2000" b="0"/>
              <a:t> The primary offensive role, aiming to score runs by hitting the ball bowled by the opposing team.  Different shots are employed depending on the ball's trajectory and the batsman's strategy.</a:t>
            </a:r>
          </a:p>
          <a:p>
            <a:pPr>
              <a:defRPr sz="2000"/>
            </a:pPr>
            <a:r>
              <a:rPr sz="2000" b="1"/>
              <a:t>Bowling:</a:t>
            </a:r>
            <a:r>
              <a:rPr sz="2000" b="0"/>
              <a:t> The defensive role, aiming to dismiss batsmen by getting the ball to hit the wickets or through other means like catches.  Different bowling styles exist, each with its own strengths and weaknesses.</a:t>
            </a:r>
          </a:p>
          <a:p>
            <a:pPr>
              <a:defRPr sz="2000"/>
            </a:pPr>
            <a:r>
              <a:rPr sz="2000" b="1"/>
              <a:t>Fielding:</a:t>
            </a:r>
            <a:r>
              <a:rPr sz="2000" b="0"/>
              <a:t>  Involves strategically positioning players on the field to prevent runs and dismiss batsmen.  Fielding requires agility, quick reflexes, and accurate throws.</a:t>
            </a:r>
          </a:p>
          <a:p>
            <a:pPr>
              <a:defRPr sz="2000"/>
            </a:pPr>
            <a:r>
              <a:rPr sz="2000" b="1"/>
              <a:t>Scoring:</a:t>
            </a:r>
            <a:r>
              <a:rPr sz="2000" b="0"/>
              <a:t> Runs are scored by hitting the ball and running between the wickets, hitting boundaries (fours and sixes), and through extras conceded by the bowling team.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Strategies and Tactics</a:t>
            </a:r>
          </a:p>
        </p:txBody>
      </p:sp>
      <p:sp>
        <p:nvSpPr>
          <p:cNvPr id="3" name="Content Placeholder 2"/>
          <p:cNvSpPr>
            <a:spLocks noGrp="1"/>
          </p:cNvSpPr>
          <p:nvPr>
            <p:ph idx="1"/>
          </p:nvPr>
        </p:nvSpPr>
        <p:spPr/>
        <p:txBody>
          <a:bodyPr/>
          <a:lstStyle/>
          <a:p/>
          <a:p>
            <a:pPr>
              <a:defRPr sz="2000"/>
            </a:pPr>
            <a:r>
              <a:rPr sz="2000" b="1"/>
              <a:t>Batting Strategies:</a:t>
            </a:r>
            <a:r>
              <a:rPr sz="2000" b="0"/>
              <a:t>  Vary depending on the match situation (e.g., aggressive batting in the early stages, cautious batting in the later stages).  Partnerships between batsmen are crucial for building a strong score.</a:t>
            </a:r>
          </a:p>
          <a:p>
            <a:pPr>
              <a:defRPr sz="2000"/>
            </a:pPr>
            <a:r>
              <a:rPr sz="2000" b="1"/>
              <a:t>Bowling Strategies:</a:t>
            </a:r>
            <a:r>
              <a:rPr sz="2000" b="0"/>
              <a:t>  Involve varying pace, spin, and line/length to outsmart batsmen.  Field placements are adjusted to support the bowler's strategy.</a:t>
            </a:r>
          </a:p>
          <a:p>
            <a:pPr>
              <a:defRPr sz="2000"/>
            </a:pPr>
            <a:r>
              <a:rPr sz="2000" b="1"/>
              <a:t>Fielding Strategies:</a:t>
            </a:r>
            <a:r>
              <a:rPr sz="2000" b="0"/>
              <a:t>  Positioning fielders based on the batsman's strengths and weaknesses, the type of bowling, and the match situation.  Quick thinking and precise execution are vital.</a:t>
            </a:r>
          </a:p>
          <a:p>
            <a:pPr>
              <a:defRPr sz="2000"/>
            </a:pPr>
            <a:r>
              <a:rPr sz="2000" b="1"/>
              <a:t>Teamwork:</a:t>
            </a:r>
            <a:r>
              <a:rPr sz="2000" b="0"/>
              <a:t> Cricket is a team sport; success relies on effective communication and coordination between batsmen, bowlers, and fielders.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Evolution of the Game</a:t>
            </a:r>
          </a:p>
        </p:txBody>
      </p:sp>
      <p:sp>
        <p:nvSpPr>
          <p:cNvPr id="3" name="Content Placeholder 2"/>
          <p:cNvSpPr>
            <a:spLocks noGrp="1"/>
          </p:cNvSpPr>
          <p:nvPr>
            <p:ph idx="1"/>
          </p:nvPr>
        </p:nvSpPr>
        <p:spPr/>
        <p:txBody>
          <a:bodyPr/>
          <a:lstStyle/>
          <a:p/>
          <a:p>
            <a:pPr>
              <a:defRPr sz="2000"/>
            </a:pPr>
            <a:r>
              <a:rPr sz="2000" b="1"/>
              <a:t>Early Forms:</a:t>
            </a:r>
            <a:r>
              <a:rPr sz="2000" b="0"/>
              <a:t> Cricket's origins are debated, but it evolved from children's games in medieval England.  Early forms were simpler, with fewer rules and less structured play.</a:t>
            </a:r>
          </a:p>
          <a:p>
            <a:pPr>
              <a:defRPr sz="2000"/>
            </a:pPr>
            <a:r>
              <a:rPr sz="2000" b="1"/>
              <a:t>Formalization of Rules:</a:t>
            </a:r>
            <a:r>
              <a:rPr sz="2000" b="0"/>
              <a:t> Over centuries, the rules became standardized, leading to the formation of clubs and competitions.  The game gradually gained popularity.</a:t>
            </a:r>
          </a:p>
          <a:p>
            <a:pPr>
              <a:defRPr sz="2000"/>
            </a:pPr>
            <a:r>
              <a:rPr sz="2000" b="1"/>
              <a:t>International Cricket:</a:t>
            </a:r>
            <a:r>
              <a:rPr sz="2000" b="0"/>
              <a:t> The establishment of international cricket boards and the introduction of Test matches, One Day Internationals (ODIs), and Twenty20 (T20) formats marked significant milestones.</a:t>
            </a:r>
          </a:p>
          <a:p>
            <a:pPr>
              <a:defRPr sz="2000"/>
            </a:pPr>
            <a:r>
              <a:rPr sz="2000" b="1"/>
              <a:t>Modern Cricket:</a:t>
            </a:r>
            <a:r>
              <a:rPr sz="2000" b="0"/>
              <a:t>  The game continues to evolve, with innovations in equipment, strategies, and media coverage.  The global popularity of cricket continues to grow.</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 Key Takeaways</a:t>
            </a:r>
          </a:p>
        </p:txBody>
      </p:sp>
      <p:sp>
        <p:nvSpPr>
          <p:cNvPr id="3" name="Content Placeholder 2"/>
          <p:cNvSpPr>
            <a:spLocks noGrp="1"/>
          </p:cNvSpPr>
          <p:nvPr>
            <p:ph idx="1"/>
          </p:nvPr>
        </p:nvSpPr>
        <p:spPr/>
        <p:txBody>
          <a:bodyPr/>
          <a:lstStyle/>
          <a:p/>
          <a:p>
            <a:pPr>
              <a:spcAft>
                <a:spcPts val="1000"/>
              </a:spcAft>
              <a:defRPr sz="2400" b="1">
                <a:solidFill>
                  <a:srgbClr val="003366"/>
                </a:solidFill>
              </a:defRPr>
            </a:pPr>
            <a:r>
              <a:t>Summary Points:</a:t>
            </a:r>
          </a:p>
          <a:p>
            <a:pPr>
              <a:spcAft>
                <a:spcPts val="500"/>
              </a:spcAft>
              <a:defRPr sz="2000"/>
            </a:pPr>
            <a:r>
              <a:t>Cricket involves batting, bowling, and fielding, with the objective of scoring more runs than the opponent.</a:t>
            </a:r>
          </a:p>
          <a:p>
            <a:pPr>
              <a:spcAft>
                <a:spcPts val="500"/>
              </a:spcAft>
              <a:defRPr sz="2000"/>
            </a:pPr>
            <a:r>
              <a:t>Successful cricket requires strategic planning and effective teamwork.</a:t>
            </a:r>
          </a:p>
          <a:p>
            <a:pPr>
              <a:spcAft>
                <a:spcPts val="500"/>
              </a:spcAft>
              <a:defRPr sz="2000"/>
            </a:pPr>
            <a:r>
              <a:t>The game has evolved significantly over centuries, from simple beginnings to a globally popular sport.</a:t>
            </a:r>
          </a:p>
          <a:p>
            <a:pPr>
              <a:spcAft>
                <a:spcPts val="500"/>
              </a:spcAft>
              <a:defRPr sz="2000"/>
            </a:pPr>
            <a:r>
              <a:t>Different formats of cricket (Test, ODI, T20) cater to diverse preferences and playing styles.</a:t>
            </a:r>
          </a:p>
          <a:p>
            <a:pPr>
              <a:spcAft>
                <a:spcPts val="500"/>
              </a:spcAft>
              <a:defRPr sz="2000"/>
            </a:pPr>
            <a:r>
              <a:t>Understanding the basics and strategies is key to appreciating the complexities and excitement of cricket.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Timeline of Cricket's Evolution</a:t>
            </a:r>
          </a:p>
        </p:txBody>
      </p:sp>
      <p:sp>
        <p:nvSpPr>
          <p:cNvPr id="3" name="Content Placeholder 2"/>
          <p:cNvSpPr>
            <a:spLocks noGrp="1"/>
          </p:cNvSpPr>
          <p:nvPr>
            <p:ph idx="1"/>
          </p:nvPr>
        </p:nvSpPr>
        <p:spPr/>
        <p:txBody>
          <a:bodyPr/>
          <a:lstStyle/>
          <a:p/>
          <a:p>
            <a:pPr>
              <a:defRPr sz="2000" b="1">
                <a:solidFill>
                  <a:srgbClr val="003366"/>
                </a:solidFill>
              </a:defRPr>
            </a:pPr>
            <a:r>
              <a:t>16th Century:</a:t>
            </a:r>
          </a:p>
          <a:p>
            <a:pPr lvl="1">
              <a:defRPr sz="1800"/>
            </a:pPr>
            <a:r>
              <a:t>Early forms of cricket emerge in England.</a:t>
            </a:r>
          </a:p>
          <a:p>
            <a:pPr>
              <a:defRPr sz="2000" b="1">
                <a:solidFill>
                  <a:srgbClr val="003366"/>
                </a:solidFill>
              </a:defRPr>
            </a:pPr>
            <a:r>
              <a:t>18th Century:</a:t>
            </a:r>
          </a:p>
          <a:p>
            <a:pPr lvl="1">
              <a:defRPr sz="1800"/>
            </a:pPr>
            <a:r>
              <a:t>The game gains popularity, with the formation of clubs and the development of basic rules.</a:t>
            </a:r>
          </a:p>
          <a:p>
            <a:pPr>
              <a:defRPr sz="2000" b="1">
                <a:solidFill>
                  <a:srgbClr val="003366"/>
                </a:solidFill>
              </a:defRPr>
            </a:pPr>
            <a:r>
              <a:t>19th Century:</a:t>
            </a:r>
          </a:p>
          <a:p>
            <a:pPr lvl="1">
              <a:defRPr sz="1800"/>
            </a:pPr>
            <a:r>
              <a:t>Cricket becomes increasingly organized, with the establishment of county cricket and international matches.</a:t>
            </a:r>
          </a:p>
          <a:p>
            <a:pPr>
              <a:defRPr sz="2000" b="1">
                <a:solidFill>
                  <a:srgbClr val="003366"/>
                </a:solidFill>
              </a:defRPr>
            </a:pPr>
            <a:r>
              <a:t>20th Century:</a:t>
            </a:r>
          </a:p>
          <a:p>
            <a:pPr lvl="1">
              <a:defRPr sz="1800"/>
            </a:pPr>
            <a:r>
              <a:t>Test cricket becomes the dominant format, followed by the introduction of ODIs.</a:t>
            </a:r>
          </a:p>
          <a:p>
            <a:pPr>
              <a:defRPr sz="2000" b="1">
                <a:solidFill>
                  <a:srgbClr val="003366"/>
                </a:solidFill>
              </a:defRPr>
            </a:pPr>
            <a:r>
              <a:t>21st Century:</a:t>
            </a:r>
          </a:p>
          <a:p>
            <a:pPr lvl="1">
              <a:defRPr sz="1800"/>
            </a:pPr>
            <a:r>
              <a:t>The rise of T20 cricket revolutionizes the game, making it faster and more accessible to a wider audience.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828800"/>
            <a:ext cx="7315200" cy="1371600"/>
          </a:xfrm>
          <a:prstGeom prst="rect">
            <a:avLst/>
          </a:prstGeom>
          <a:noFill/>
        </p:spPr>
        <p:txBody>
          <a:bodyPr wrap="none">
            <a:spAutoFit/>
          </a:bodyPr>
          <a:lstStyle/>
          <a:p>
            <a:pPr algn="ctr">
              <a:defRPr sz="4400" b="1">
                <a:solidFill>
                  <a:srgbClr val="003366"/>
                </a:solidFill>
              </a:defRPr>
            </a:pPr>
            <a:r>
              <a:t>Thank You</a:t>
            </a:r>
          </a:p>
        </p:txBody>
      </p:sp>
      <p:sp>
        <p:nvSpPr>
          <p:cNvPr id="3" name="TextBox 2"/>
          <p:cNvSpPr txBox="1"/>
          <p:nvPr/>
        </p:nvSpPr>
        <p:spPr>
          <a:xfrm>
            <a:off x="914400" y="3200400"/>
            <a:ext cx="7315200" cy="914400"/>
          </a:xfrm>
          <a:prstGeom prst="rect">
            <a:avLst/>
          </a:prstGeom>
          <a:noFill/>
        </p:spPr>
        <p:txBody>
          <a:bodyPr wrap="none">
            <a:spAutoFit/>
          </a:bodyPr>
          <a:lstStyle/>
          <a:p>
            <a:pPr algn="ctr">
              <a:defRPr sz="2000" i="1">
                <a:solidFill>
                  <a:srgbClr val="505050"/>
                </a:solidFill>
              </a:defRPr>
            </a:pPr>
            <a:r>
              <a:t>We appreciate your time and attention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