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0287000" cx="18288000"/>
  <p:notesSz cx="6858000" cy="9144000"/>
  <p:embeddedFontLst>
    <p:embeddedFont>
      <p:font typeface="Cormorant Garamond"/>
      <p:bold r:id="rId22"/>
      <p:boldItalic r:id="rId23"/>
    </p:embeddedFont>
    <p:embeddedFont>
      <p:font typeface="Quicksan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jLNI1g0WZGlVvEpsSq5e+iMgg4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ormorantGaramond-bold.fntdata"/><Relationship Id="rId21" Type="http://schemas.openxmlformats.org/officeDocument/2006/relationships/slide" Target="slides/slide16.xml"/><Relationship Id="rId24" Type="http://schemas.openxmlformats.org/officeDocument/2006/relationships/font" Target="fonts/Quicksand-regular.fntdata"/><Relationship Id="rId23" Type="http://schemas.openxmlformats.org/officeDocument/2006/relationships/font" Target="fonts/CormorantGaramon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Quicksa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043764" y="2025681"/>
            <a:ext cx="16229942" cy="2840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180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Comparative Study of Machine Learning Techniques for Land Cover Classification</a:t>
            </a:r>
            <a:endParaRPr/>
          </a:p>
        </p:txBody>
      </p:sp>
      <p:cxnSp>
        <p:nvCxnSpPr>
          <p:cNvPr id="85" name="Google Shape;85;p1"/>
          <p:cNvCxnSpPr/>
          <p:nvPr/>
        </p:nvCxnSpPr>
        <p:spPr>
          <a:xfrm>
            <a:off x="9158735" y="990600"/>
            <a:ext cx="8114971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"/>
          <p:cNvCxnSpPr/>
          <p:nvPr/>
        </p:nvCxnSpPr>
        <p:spPr>
          <a:xfrm>
            <a:off x="1043764" y="9296400"/>
            <a:ext cx="8114971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"/>
          <p:cNvSpPr/>
          <p:nvPr/>
        </p:nvSpPr>
        <p:spPr>
          <a:xfrm>
            <a:off x="9618706" y="9037492"/>
            <a:ext cx="2968854" cy="441617"/>
          </a:xfrm>
          <a:custGeom>
            <a:rect b="b" l="l" r="r" t="t"/>
            <a:pathLst>
              <a:path extrusionOk="0"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 txBox="1"/>
          <p:nvPr/>
        </p:nvSpPr>
        <p:spPr>
          <a:xfrm>
            <a:off x="2209134" y="5048250"/>
            <a:ext cx="12812922" cy="3438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8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Presented By: </a:t>
            </a:r>
            <a:endParaRPr/>
          </a:p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8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Amey Parle</a:t>
            </a:r>
            <a:endParaRPr/>
          </a:p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8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Sanika Marathe</a:t>
            </a:r>
            <a:endParaRPr/>
          </a:p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8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Swamini Sontakke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4523320" y="9004869"/>
            <a:ext cx="3764680" cy="525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41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5 December, 2024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5646742" y="769792"/>
            <a:ext cx="2968854" cy="441617"/>
          </a:xfrm>
          <a:custGeom>
            <a:rect b="b" l="l" r="r" t="t"/>
            <a:pathLst>
              <a:path extrusionOk="0"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/>
          <p:nvPr/>
        </p:nvSpPr>
        <p:spPr>
          <a:xfrm>
            <a:off x="9523834" y="2143924"/>
            <a:ext cx="8764166" cy="7114376"/>
          </a:xfrm>
          <a:custGeom>
            <a:rect b="b" l="l" r="r" t="t"/>
            <a:pathLst>
              <a:path extrusionOk="0" h="7114376" w="8764166">
                <a:moveTo>
                  <a:pt x="0" y="0"/>
                </a:moveTo>
                <a:lnTo>
                  <a:pt x="8764166" y="0"/>
                </a:lnTo>
                <a:lnTo>
                  <a:pt x="8764166" y="7114376"/>
                </a:lnTo>
                <a:lnTo>
                  <a:pt x="0" y="71143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63" l="-1928" r="-613" t="-693"/>
            </a:stretch>
          </a:blipFill>
          <a:ln>
            <a:noFill/>
          </a:ln>
        </p:spPr>
      </p:sp>
      <p:sp>
        <p:nvSpPr>
          <p:cNvPr id="189" name="Google Shape;189;p10"/>
          <p:cNvSpPr/>
          <p:nvPr/>
        </p:nvSpPr>
        <p:spPr>
          <a:xfrm>
            <a:off x="374961" y="1890797"/>
            <a:ext cx="8587653" cy="7771826"/>
          </a:xfrm>
          <a:custGeom>
            <a:rect b="b" l="l" r="r" t="t"/>
            <a:pathLst>
              <a:path extrusionOk="0" h="7771826" w="8587653">
                <a:moveTo>
                  <a:pt x="0" y="0"/>
                </a:moveTo>
                <a:lnTo>
                  <a:pt x="8587653" y="0"/>
                </a:lnTo>
                <a:lnTo>
                  <a:pt x="8587653" y="7771826"/>
                </a:lnTo>
                <a:lnTo>
                  <a:pt x="0" y="77718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0" name="Google Shape;190;p10"/>
          <p:cNvSpPr txBox="1"/>
          <p:nvPr/>
        </p:nvSpPr>
        <p:spPr>
          <a:xfrm>
            <a:off x="0" y="243993"/>
            <a:ext cx="9337575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Confusion Matrix</a:t>
            </a:r>
            <a:endParaRPr/>
          </a:p>
        </p:txBody>
      </p:sp>
      <p:sp>
        <p:nvSpPr>
          <p:cNvPr id="191" name="Google Shape;191;p10"/>
          <p:cNvSpPr txBox="1"/>
          <p:nvPr/>
        </p:nvSpPr>
        <p:spPr>
          <a:xfrm>
            <a:off x="9337575" y="243993"/>
            <a:ext cx="8950425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ROC Curve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1"/>
          <p:cNvGrpSpPr/>
          <p:nvPr/>
        </p:nvGrpSpPr>
        <p:grpSpPr>
          <a:xfrm>
            <a:off x="13660651" y="-470148"/>
            <a:ext cx="4627349" cy="10757148"/>
            <a:chOff x="0" y="-123825"/>
            <a:chExt cx="1218726" cy="2833158"/>
          </a:xfrm>
        </p:grpSpPr>
        <p:sp>
          <p:nvSpPr>
            <p:cNvPr id="197" name="Google Shape;197;p11"/>
            <p:cNvSpPr/>
            <p:nvPr/>
          </p:nvSpPr>
          <p:spPr>
            <a:xfrm>
              <a:off x="0" y="0"/>
              <a:ext cx="1218726" cy="2709333"/>
            </a:xfrm>
            <a:custGeom>
              <a:rect b="b" l="l" r="r" t="t"/>
              <a:pathLst>
                <a:path extrusionOk="0" h="2709333" w="1218726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  <a:ln>
              <a:noFill/>
            </a:ln>
          </p:spPr>
        </p:sp>
        <p:sp>
          <p:nvSpPr>
            <p:cNvPr id="198" name="Google Shape;198;p11"/>
            <p:cNvSpPr txBox="1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11915073" y="1684924"/>
            <a:ext cx="5344227" cy="7573376"/>
          </a:xfrm>
          <a:custGeom>
            <a:rect b="b" l="l" r="r" t="t"/>
            <a:pathLst>
              <a:path extrusionOk="0" h="1173314" w="827961">
                <a:moveTo>
                  <a:pt x="33319" y="0"/>
                </a:moveTo>
                <a:lnTo>
                  <a:pt x="794642" y="0"/>
                </a:lnTo>
                <a:cubicBezTo>
                  <a:pt x="813043" y="0"/>
                  <a:pt x="827961" y="14917"/>
                  <a:pt x="827961" y="33319"/>
                </a:cubicBezTo>
                <a:lnTo>
                  <a:pt x="827961" y="1139995"/>
                </a:lnTo>
                <a:cubicBezTo>
                  <a:pt x="827961" y="1158397"/>
                  <a:pt x="813043" y="1173314"/>
                  <a:pt x="794642" y="1173314"/>
                </a:cubicBezTo>
                <a:lnTo>
                  <a:pt x="33319" y="1173314"/>
                </a:lnTo>
                <a:cubicBezTo>
                  <a:pt x="14917" y="1173314"/>
                  <a:pt x="0" y="1158397"/>
                  <a:pt x="0" y="1139995"/>
                </a:cubicBezTo>
                <a:lnTo>
                  <a:pt x="0" y="33319"/>
                </a:lnTo>
                <a:cubicBezTo>
                  <a:pt x="0" y="14917"/>
                  <a:pt x="14917" y="0"/>
                  <a:pt x="33319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56346" r="-56346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 txBox="1"/>
          <p:nvPr/>
        </p:nvSpPr>
        <p:spPr>
          <a:xfrm>
            <a:off x="1028700" y="243993"/>
            <a:ext cx="6713409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Process for VGG16</a:t>
            </a:r>
            <a:endParaRPr/>
          </a:p>
        </p:txBody>
      </p:sp>
      <p:sp>
        <p:nvSpPr>
          <p:cNvPr id="201" name="Google Shape;201;p11"/>
          <p:cNvSpPr txBox="1"/>
          <p:nvPr/>
        </p:nvSpPr>
        <p:spPr>
          <a:xfrm>
            <a:off x="1028700" y="1891323"/>
            <a:ext cx="10527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36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Normalization</a:t>
            </a:r>
            <a:endParaRPr sz="2000"/>
          </a:p>
          <a:p>
            <a:pPr indent="-2336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Prefetching.</a:t>
            </a:r>
            <a:endParaRPr sz="2000"/>
          </a:p>
          <a:p>
            <a:pPr indent="-2336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Augmentation</a:t>
            </a:r>
            <a:endParaRPr sz="2000"/>
          </a:p>
          <a:p>
            <a:pPr indent="-2336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Label Encoding</a:t>
            </a:r>
            <a:endParaRPr sz="2000"/>
          </a:p>
        </p:txBody>
      </p:sp>
      <p:sp>
        <p:nvSpPr>
          <p:cNvPr id="202" name="Google Shape;202;p11"/>
          <p:cNvSpPr txBox="1"/>
          <p:nvPr/>
        </p:nvSpPr>
        <p:spPr>
          <a:xfrm>
            <a:off x="1028700" y="4539071"/>
            <a:ext cx="10527900" cy="29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36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VGG16-based model was implemented using transfer learning</a:t>
            </a:r>
            <a:endParaRPr sz="2000"/>
          </a:p>
          <a:p>
            <a:pPr indent="-2336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Dense Layer (2048 neurons, ReLU activation).</a:t>
            </a:r>
            <a:endParaRPr sz="2000"/>
          </a:p>
          <a:p>
            <a:pPr indent="-2336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Dense Output Layer (softmax activation for multi-class classification)</a:t>
            </a:r>
            <a:endParaRPr sz="2000"/>
          </a:p>
          <a:p>
            <a:pPr indent="-2336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Adam Optimizer.</a:t>
            </a:r>
            <a:endParaRPr sz="2000"/>
          </a:p>
          <a:p>
            <a:pPr indent="-2336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Applied Early stopping and LR scheduler</a:t>
            </a:r>
            <a:endParaRPr sz="2000"/>
          </a:p>
          <a:p>
            <a:pPr indent="-2336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Hyperparameter Tuning</a:t>
            </a:r>
            <a:endParaRPr sz="1000"/>
          </a:p>
        </p:txBody>
      </p:sp>
      <p:sp>
        <p:nvSpPr>
          <p:cNvPr id="203" name="Google Shape;203;p11"/>
          <p:cNvSpPr txBox="1"/>
          <p:nvPr/>
        </p:nvSpPr>
        <p:spPr>
          <a:xfrm>
            <a:off x="1028700" y="8118751"/>
            <a:ext cx="105279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36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Training Accuracy: 71.91%</a:t>
            </a:r>
            <a:endParaRPr sz="2000"/>
          </a:p>
          <a:p>
            <a:pPr indent="-2336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Validation Accuracy: 71.44%</a:t>
            </a:r>
            <a:endParaRPr sz="2000"/>
          </a:p>
          <a:p>
            <a:pPr indent="-2336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Testing Accuracy: 75.40%</a:t>
            </a:r>
            <a:endParaRPr sz="2000"/>
          </a:p>
        </p:txBody>
      </p:sp>
      <p:sp>
        <p:nvSpPr>
          <p:cNvPr id="204" name="Google Shape;204;p11"/>
          <p:cNvSpPr txBox="1"/>
          <p:nvPr/>
        </p:nvSpPr>
        <p:spPr>
          <a:xfrm>
            <a:off x="1028700" y="1438568"/>
            <a:ext cx="10527757" cy="490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Data Preprocessing:</a:t>
            </a:r>
            <a:endParaRPr/>
          </a:p>
        </p:txBody>
      </p:sp>
      <p:sp>
        <p:nvSpPr>
          <p:cNvPr id="205" name="Google Shape;205;p11"/>
          <p:cNvSpPr txBox="1"/>
          <p:nvPr/>
        </p:nvSpPr>
        <p:spPr>
          <a:xfrm>
            <a:off x="1028700" y="3996348"/>
            <a:ext cx="10527757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Model Training:</a:t>
            </a:r>
            <a:endParaRPr/>
          </a:p>
        </p:txBody>
      </p:sp>
      <p:sp>
        <p:nvSpPr>
          <p:cNvPr id="206" name="Google Shape;206;p11"/>
          <p:cNvSpPr txBox="1"/>
          <p:nvPr/>
        </p:nvSpPr>
        <p:spPr>
          <a:xfrm>
            <a:off x="1028700" y="7677426"/>
            <a:ext cx="10527757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Test Results: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/>
          <p:nvPr/>
        </p:nvSpPr>
        <p:spPr>
          <a:xfrm>
            <a:off x="9144000" y="2110043"/>
            <a:ext cx="8584851" cy="6889343"/>
          </a:xfrm>
          <a:custGeom>
            <a:rect b="b" l="l" r="r" t="t"/>
            <a:pathLst>
              <a:path extrusionOk="0" h="6889343" w="8584851">
                <a:moveTo>
                  <a:pt x="0" y="0"/>
                </a:moveTo>
                <a:lnTo>
                  <a:pt x="8584851" y="0"/>
                </a:lnTo>
                <a:lnTo>
                  <a:pt x="8584851" y="6889343"/>
                </a:lnTo>
                <a:lnTo>
                  <a:pt x="0" y="68893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2" name="Google Shape;212;p12"/>
          <p:cNvSpPr/>
          <p:nvPr/>
        </p:nvSpPr>
        <p:spPr>
          <a:xfrm>
            <a:off x="1028700" y="2227166"/>
            <a:ext cx="7755572" cy="6621319"/>
          </a:xfrm>
          <a:custGeom>
            <a:rect b="b" l="l" r="r" t="t"/>
            <a:pathLst>
              <a:path extrusionOk="0" h="6621319" w="7755572">
                <a:moveTo>
                  <a:pt x="0" y="0"/>
                </a:moveTo>
                <a:lnTo>
                  <a:pt x="7755572" y="0"/>
                </a:lnTo>
                <a:lnTo>
                  <a:pt x="7755572" y="6621320"/>
                </a:lnTo>
                <a:lnTo>
                  <a:pt x="0" y="6621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3" name="Google Shape;213;p12"/>
          <p:cNvSpPr txBox="1"/>
          <p:nvPr/>
        </p:nvSpPr>
        <p:spPr>
          <a:xfrm>
            <a:off x="0" y="243993"/>
            <a:ext cx="9337575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Confusion Matrix</a:t>
            </a:r>
            <a:endParaRPr/>
          </a:p>
        </p:txBody>
      </p:sp>
      <p:sp>
        <p:nvSpPr>
          <p:cNvPr id="214" name="Google Shape;214;p12"/>
          <p:cNvSpPr txBox="1"/>
          <p:nvPr/>
        </p:nvSpPr>
        <p:spPr>
          <a:xfrm>
            <a:off x="9337575" y="243993"/>
            <a:ext cx="8950425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ROC Curve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13"/>
          <p:cNvGrpSpPr/>
          <p:nvPr/>
        </p:nvGrpSpPr>
        <p:grpSpPr>
          <a:xfrm>
            <a:off x="6191995" y="3167682"/>
            <a:ext cx="5850754" cy="5503609"/>
            <a:chOff x="0" y="-123825"/>
            <a:chExt cx="1726118" cy="1623702"/>
          </a:xfrm>
        </p:grpSpPr>
        <p:sp>
          <p:nvSpPr>
            <p:cNvPr id="220" name="Google Shape;220;p13"/>
            <p:cNvSpPr/>
            <p:nvPr/>
          </p:nvSpPr>
          <p:spPr>
            <a:xfrm>
              <a:off x="0" y="0"/>
              <a:ext cx="1726118" cy="1499877"/>
            </a:xfrm>
            <a:custGeom>
              <a:rect b="b" l="l" r="r" t="t"/>
              <a:pathLst>
                <a:path extrusionOk="0" h="1499877" w="1726118">
                  <a:moveTo>
                    <a:pt x="67485" y="0"/>
                  </a:moveTo>
                  <a:lnTo>
                    <a:pt x="1658633" y="0"/>
                  </a:lnTo>
                  <a:cubicBezTo>
                    <a:pt x="1695904" y="0"/>
                    <a:pt x="1726118" y="30214"/>
                    <a:pt x="1726118" y="67485"/>
                  </a:cubicBezTo>
                  <a:lnTo>
                    <a:pt x="1726118" y="1432392"/>
                  </a:lnTo>
                  <a:cubicBezTo>
                    <a:pt x="1726118" y="1469663"/>
                    <a:pt x="1695904" y="1499877"/>
                    <a:pt x="1658633" y="1499877"/>
                  </a:cubicBezTo>
                  <a:lnTo>
                    <a:pt x="67485" y="1499877"/>
                  </a:lnTo>
                  <a:cubicBezTo>
                    <a:pt x="49587" y="1499877"/>
                    <a:pt x="32422" y="1492767"/>
                    <a:pt x="19766" y="1480111"/>
                  </a:cubicBezTo>
                  <a:cubicBezTo>
                    <a:pt x="7110" y="1467455"/>
                    <a:pt x="0" y="1450290"/>
                    <a:pt x="0" y="1432392"/>
                  </a:cubicBezTo>
                  <a:lnTo>
                    <a:pt x="0" y="67485"/>
                  </a:lnTo>
                  <a:cubicBezTo>
                    <a:pt x="0" y="30214"/>
                    <a:pt x="30214" y="0"/>
                    <a:pt x="67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3"/>
            <p:cNvSpPr txBox="1"/>
            <p:nvPr/>
          </p:nvSpPr>
          <p:spPr>
            <a:xfrm>
              <a:off x="0" y="-123825"/>
              <a:ext cx="1726118" cy="16237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Google Shape;222;p13"/>
          <p:cNvGrpSpPr/>
          <p:nvPr/>
        </p:nvGrpSpPr>
        <p:grpSpPr>
          <a:xfrm>
            <a:off x="12240827" y="3167682"/>
            <a:ext cx="5850754" cy="5503609"/>
            <a:chOff x="0" y="-123825"/>
            <a:chExt cx="1726118" cy="1623702"/>
          </a:xfrm>
        </p:grpSpPr>
        <p:sp>
          <p:nvSpPr>
            <p:cNvPr id="223" name="Google Shape;223;p13"/>
            <p:cNvSpPr/>
            <p:nvPr/>
          </p:nvSpPr>
          <p:spPr>
            <a:xfrm>
              <a:off x="0" y="0"/>
              <a:ext cx="1726118" cy="1499877"/>
            </a:xfrm>
            <a:custGeom>
              <a:rect b="b" l="l" r="r" t="t"/>
              <a:pathLst>
                <a:path extrusionOk="0" h="1499877" w="1726118">
                  <a:moveTo>
                    <a:pt x="67485" y="0"/>
                  </a:moveTo>
                  <a:lnTo>
                    <a:pt x="1658633" y="0"/>
                  </a:lnTo>
                  <a:cubicBezTo>
                    <a:pt x="1695904" y="0"/>
                    <a:pt x="1726118" y="30214"/>
                    <a:pt x="1726118" y="67485"/>
                  </a:cubicBezTo>
                  <a:lnTo>
                    <a:pt x="1726118" y="1432392"/>
                  </a:lnTo>
                  <a:cubicBezTo>
                    <a:pt x="1726118" y="1469663"/>
                    <a:pt x="1695904" y="1499877"/>
                    <a:pt x="1658633" y="1499877"/>
                  </a:cubicBezTo>
                  <a:lnTo>
                    <a:pt x="67485" y="1499877"/>
                  </a:lnTo>
                  <a:cubicBezTo>
                    <a:pt x="49587" y="1499877"/>
                    <a:pt x="32422" y="1492767"/>
                    <a:pt x="19766" y="1480111"/>
                  </a:cubicBezTo>
                  <a:cubicBezTo>
                    <a:pt x="7110" y="1467455"/>
                    <a:pt x="0" y="1450290"/>
                    <a:pt x="0" y="1432392"/>
                  </a:cubicBezTo>
                  <a:lnTo>
                    <a:pt x="0" y="67485"/>
                  </a:lnTo>
                  <a:cubicBezTo>
                    <a:pt x="0" y="30214"/>
                    <a:pt x="30214" y="0"/>
                    <a:pt x="67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 txBox="1"/>
            <p:nvPr/>
          </p:nvSpPr>
          <p:spPr>
            <a:xfrm>
              <a:off x="0" y="-123825"/>
              <a:ext cx="1726118" cy="16237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p13"/>
          <p:cNvGrpSpPr/>
          <p:nvPr/>
        </p:nvGrpSpPr>
        <p:grpSpPr>
          <a:xfrm>
            <a:off x="195299" y="3167682"/>
            <a:ext cx="5850754" cy="5503609"/>
            <a:chOff x="0" y="-123825"/>
            <a:chExt cx="1726118" cy="1623702"/>
          </a:xfrm>
        </p:grpSpPr>
        <p:sp>
          <p:nvSpPr>
            <p:cNvPr id="226" name="Google Shape;226;p13"/>
            <p:cNvSpPr/>
            <p:nvPr/>
          </p:nvSpPr>
          <p:spPr>
            <a:xfrm>
              <a:off x="0" y="0"/>
              <a:ext cx="1726118" cy="1499877"/>
            </a:xfrm>
            <a:custGeom>
              <a:rect b="b" l="l" r="r" t="t"/>
              <a:pathLst>
                <a:path extrusionOk="0" h="1499877" w="1726118">
                  <a:moveTo>
                    <a:pt x="67485" y="0"/>
                  </a:moveTo>
                  <a:lnTo>
                    <a:pt x="1658633" y="0"/>
                  </a:lnTo>
                  <a:cubicBezTo>
                    <a:pt x="1695904" y="0"/>
                    <a:pt x="1726118" y="30214"/>
                    <a:pt x="1726118" y="67485"/>
                  </a:cubicBezTo>
                  <a:lnTo>
                    <a:pt x="1726118" y="1432392"/>
                  </a:lnTo>
                  <a:cubicBezTo>
                    <a:pt x="1726118" y="1469663"/>
                    <a:pt x="1695904" y="1499877"/>
                    <a:pt x="1658633" y="1499877"/>
                  </a:cubicBezTo>
                  <a:lnTo>
                    <a:pt x="67485" y="1499877"/>
                  </a:lnTo>
                  <a:cubicBezTo>
                    <a:pt x="49587" y="1499877"/>
                    <a:pt x="32422" y="1492767"/>
                    <a:pt x="19766" y="1480111"/>
                  </a:cubicBezTo>
                  <a:cubicBezTo>
                    <a:pt x="7110" y="1467455"/>
                    <a:pt x="0" y="1450290"/>
                    <a:pt x="0" y="1432392"/>
                  </a:cubicBezTo>
                  <a:lnTo>
                    <a:pt x="0" y="67485"/>
                  </a:lnTo>
                  <a:cubicBezTo>
                    <a:pt x="0" y="30214"/>
                    <a:pt x="30214" y="0"/>
                    <a:pt x="67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 txBox="1"/>
            <p:nvPr/>
          </p:nvSpPr>
          <p:spPr>
            <a:xfrm>
              <a:off x="0" y="-123825"/>
              <a:ext cx="1726118" cy="16237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13"/>
          <p:cNvSpPr/>
          <p:nvPr/>
        </p:nvSpPr>
        <p:spPr>
          <a:xfrm>
            <a:off x="6191995" y="4701896"/>
            <a:ext cx="5850754" cy="3482626"/>
          </a:xfrm>
          <a:custGeom>
            <a:rect b="b" l="l" r="r" t="t"/>
            <a:pathLst>
              <a:path extrusionOk="0" h="3482626" w="5850754">
                <a:moveTo>
                  <a:pt x="0" y="0"/>
                </a:moveTo>
                <a:lnTo>
                  <a:pt x="5850754" y="0"/>
                </a:lnTo>
                <a:lnTo>
                  <a:pt x="5850754" y="3482626"/>
                </a:lnTo>
                <a:lnTo>
                  <a:pt x="0" y="34826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79" l="0" r="0" t="-946"/>
            </a:stretch>
          </a:blipFill>
          <a:ln>
            <a:noFill/>
          </a:ln>
        </p:spPr>
      </p:sp>
      <p:sp>
        <p:nvSpPr>
          <p:cNvPr id="229" name="Google Shape;229;p13"/>
          <p:cNvSpPr/>
          <p:nvPr/>
        </p:nvSpPr>
        <p:spPr>
          <a:xfrm>
            <a:off x="372337" y="4701896"/>
            <a:ext cx="5496678" cy="3482626"/>
          </a:xfrm>
          <a:custGeom>
            <a:rect b="b" l="l" r="r" t="t"/>
            <a:pathLst>
              <a:path extrusionOk="0" h="3482626" w="5496678">
                <a:moveTo>
                  <a:pt x="0" y="0"/>
                </a:moveTo>
                <a:lnTo>
                  <a:pt x="5496678" y="0"/>
                </a:lnTo>
                <a:lnTo>
                  <a:pt x="5496678" y="3482626"/>
                </a:lnTo>
                <a:lnTo>
                  <a:pt x="0" y="34826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930" l="0" r="0" t="0"/>
            </a:stretch>
          </a:blipFill>
          <a:ln>
            <a:noFill/>
          </a:ln>
        </p:spPr>
      </p:sp>
      <p:sp>
        <p:nvSpPr>
          <p:cNvPr id="230" name="Google Shape;230;p13"/>
          <p:cNvSpPr/>
          <p:nvPr/>
        </p:nvSpPr>
        <p:spPr>
          <a:xfrm>
            <a:off x="12481672" y="4701896"/>
            <a:ext cx="5369064" cy="3317378"/>
          </a:xfrm>
          <a:custGeom>
            <a:rect b="b" l="l" r="r" t="t"/>
            <a:pathLst>
              <a:path extrusionOk="0" h="3317378" w="5369064">
                <a:moveTo>
                  <a:pt x="0" y="0"/>
                </a:moveTo>
                <a:lnTo>
                  <a:pt x="5369063" y="0"/>
                </a:lnTo>
                <a:lnTo>
                  <a:pt x="5369063" y="3317378"/>
                </a:lnTo>
                <a:lnTo>
                  <a:pt x="0" y="33173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-12468" t="0"/>
            </a:stretch>
          </a:blipFill>
          <a:ln>
            <a:noFill/>
          </a:ln>
        </p:spPr>
      </p:sp>
      <p:sp>
        <p:nvSpPr>
          <p:cNvPr id="231" name="Google Shape;231;p13"/>
          <p:cNvSpPr txBox="1"/>
          <p:nvPr/>
        </p:nvSpPr>
        <p:spPr>
          <a:xfrm>
            <a:off x="882758" y="428942"/>
            <a:ext cx="10326591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Result Comparison</a:t>
            </a:r>
            <a:endParaRPr/>
          </a:p>
        </p:txBody>
      </p:sp>
      <p:sp>
        <p:nvSpPr>
          <p:cNvPr id="232" name="Google Shape;232;p13"/>
          <p:cNvSpPr txBox="1"/>
          <p:nvPr/>
        </p:nvSpPr>
        <p:spPr>
          <a:xfrm>
            <a:off x="0" y="1862792"/>
            <a:ext cx="18288000" cy="1059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63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Following images show the classification accuracy metrics for each of the model. Comparing these values we can observe the...</a:t>
            </a:r>
            <a:endParaRPr/>
          </a:p>
        </p:txBody>
      </p:sp>
      <p:sp>
        <p:nvSpPr>
          <p:cNvPr id="233" name="Google Shape;233;p13"/>
          <p:cNvSpPr txBox="1"/>
          <p:nvPr/>
        </p:nvSpPr>
        <p:spPr>
          <a:xfrm>
            <a:off x="6566429" y="3635463"/>
            <a:ext cx="5101887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99" u="sng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CNN</a:t>
            </a:r>
            <a:endParaRPr/>
          </a:p>
        </p:txBody>
      </p:sp>
      <p:sp>
        <p:nvSpPr>
          <p:cNvPr id="234" name="Google Shape;234;p13"/>
          <p:cNvSpPr txBox="1"/>
          <p:nvPr/>
        </p:nvSpPr>
        <p:spPr>
          <a:xfrm>
            <a:off x="518609" y="3635463"/>
            <a:ext cx="5101887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99" u="sng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SVM</a:t>
            </a:r>
            <a:endParaRPr/>
          </a:p>
        </p:txBody>
      </p:sp>
      <p:sp>
        <p:nvSpPr>
          <p:cNvPr id="235" name="Google Shape;235;p13"/>
          <p:cNvSpPr txBox="1"/>
          <p:nvPr/>
        </p:nvSpPr>
        <p:spPr>
          <a:xfrm>
            <a:off x="12615260" y="3635463"/>
            <a:ext cx="5101887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99" u="sng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VGG16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/>
          <p:nvPr/>
        </p:nvSpPr>
        <p:spPr>
          <a:xfrm>
            <a:off x="1664771" y="1809453"/>
            <a:ext cx="5539941" cy="7448847"/>
          </a:xfrm>
          <a:custGeom>
            <a:rect b="b" l="l" r="r" t="t"/>
            <a:pathLst>
              <a:path extrusionOk="0" h="1154021" w="858282">
                <a:moveTo>
                  <a:pt x="32142" y="0"/>
                </a:moveTo>
                <a:lnTo>
                  <a:pt x="826140" y="0"/>
                </a:lnTo>
                <a:cubicBezTo>
                  <a:pt x="843892" y="0"/>
                  <a:pt x="858282" y="14390"/>
                  <a:pt x="858282" y="32142"/>
                </a:cubicBezTo>
                <a:lnTo>
                  <a:pt x="858282" y="1121879"/>
                </a:lnTo>
                <a:cubicBezTo>
                  <a:pt x="858282" y="1130404"/>
                  <a:pt x="854896" y="1138579"/>
                  <a:pt x="848868" y="1144607"/>
                </a:cubicBezTo>
                <a:cubicBezTo>
                  <a:pt x="842840" y="1150635"/>
                  <a:pt x="834665" y="1154021"/>
                  <a:pt x="826140" y="1154021"/>
                </a:cubicBezTo>
                <a:lnTo>
                  <a:pt x="32142" y="1154021"/>
                </a:lnTo>
                <a:cubicBezTo>
                  <a:pt x="23617" y="1154021"/>
                  <a:pt x="15442" y="1150635"/>
                  <a:pt x="9414" y="1144607"/>
                </a:cubicBezTo>
                <a:cubicBezTo>
                  <a:pt x="3386" y="1138579"/>
                  <a:pt x="0" y="1130404"/>
                  <a:pt x="0" y="1121879"/>
                </a:cubicBezTo>
                <a:lnTo>
                  <a:pt x="0" y="32142"/>
                </a:lnTo>
                <a:cubicBezTo>
                  <a:pt x="0" y="14390"/>
                  <a:pt x="14390" y="0"/>
                  <a:pt x="32142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709" l="0" r="0" t="-5709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14"/>
          <p:cNvGrpSpPr/>
          <p:nvPr/>
        </p:nvGrpSpPr>
        <p:grpSpPr>
          <a:xfrm>
            <a:off x="8449761" y="-470148"/>
            <a:ext cx="9838239" cy="10757148"/>
            <a:chOff x="0" y="-123825"/>
            <a:chExt cx="2591141" cy="2833158"/>
          </a:xfrm>
        </p:grpSpPr>
        <p:sp>
          <p:nvSpPr>
            <p:cNvPr id="242" name="Google Shape;242;p14"/>
            <p:cNvSpPr/>
            <p:nvPr/>
          </p:nvSpPr>
          <p:spPr>
            <a:xfrm>
              <a:off x="0" y="0"/>
              <a:ext cx="2591141" cy="2709333"/>
            </a:xfrm>
            <a:custGeom>
              <a:rect b="b" l="l" r="r" t="t"/>
              <a:pathLst>
                <a:path extrusionOk="0" h="2709333" w="2591141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  <a:ln>
              <a:noFill/>
            </a:ln>
          </p:spPr>
        </p:sp>
        <p:sp>
          <p:nvSpPr>
            <p:cNvPr id="243" name="Google Shape;243;p14"/>
            <p:cNvSpPr txBox="1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4"/>
          <p:cNvSpPr txBox="1"/>
          <p:nvPr/>
        </p:nvSpPr>
        <p:spPr>
          <a:xfrm>
            <a:off x="1028700" y="243993"/>
            <a:ext cx="9480749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Comparison Inference</a:t>
            </a:r>
            <a:endParaRPr/>
          </a:p>
        </p:txBody>
      </p:sp>
      <p:sp>
        <p:nvSpPr>
          <p:cNvPr id="245" name="Google Shape;245;p14"/>
          <p:cNvSpPr txBox="1"/>
          <p:nvPr/>
        </p:nvSpPr>
        <p:spPr>
          <a:xfrm>
            <a:off x="8652617" y="2027481"/>
            <a:ext cx="8606683" cy="2028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Training Time: 19.45 mins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Accuracy: Satisfactory with pretrained models for preprocessing.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Memory: High Memory Consumption.</a:t>
            </a:r>
            <a:endParaRPr/>
          </a:p>
        </p:txBody>
      </p:sp>
      <p:sp>
        <p:nvSpPr>
          <p:cNvPr id="246" name="Google Shape;246;p14"/>
          <p:cNvSpPr txBox="1"/>
          <p:nvPr/>
        </p:nvSpPr>
        <p:spPr>
          <a:xfrm>
            <a:off x="8652617" y="7224263"/>
            <a:ext cx="8606683" cy="151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Training Time: 1 hr, 16 min, 50 sec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Moderately accurate with high complexity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Memory Intensive</a:t>
            </a:r>
            <a:endParaRPr/>
          </a:p>
        </p:txBody>
      </p:sp>
      <p:sp>
        <p:nvSpPr>
          <p:cNvPr id="247" name="Google Shape;247;p14"/>
          <p:cNvSpPr txBox="1"/>
          <p:nvPr/>
        </p:nvSpPr>
        <p:spPr>
          <a:xfrm>
            <a:off x="8652617" y="4942245"/>
            <a:ext cx="8606683" cy="151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Training time: 13 mins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Higher Accuracy without complex data preprocessing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Memory efficient.</a:t>
            </a:r>
            <a:endParaRPr/>
          </a:p>
        </p:txBody>
      </p:sp>
      <p:sp>
        <p:nvSpPr>
          <p:cNvPr id="248" name="Google Shape;248;p14"/>
          <p:cNvSpPr txBox="1"/>
          <p:nvPr/>
        </p:nvSpPr>
        <p:spPr>
          <a:xfrm>
            <a:off x="8652617" y="1561099"/>
            <a:ext cx="8606683" cy="518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38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SVM</a:t>
            </a:r>
            <a:endParaRPr/>
          </a:p>
        </p:txBody>
      </p:sp>
      <p:sp>
        <p:nvSpPr>
          <p:cNvPr id="249" name="Google Shape;249;p14"/>
          <p:cNvSpPr txBox="1"/>
          <p:nvPr/>
        </p:nvSpPr>
        <p:spPr>
          <a:xfrm>
            <a:off x="8652617" y="6714391"/>
            <a:ext cx="8606683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VGG16 Model</a:t>
            </a:r>
            <a:endParaRPr/>
          </a:p>
        </p:txBody>
      </p:sp>
      <p:sp>
        <p:nvSpPr>
          <p:cNvPr id="250" name="Google Shape;250;p14"/>
          <p:cNvSpPr txBox="1"/>
          <p:nvPr/>
        </p:nvSpPr>
        <p:spPr>
          <a:xfrm>
            <a:off x="8652617" y="4284906"/>
            <a:ext cx="8606683" cy="518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38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CNN Model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"/>
          <p:cNvSpPr txBox="1"/>
          <p:nvPr/>
        </p:nvSpPr>
        <p:spPr>
          <a:xfrm>
            <a:off x="855299" y="428942"/>
            <a:ext cx="11534821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Conclusion</a:t>
            </a:r>
            <a:endParaRPr/>
          </a:p>
        </p:txBody>
      </p:sp>
      <p:sp>
        <p:nvSpPr>
          <p:cNvPr id="256" name="Google Shape;256;p15"/>
          <p:cNvSpPr txBox="1"/>
          <p:nvPr/>
        </p:nvSpPr>
        <p:spPr>
          <a:xfrm>
            <a:off x="4009831" y="4324350"/>
            <a:ext cx="10655487" cy="151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Thus, by conducting this comparative study, we conclude that Land cover Images can be best classified using the CNN model that classifies with an accuracy of 92%.</a:t>
            </a:r>
            <a:endParaRPr/>
          </a:p>
        </p:txBody>
      </p:sp>
      <p:cxnSp>
        <p:nvCxnSpPr>
          <p:cNvPr id="257" name="Google Shape;257;p15"/>
          <p:cNvCxnSpPr/>
          <p:nvPr/>
        </p:nvCxnSpPr>
        <p:spPr>
          <a:xfrm>
            <a:off x="5897880" y="3568974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15"/>
          <p:cNvCxnSpPr/>
          <p:nvPr/>
        </p:nvCxnSpPr>
        <p:spPr>
          <a:xfrm>
            <a:off x="5897880" y="7171009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15"/>
          <p:cNvSpPr/>
          <p:nvPr/>
        </p:nvSpPr>
        <p:spPr>
          <a:xfrm>
            <a:off x="16419301" y="108393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0" name="Google Shape;260;p15"/>
          <p:cNvSpPr/>
          <p:nvPr/>
        </p:nvSpPr>
        <p:spPr>
          <a:xfrm>
            <a:off x="188701" y="9947018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577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Thank you</a:t>
            </a:r>
            <a:endParaRPr/>
          </a:p>
        </p:txBody>
      </p:sp>
      <p:cxnSp>
        <p:nvCxnSpPr>
          <p:cNvPr id="266" name="Google Shape;266;p16"/>
          <p:cNvCxnSpPr/>
          <p:nvPr/>
        </p:nvCxnSpPr>
        <p:spPr>
          <a:xfrm>
            <a:off x="5897880" y="2215083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p16"/>
          <p:cNvSpPr/>
          <p:nvPr/>
        </p:nvSpPr>
        <p:spPr>
          <a:xfrm>
            <a:off x="16419301" y="108393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68" name="Google Shape;268;p16"/>
          <p:cNvCxnSpPr/>
          <p:nvPr/>
        </p:nvCxnSpPr>
        <p:spPr>
          <a:xfrm>
            <a:off x="5897880" y="8159883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p16"/>
          <p:cNvSpPr/>
          <p:nvPr/>
        </p:nvSpPr>
        <p:spPr>
          <a:xfrm>
            <a:off x="541017" y="9947018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16419301" y="103602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2"/>
          <p:cNvSpPr txBox="1"/>
          <p:nvPr/>
        </p:nvSpPr>
        <p:spPr>
          <a:xfrm>
            <a:off x="1028700" y="239201"/>
            <a:ext cx="8048163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Introduction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188701" y="9947018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p2"/>
          <p:cNvSpPr txBox="1"/>
          <p:nvPr/>
        </p:nvSpPr>
        <p:spPr>
          <a:xfrm>
            <a:off x="0" y="2693793"/>
            <a:ext cx="18288000" cy="3580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30" lvl="1" marL="734059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0F4662"/>
                </a:solidFill>
                <a:latin typeface="Arial"/>
                <a:ea typeface="Arial"/>
                <a:cs typeface="Arial"/>
                <a:sym typeface="Arial"/>
              </a:rPr>
              <a:t>Land Classification has applications in various fields : environmental monitoring, urban planning, agriculture management, and climate change assessment.</a:t>
            </a:r>
            <a:endParaRPr/>
          </a:p>
          <a:p>
            <a:pPr indent="-367030" lvl="1" marL="734059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0F4662"/>
                </a:solidFill>
                <a:latin typeface="Arial"/>
                <a:ea typeface="Arial"/>
                <a:cs typeface="Arial"/>
                <a:sym typeface="Arial"/>
              </a:rPr>
              <a:t>This study evaluates and compares machine learning algorithms for land cover classification using satellite imagery.</a:t>
            </a:r>
            <a:endParaRPr/>
          </a:p>
          <a:p>
            <a:pPr indent="-367030" lvl="1" marL="734059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0F4662"/>
                </a:solidFill>
                <a:latin typeface="Arial"/>
                <a:ea typeface="Arial"/>
                <a:cs typeface="Arial"/>
                <a:sym typeface="Arial"/>
              </a:rPr>
              <a:t> Aims to identify the most accurate and efficient techniques for land cover mapping.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F466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"/>
          <p:cNvGrpSpPr/>
          <p:nvPr/>
        </p:nvGrpSpPr>
        <p:grpSpPr>
          <a:xfrm>
            <a:off x="14093893" y="-164977"/>
            <a:ext cx="4194107" cy="10451977"/>
            <a:chOff x="0" y="-47625"/>
            <a:chExt cx="1104621" cy="2752784"/>
          </a:xfrm>
        </p:grpSpPr>
        <p:sp>
          <p:nvSpPr>
            <p:cNvPr id="104" name="Google Shape;104;p3"/>
            <p:cNvSpPr/>
            <p:nvPr/>
          </p:nvSpPr>
          <p:spPr>
            <a:xfrm>
              <a:off x="0" y="0"/>
              <a:ext cx="1104621" cy="2705159"/>
            </a:xfrm>
            <a:custGeom>
              <a:rect b="b" l="l" r="r" t="t"/>
              <a:pathLst>
                <a:path extrusionOk="0"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  <a:ln>
              <a:noFill/>
            </a:ln>
          </p:spPr>
        </p:sp>
        <p:sp>
          <p:nvSpPr>
            <p:cNvPr id="105" name="Google Shape;105;p3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5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3"/>
          <p:cNvSpPr/>
          <p:nvPr/>
        </p:nvSpPr>
        <p:spPr>
          <a:xfrm>
            <a:off x="1028700" y="8974931"/>
            <a:ext cx="1905000" cy="283369"/>
          </a:xfrm>
          <a:custGeom>
            <a:rect b="b" l="l" r="r" t="t"/>
            <a:pathLst>
              <a:path extrusionOk="0"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" name="Google Shape;107;p3"/>
          <p:cNvSpPr/>
          <p:nvPr/>
        </p:nvSpPr>
        <p:spPr>
          <a:xfrm>
            <a:off x="12504223" y="1868330"/>
            <a:ext cx="4608605" cy="6937235"/>
          </a:xfrm>
          <a:custGeom>
            <a:rect b="b" l="l" r="r" t="t"/>
            <a:pathLst>
              <a:path extrusionOk="0" h="6937235" w="4608605">
                <a:moveTo>
                  <a:pt x="0" y="0"/>
                </a:moveTo>
                <a:lnTo>
                  <a:pt x="4608606" y="0"/>
                </a:lnTo>
                <a:lnTo>
                  <a:pt x="4608606" y="6937235"/>
                </a:lnTo>
                <a:lnTo>
                  <a:pt x="0" y="69372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2592" r="-32592" t="0"/>
            </a:stretch>
          </a:blipFill>
          <a:ln>
            <a:noFill/>
          </a:ln>
        </p:spPr>
      </p:sp>
      <p:sp>
        <p:nvSpPr>
          <p:cNvPr id="108" name="Google Shape;108;p3"/>
          <p:cNvSpPr txBox="1"/>
          <p:nvPr/>
        </p:nvSpPr>
        <p:spPr>
          <a:xfrm>
            <a:off x="1028700" y="243993"/>
            <a:ext cx="9390243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Motivation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361143" y="2503753"/>
            <a:ext cx="11200888" cy="5609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F4662"/>
                </a:solidFill>
                <a:latin typeface="Arial"/>
                <a:ea typeface="Arial"/>
                <a:cs typeface="Arial"/>
                <a:sym typeface="Arial"/>
              </a:rPr>
              <a:t>This comparative study is motivated by the need to:</a:t>
            </a:r>
            <a:endParaRPr/>
          </a:p>
          <a:p>
            <a:pPr indent="-431800" lvl="2" marL="12954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3000"/>
              <a:buFont typeface="Arial"/>
              <a:buChar char="⚬"/>
            </a:pPr>
            <a:r>
              <a:rPr b="0" i="0" lang="en-US" sz="3000" u="none" cap="none" strike="noStrike">
                <a:solidFill>
                  <a:srgbClr val="0F4662"/>
                </a:solidFill>
                <a:latin typeface="Arial"/>
                <a:ea typeface="Arial"/>
                <a:cs typeface="Arial"/>
                <a:sym typeface="Arial"/>
              </a:rPr>
              <a:t>Identify the strengths and limitations of different ML algorithms for land cover classification.</a:t>
            </a:r>
            <a:endParaRPr/>
          </a:p>
          <a:p>
            <a:pPr indent="-431800" lvl="2" marL="12954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3000"/>
              <a:buFont typeface="Arial"/>
              <a:buChar char="⚬"/>
            </a:pPr>
            <a:r>
              <a:rPr b="0" i="0" lang="en-US" sz="3000" u="none" cap="none" strike="noStrike">
                <a:solidFill>
                  <a:srgbClr val="0F4662"/>
                </a:solidFill>
                <a:latin typeface="Arial"/>
                <a:ea typeface="Arial"/>
                <a:cs typeface="Arial"/>
                <a:sym typeface="Arial"/>
              </a:rPr>
              <a:t>Provide insights into selecting the most suitable techniques for diverse land cover types and regions.</a:t>
            </a:r>
            <a:endParaRPr/>
          </a:p>
          <a:p>
            <a:pPr indent="-431800" lvl="2" marL="12954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3000"/>
              <a:buFont typeface="Arial"/>
              <a:buChar char="⚬"/>
            </a:pPr>
            <a:r>
              <a:rPr b="0" i="0" lang="en-US" sz="3000" u="none" cap="none" strike="noStrike">
                <a:solidFill>
                  <a:srgbClr val="0F4662"/>
                </a:solidFill>
                <a:latin typeface="Arial"/>
                <a:ea typeface="Arial"/>
                <a:cs typeface="Arial"/>
                <a:sym typeface="Arial"/>
              </a:rPr>
              <a:t>Contribute to advancing sustainable land management practices by improving classification accuracy and efficiency.</a:t>
            </a:r>
            <a:endParaRPr/>
          </a:p>
          <a:p>
            <a:pPr indent="0" lvl="0" marL="0" marR="0" rtl="0" algn="just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F466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F466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/>
        </p:nvSpPr>
        <p:spPr>
          <a:xfrm>
            <a:off x="1028700" y="243993"/>
            <a:ext cx="14072064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Dataset Overview</a:t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16419301" y="108393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6" name="Google Shape;116;p4"/>
          <p:cNvSpPr/>
          <p:nvPr/>
        </p:nvSpPr>
        <p:spPr>
          <a:xfrm>
            <a:off x="188701" y="10037100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7" name="Google Shape;117;p4"/>
          <p:cNvSpPr txBox="1"/>
          <p:nvPr/>
        </p:nvSpPr>
        <p:spPr>
          <a:xfrm>
            <a:off x="268148" y="1785192"/>
            <a:ext cx="17434802" cy="7181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30" lvl="1" marL="734059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0F4662"/>
                </a:solidFill>
                <a:latin typeface="Arial"/>
                <a:ea typeface="Arial"/>
                <a:cs typeface="Arial"/>
                <a:sym typeface="Arial"/>
              </a:rPr>
              <a:t>The EuroSAT dataset is a benchmark dataset for land cover classification, derived from Sentinel-2 satellite images.</a:t>
            </a:r>
            <a:endParaRPr/>
          </a:p>
          <a:p>
            <a:pPr indent="-367030" lvl="1" marL="734059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0F4662"/>
                </a:solidFill>
                <a:latin typeface="Arial"/>
                <a:ea typeface="Arial"/>
                <a:cs typeface="Arial"/>
                <a:sym typeface="Arial"/>
              </a:rPr>
              <a:t>It consists of RGB and multi-spectral images representing diverse land cover types across Europe.</a:t>
            </a:r>
            <a:endParaRPr/>
          </a:p>
          <a:p>
            <a:pPr indent="-367030" lvl="1" marL="734059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0F4662"/>
                </a:solidFill>
                <a:latin typeface="Arial"/>
                <a:ea typeface="Arial"/>
                <a:cs typeface="Arial"/>
                <a:sym typeface="Arial"/>
              </a:rPr>
              <a:t>Contains 10 classes:- agricultural, residential, industrial, forest, river, and barren land, among others.</a:t>
            </a:r>
            <a:endParaRPr/>
          </a:p>
          <a:p>
            <a:pPr indent="-367030" lvl="1" marL="734059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0F4662"/>
                </a:solidFill>
                <a:latin typeface="Arial"/>
                <a:ea typeface="Arial"/>
                <a:cs typeface="Arial"/>
                <a:sym typeface="Arial"/>
              </a:rPr>
              <a:t>Includes over 27,000 labeled images with a resolution of 64x64 pixels. This is split in training set of 18900 images (70%), validation set of 5400 images (20%) and test set of 2700 images(10%)</a:t>
            </a:r>
            <a:endParaRPr/>
          </a:p>
          <a:p>
            <a:pPr indent="-367030" lvl="1" marL="734059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0F4662"/>
                </a:solidFill>
                <a:latin typeface="Arial"/>
                <a:ea typeface="Arial"/>
                <a:cs typeface="Arial"/>
                <a:sym typeface="Arial"/>
              </a:rPr>
              <a:t>Ideal for evaluating machine learning models due to its class diversity and high-quality annotations.</a:t>
            </a:r>
            <a:endParaRPr/>
          </a:p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F466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/>
          <p:nvPr/>
        </p:nvSpPr>
        <p:spPr>
          <a:xfrm>
            <a:off x="16608003" y="108393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" name="Google Shape;123;p5"/>
          <p:cNvSpPr/>
          <p:nvPr/>
        </p:nvSpPr>
        <p:spPr>
          <a:xfrm>
            <a:off x="188701" y="10037100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5"/>
          <p:cNvSpPr/>
          <p:nvPr/>
        </p:nvSpPr>
        <p:spPr>
          <a:xfrm>
            <a:off x="2242469" y="4176162"/>
            <a:ext cx="13507474" cy="2199519"/>
          </a:xfrm>
          <a:custGeom>
            <a:rect b="b" l="l" r="r" t="t"/>
            <a:pathLst>
              <a:path extrusionOk="0" h="2199519" w="13507474">
                <a:moveTo>
                  <a:pt x="0" y="0"/>
                </a:moveTo>
                <a:lnTo>
                  <a:pt x="13507474" y="0"/>
                </a:lnTo>
                <a:lnTo>
                  <a:pt x="13507474" y="2199519"/>
                </a:lnTo>
                <a:lnTo>
                  <a:pt x="0" y="21995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5" name="Google Shape;125;p5"/>
          <p:cNvSpPr txBox="1"/>
          <p:nvPr/>
        </p:nvSpPr>
        <p:spPr>
          <a:xfrm>
            <a:off x="1028700" y="243993"/>
            <a:ext cx="14072064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Flow Diagram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6"/>
          <p:cNvGrpSpPr/>
          <p:nvPr/>
        </p:nvGrpSpPr>
        <p:grpSpPr>
          <a:xfrm>
            <a:off x="886761" y="1986547"/>
            <a:ext cx="5385764" cy="6896812"/>
            <a:chOff x="0" y="-123825"/>
            <a:chExt cx="1418473" cy="1816444"/>
          </a:xfrm>
        </p:grpSpPr>
        <p:sp>
          <p:nvSpPr>
            <p:cNvPr id="131" name="Google Shape;131;p6"/>
            <p:cNvSpPr/>
            <p:nvPr/>
          </p:nvSpPr>
          <p:spPr>
            <a:xfrm>
              <a:off x="0" y="0"/>
              <a:ext cx="1418473" cy="1692619"/>
            </a:xfrm>
            <a:custGeom>
              <a:rect b="b" l="l" r="r" t="t"/>
              <a:pathLst>
                <a:path extrusionOk="0"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6"/>
          <p:cNvGrpSpPr/>
          <p:nvPr/>
        </p:nvGrpSpPr>
        <p:grpSpPr>
          <a:xfrm>
            <a:off x="6451118" y="1986547"/>
            <a:ext cx="5385764" cy="6896812"/>
            <a:chOff x="0" y="-123825"/>
            <a:chExt cx="1418473" cy="1816444"/>
          </a:xfrm>
        </p:grpSpPr>
        <p:sp>
          <p:nvSpPr>
            <p:cNvPr id="134" name="Google Shape;134;p6"/>
            <p:cNvSpPr/>
            <p:nvPr/>
          </p:nvSpPr>
          <p:spPr>
            <a:xfrm>
              <a:off x="0" y="0"/>
              <a:ext cx="1418473" cy="1692619"/>
            </a:xfrm>
            <a:custGeom>
              <a:rect b="b" l="l" r="r" t="t"/>
              <a:pathLst>
                <a:path extrusionOk="0"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9B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6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6"/>
          <p:cNvGrpSpPr/>
          <p:nvPr/>
        </p:nvGrpSpPr>
        <p:grpSpPr>
          <a:xfrm>
            <a:off x="12015475" y="1986547"/>
            <a:ext cx="5385764" cy="6896812"/>
            <a:chOff x="0" y="-123825"/>
            <a:chExt cx="1418473" cy="1816444"/>
          </a:xfrm>
        </p:grpSpPr>
        <p:sp>
          <p:nvSpPr>
            <p:cNvPr id="137" name="Google Shape;137;p6"/>
            <p:cNvSpPr/>
            <p:nvPr/>
          </p:nvSpPr>
          <p:spPr>
            <a:xfrm>
              <a:off x="0" y="0"/>
              <a:ext cx="1418473" cy="1692619"/>
            </a:xfrm>
            <a:custGeom>
              <a:rect b="b" l="l" r="r" t="t"/>
              <a:pathLst>
                <a:path extrusionOk="0"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6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6"/>
          <p:cNvSpPr txBox="1"/>
          <p:nvPr/>
        </p:nvSpPr>
        <p:spPr>
          <a:xfrm>
            <a:off x="886761" y="243993"/>
            <a:ext cx="8115300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Models Evaluated</a:t>
            </a:r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1028700" y="2809698"/>
            <a:ext cx="5101887" cy="986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Advanced Machine Learning SVM</a:t>
            </a:r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6593057" y="5019675"/>
            <a:ext cx="5101800" cy="29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36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CNNs is best known for working with Images</a:t>
            </a:r>
            <a:endParaRPr sz="1000"/>
          </a:p>
          <a:p>
            <a:pPr indent="-2336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Provides automatic features</a:t>
            </a: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extraction, dimensionality reduction and spatial hierarchy</a:t>
            </a:r>
            <a:endParaRPr sz="1000"/>
          </a:p>
          <a:p>
            <a:pPr indent="-2336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Can handle large size image datasets</a:t>
            </a:r>
            <a:endParaRPr sz="1000"/>
          </a:p>
        </p:txBody>
      </p:sp>
      <p:sp>
        <p:nvSpPr>
          <p:cNvPr id="142" name="Google Shape;142;p6"/>
          <p:cNvSpPr txBox="1"/>
          <p:nvPr/>
        </p:nvSpPr>
        <p:spPr>
          <a:xfrm>
            <a:off x="6593057" y="2809698"/>
            <a:ext cx="5101887" cy="986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Deep Learning</a:t>
            </a:r>
            <a:endParaRPr/>
          </a:p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CNNs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12303607" y="5029200"/>
            <a:ext cx="4955700" cy="25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5365" lvl="1" marL="541530" marR="0" rtl="0" algn="l">
              <a:lnSpc>
                <a:spcPct val="170015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108"/>
              <a:buFont typeface="Arial"/>
              <a:buChar char="•"/>
            </a:pPr>
            <a:r>
              <a:rPr b="0" i="0" lang="en-US" sz="2108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VGG16 is a pre-trained model, </a:t>
            </a:r>
            <a:endParaRPr sz="1000"/>
          </a:p>
          <a:p>
            <a:pPr indent="-245365" lvl="1" marL="541530" marR="0" rtl="0" algn="l">
              <a:lnSpc>
                <a:spcPct val="170015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108"/>
              <a:buFont typeface="Arial"/>
              <a:buChar char="•"/>
            </a:pPr>
            <a:r>
              <a:rPr b="0" i="0" lang="en-US" sz="2108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Saves time and resources by leveraging precomputed weights.</a:t>
            </a:r>
            <a:endParaRPr sz="1000"/>
          </a:p>
          <a:p>
            <a:pPr indent="-245365" lvl="1" marL="541530" marR="0" rtl="0" algn="l">
              <a:lnSpc>
                <a:spcPct val="170015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108"/>
              <a:buFont typeface="Arial"/>
              <a:buChar char="•"/>
            </a:pPr>
            <a:r>
              <a:rPr b="0" i="0" lang="en-US" sz="2108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Simple and uniform structure with 3x3 convolution filters</a:t>
            </a:r>
            <a:endParaRPr sz="1000"/>
          </a:p>
        </p:txBody>
      </p:sp>
      <p:sp>
        <p:nvSpPr>
          <p:cNvPr id="144" name="Google Shape;144;p6"/>
          <p:cNvSpPr txBox="1"/>
          <p:nvPr/>
        </p:nvSpPr>
        <p:spPr>
          <a:xfrm>
            <a:off x="12157413" y="2809698"/>
            <a:ext cx="5101887" cy="986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Transfer Learning:</a:t>
            </a:r>
            <a:endParaRPr/>
          </a:p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VGG16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1028700" y="5095875"/>
            <a:ext cx="4955693" cy="3168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5903" lvl="1" marL="431806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F4662"/>
                </a:solidFill>
                <a:latin typeface="Arial"/>
                <a:ea typeface="Arial"/>
                <a:cs typeface="Arial"/>
                <a:sym typeface="Arial"/>
              </a:rPr>
              <a:t>SVM is highly effective in handling high-dimensional data.</a:t>
            </a:r>
            <a:endParaRPr/>
          </a:p>
          <a:p>
            <a:pPr indent="-215903" lvl="1" marL="431806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F4662"/>
                </a:solidFill>
                <a:latin typeface="Arial"/>
                <a:ea typeface="Arial"/>
                <a:cs typeface="Arial"/>
                <a:sym typeface="Arial"/>
              </a:rPr>
              <a:t>It supports multi-class classification through strategies like One-vs-One or One-vs-Rest.</a:t>
            </a:r>
            <a:endParaRPr/>
          </a:p>
          <a:p>
            <a:pPr indent="-215903" lvl="1" marL="431806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F4662"/>
                </a:solidFill>
                <a:latin typeface="Arial"/>
                <a:ea typeface="Arial"/>
                <a:cs typeface="Arial"/>
                <a:sym typeface="Arial"/>
              </a:rPr>
              <a:t>With versatile kernel functions, SVM excels in modeling linear and nonlinear relationships.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F466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7"/>
          <p:cNvGrpSpPr/>
          <p:nvPr/>
        </p:nvGrpSpPr>
        <p:grpSpPr>
          <a:xfrm>
            <a:off x="13660651" y="-470148"/>
            <a:ext cx="4627349" cy="10757148"/>
            <a:chOff x="0" y="-123825"/>
            <a:chExt cx="1218726" cy="2833158"/>
          </a:xfrm>
        </p:grpSpPr>
        <p:sp>
          <p:nvSpPr>
            <p:cNvPr id="151" name="Google Shape;151;p7"/>
            <p:cNvSpPr/>
            <p:nvPr/>
          </p:nvSpPr>
          <p:spPr>
            <a:xfrm>
              <a:off x="0" y="0"/>
              <a:ext cx="1218726" cy="2709333"/>
            </a:xfrm>
            <a:custGeom>
              <a:rect b="b" l="l" r="r" t="t"/>
              <a:pathLst>
                <a:path extrusionOk="0" h="2709333" w="1218726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  <a:ln>
              <a:noFill/>
            </a:ln>
          </p:spPr>
        </p:sp>
        <p:sp>
          <p:nvSpPr>
            <p:cNvPr id="152" name="Google Shape;152;p7"/>
            <p:cNvSpPr txBox="1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7"/>
          <p:cNvSpPr/>
          <p:nvPr/>
        </p:nvSpPr>
        <p:spPr>
          <a:xfrm>
            <a:off x="12024667" y="2433452"/>
            <a:ext cx="5583073" cy="5420097"/>
          </a:xfrm>
          <a:custGeom>
            <a:rect b="b" l="l" r="r" t="t"/>
            <a:pathLst>
              <a:path extrusionOk="0" h="5420097" w="5583073">
                <a:moveTo>
                  <a:pt x="0" y="0"/>
                </a:moveTo>
                <a:lnTo>
                  <a:pt x="5583073" y="0"/>
                </a:lnTo>
                <a:lnTo>
                  <a:pt x="5583073" y="5420096"/>
                </a:lnTo>
                <a:lnTo>
                  <a:pt x="0" y="54200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3836" r="0" t="0"/>
            </a:stretch>
          </a:blipFill>
          <a:ln>
            <a:noFill/>
          </a:ln>
        </p:spPr>
      </p:sp>
      <p:sp>
        <p:nvSpPr>
          <p:cNvPr id="154" name="Google Shape;154;p7"/>
          <p:cNvSpPr txBox="1"/>
          <p:nvPr/>
        </p:nvSpPr>
        <p:spPr>
          <a:xfrm>
            <a:off x="1028700" y="-56515"/>
            <a:ext cx="6713409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Process used for SVM</a:t>
            </a: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924525" y="7195123"/>
            <a:ext cx="10527900" cy="14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002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Training Accuracy: 88%</a:t>
            </a:r>
            <a:endParaRPr sz="1100"/>
          </a:p>
          <a:p>
            <a:pPr indent="-24002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Validation Accuracy: 86.98%</a:t>
            </a:r>
            <a:endParaRPr sz="1100"/>
          </a:p>
          <a:p>
            <a:pPr indent="-24002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Testing Accuracy: 87.74%</a:t>
            </a:r>
            <a:endParaRPr sz="1100"/>
          </a:p>
        </p:txBody>
      </p:sp>
      <p:sp>
        <p:nvSpPr>
          <p:cNvPr id="156" name="Google Shape;156;p7"/>
          <p:cNvSpPr txBox="1"/>
          <p:nvPr/>
        </p:nvSpPr>
        <p:spPr>
          <a:xfrm>
            <a:off x="974770" y="962025"/>
            <a:ext cx="10527757" cy="490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Data Preprocessing:</a:t>
            </a:r>
            <a:endParaRPr/>
          </a:p>
        </p:txBody>
      </p:sp>
      <p:sp>
        <p:nvSpPr>
          <p:cNvPr id="157" name="Google Shape;157;p7"/>
          <p:cNvSpPr txBox="1"/>
          <p:nvPr/>
        </p:nvSpPr>
        <p:spPr>
          <a:xfrm>
            <a:off x="924525" y="3789122"/>
            <a:ext cx="10527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Model Training:</a:t>
            </a:r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974775" y="6556173"/>
            <a:ext cx="10527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Test Results:</a:t>
            </a:r>
            <a:endParaRPr/>
          </a:p>
        </p:txBody>
      </p:sp>
      <p:sp>
        <p:nvSpPr>
          <p:cNvPr id="159" name="Google Shape;159;p7"/>
          <p:cNvSpPr txBox="1"/>
          <p:nvPr/>
        </p:nvSpPr>
        <p:spPr>
          <a:xfrm>
            <a:off x="1028700" y="1462222"/>
            <a:ext cx="103194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732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USed VGG16 pre-trained model for feature extraction</a:t>
            </a:r>
            <a:endParaRPr sz="1900"/>
          </a:p>
          <a:p>
            <a:pPr indent="-22732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Converted images to arrays of pixel values</a:t>
            </a:r>
            <a:endParaRPr sz="1900"/>
          </a:p>
          <a:p>
            <a:pPr indent="-22732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Resized  </a:t>
            </a:r>
            <a:r>
              <a:rPr lang="en-US" sz="1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images</a:t>
            </a:r>
            <a:r>
              <a:rPr b="0" i="0" lang="en-US" sz="19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for uniformity and compatibility with the VGG16 model.</a:t>
            </a:r>
            <a:endParaRPr sz="1900"/>
          </a:p>
          <a:p>
            <a:pPr indent="-22732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Normalized pixel values </a:t>
            </a:r>
            <a:endParaRPr sz="1900"/>
          </a:p>
          <a:p>
            <a:pPr indent="-22732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Class labels were encoded into numerical format to support multi-class classification.</a:t>
            </a:r>
            <a:endParaRPr sz="1900"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816820" y="4329461"/>
            <a:ext cx="10635600" cy="2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0030" lvl="1" marL="518161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Utilized VGG16 for feature extraction from EuroSAT dataset images.</a:t>
            </a:r>
            <a:endParaRPr sz="1100"/>
          </a:p>
          <a:p>
            <a:pPr indent="-240030" lvl="1" marL="518161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Trained an SVM classifier with an RBF kernel for effective boundary separation.</a:t>
            </a:r>
            <a:endParaRPr sz="1100"/>
          </a:p>
          <a:p>
            <a:pPr indent="-240030" lvl="1" marL="518161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Fine-tuned hyperparameters like C and gamma to optimize performance.</a:t>
            </a:r>
            <a:endParaRPr sz="1100"/>
          </a:p>
          <a:p>
            <a:pPr indent="-240030" lvl="1" marL="518161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Ensured robust evaluation using training, validation, and test datasets.</a:t>
            </a:r>
            <a:endParaRPr sz="1100"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/>
          <p:nvPr/>
        </p:nvSpPr>
        <p:spPr>
          <a:xfrm>
            <a:off x="9144000" y="1780551"/>
            <a:ext cx="8848232" cy="7332972"/>
          </a:xfrm>
          <a:custGeom>
            <a:rect b="b" l="l" r="r" t="t"/>
            <a:pathLst>
              <a:path extrusionOk="0" h="7332972" w="8848232">
                <a:moveTo>
                  <a:pt x="0" y="0"/>
                </a:moveTo>
                <a:lnTo>
                  <a:pt x="8848232" y="0"/>
                </a:lnTo>
                <a:lnTo>
                  <a:pt x="8848232" y="7332972"/>
                </a:lnTo>
                <a:lnTo>
                  <a:pt x="0" y="73329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8"/>
          <p:cNvSpPr/>
          <p:nvPr/>
        </p:nvSpPr>
        <p:spPr>
          <a:xfrm>
            <a:off x="175259" y="1780551"/>
            <a:ext cx="8784434" cy="7477749"/>
          </a:xfrm>
          <a:custGeom>
            <a:rect b="b" l="l" r="r" t="t"/>
            <a:pathLst>
              <a:path extrusionOk="0" h="7477749" w="8784434">
                <a:moveTo>
                  <a:pt x="0" y="0"/>
                </a:moveTo>
                <a:lnTo>
                  <a:pt x="8784434" y="0"/>
                </a:lnTo>
                <a:lnTo>
                  <a:pt x="8784434" y="7477749"/>
                </a:lnTo>
                <a:lnTo>
                  <a:pt x="0" y="74777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p8"/>
          <p:cNvSpPr txBox="1"/>
          <p:nvPr/>
        </p:nvSpPr>
        <p:spPr>
          <a:xfrm>
            <a:off x="0" y="243993"/>
            <a:ext cx="9337575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Confusion Matrix</a:t>
            </a:r>
            <a:endParaRPr/>
          </a:p>
        </p:txBody>
      </p:sp>
      <p:sp>
        <p:nvSpPr>
          <p:cNvPr id="168" name="Google Shape;168;p8"/>
          <p:cNvSpPr txBox="1"/>
          <p:nvPr/>
        </p:nvSpPr>
        <p:spPr>
          <a:xfrm>
            <a:off x="9337575" y="243993"/>
            <a:ext cx="8950425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ROC Curve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9"/>
          <p:cNvGrpSpPr/>
          <p:nvPr/>
        </p:nvGrpSpPr>
        <p:grpSpPr>
          <a:xfrm>
            <a:off x="13660651" y="-470148"/>
            <a:ext cx="4627349" cy="10757148"/>
            <a:chOff x="0" y="-123825"/>
            <a:chExt cx="1218726" cy="2833158"/>
          </a:xfrm>
        </p:grpSpPr>
        <p:sp>
          <p:nvSpPr>
            <p:cNvPr id="174" name="Google Shape;174;p9"/>
            <p:cNvSpPr/>
            <p:nvPr/>
          </p:nvSpPr>
          <p:spPr>
            <a:xfrm>
              <a:off x="0" y="0"/>
              <a:ext cx="1218726" cy="2709333"/>
            </a:xfrm>
            <a:custGeom>
              <a:rect b="b" l="l" r="r" t="t"/>
              <a:pathLst>
                <a:path extrusionOk="0" h="2709333" w="1218726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  <a:ln>
              <a:noFill/>
            </a:ln>
          </p:spPr>
        </p:sp>
        <p:sp>
          <p:nvSpPr>
            <p:cNvPr id="175" name="Google Shape;175;p9"/>
            <p:cNvSpPr txBox="1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9"/>
          <p:cNvSpPr/>
          <p:nvPr/>
        </p:nvSpPr>
        <p:spPr>
          <a:xfrm>
            <a:off x="11915073" y="1684924"/>
            <a:ext cx="5344227" cy="7573376"/>
          </a:xfrm>
          <a:custGeom>
            <a:rect b="b" l="l" r="r" t="t"/>
            <a:pathLst>
              <a:path extrusionOk="0" h="1173314" w="827961">
                <a:moveTo>
                  <a:pt x="33319" y="0"/>
                </a:moveTo>
                <a:lnTo>
                  <a:pt x="794642" y="0"/>
                </a:lnTo>
                <a:cubicBezTo>
                  <a:pt x="813043" y="0"/>
                  <a:pt x="827961" y="14917"/>
                  <a:pt x="827961" y="33319"/>
                </a:cubicBezTo>
                <a:lnTo>
                  <a:pt x="827961" y="1139995"/>
                </a:lnTo>
                <a:cubicBezTo>
                  <a:pt x="827961" y="1158397"/>
                  <a:pt x="813043" y="1173314"/>
                  <a:pt x="794642" y="1173314"/>
                </a:cubicBezTo>
                <a:lnTo>
                  <a:pt x="33319" y="1173314"/>
                </a:lnTo>
                <a:cubicBezTo>
                  <a:pt x="14917" y="1173314"/>
                  <a:pt x="0" y="1158397"/>
                  <a:pt x="0" y="1139995"/>
                </a:cubicBezTo>
                <a:lnTo>
                  <a:pt x="0" y="33319"/>
                </a:lnTo>
                <a:cubicBezTo>
                  <a:pt x="0" y="14917"/>
                  <a:pt x="14917" y="0"/>
                  <a:pt x="33319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56346" r="-56346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"/>
          <p:cNvSpPr txBox="1"/>
          <p:nvPr/>
        </p:nvSpPr>
        <p:spPr>
          <a:xfrm>
            <a:off x="1028700" y="243993"/>
            <a:ext cx="6713409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Process used for CNN</a:t>
            </a:r>
            <a:endParaRPr/>
          </a:p>
        </p:txBody>
      </p:sp>
      <p:sp>
        <p:nvSpPr>
          <p:cNvPr id="178" name="Google Shape;178;p9"/>
          <p:cNvSpPr txBox="1"/>
          <p:nvPr/>
        </p:nvSpPr>
        <p:spPr>
          <a:xfrm>
            <a:off x="1028700" y="1896015"/>
            <a:ext cx="10527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36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Convert images to tensor</a:t>
            </a:r>
            <a:endParaRPr sz="1000"/>
          </a:p>
          <a:p>
            <a:pPr indent="-2336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Resize images and flip it horizontally.</a:t>
            </a:r>
            <a:endParaRPr sz="1000"/>
          </a:p>
          <a:p>
            <a:pPr indent="-2336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Adjust brightness and contrast</a:t>
            </a:r>
            <a:endParaRPr sz="1000"/>
          </a:p>
          <a:p>
            <a:pPr indent="-2336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Normalize Images</a:t>
            </a:r>
            <a:endParaRPr sz="1000"/>
          </a:p>
        </p:txBody>
      </p:sp>
      <p:sp>
        <p:nvSpPr>
          <p:cNvPr id="179" name="Google Shape;179;p9"/>
          <p:cNvSpPr txBox="1"/>
          <p:nvPr/>
        </p:nvSpPr>
        <p:spPr>
          <a:xfrm>
            <a:off x="1028700" y="4539071"/>
            <a:ext cx="10527900" cy="2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36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Trained a CNN model with Maxpooling layers for reducing the spatial dimensions of the feature maps.</a:t>
            </a:r>
            <a:endParaRPr sz="2000"/>
          </a:p>
          <a:p>
            <a:pPr indent="-2336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Optimizer: Adam, Loss: sparse_categorical_entropy, Activation function:ReLU</a:t>
            </a:r>
            <a:endParaRPr sz="2000"/>
          </a:p>
          <a:p>
            <a:pPr indent="-2336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Applied Early stopping and LR scheduler</a:t>
            </a:r>
            <a:endParaRPr sz="2000"/>
          </a:p>
          <a:p>
            <a:pPr indent="-2336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Hyperparameter Tuning</a:t>
            </a:r>
            <a:endParaRPr sz="1000"/>
          </a:p>
        </p:txBody>
      </p:sp>
      <p:sp>
        <p:nvSpPr>
          <p:cNvPr id="180" name="Google Shape;180;p9"/>
          <p:cNvSpPr txBox="1"/>
          <p:nvPr/>
        </p:nvSpPr>
        <p:spPr>
          <a:xfrm>
            <a:off x="1028625" y="7651576"/>
            <a:ext cx="105279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36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Training Accuracy: 94.3%</a:t>
            </a:r>
            <a:endParaRPr sz="2000"/>
          </a:p>
          <a:p>
            <a:pPr indent="-2336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Validation Accuracy: 92.4%</a:t>
            </a:r>
            <a:endParaRPr sz="2000"/>
          </a:p>
          <a:p>
            <a:pPr indent="-2336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Testing Accuracy: 92.6%</a:t>
            </a:r>
            <a:endParaRPr sz="2000"/>
          </a:p>
        </p:txBody>
      </p:sp>
      <p:sp>
        <p:nvSpPr>
          <p:cNvPr id="181" name="Google Shape;181;p9"/>
          <p:cNvSpPr txBox="1"/>
          <p:nvPr/>
        </p:nvSpPr>
        <p:spPr>
          <a:xfrm>
            <a:off x="1047750" y="1438568"/>
            <a:ext cx="10527757" cy="490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Data Preprocessing:</a:t>
            </a:r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1028700" y="3996348"/>
            <a:ext cx="10527757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Model Training:</a:t>
            </a:r>
            <a:endParaRPr/>
          </a:p>
        </p:txBody>
      </p:sp>
      <p:sp>
        <p:nvSpPr>
          <p:cNvPr id="183" name="Google Shape;183;p9"/>
          <p:cNvSpPr txBox="1"/>
          <p:nvPr/>
        </p:nvSpPr>
        <p:spPr>
          <a:xfrm>
            <a:off x="1028700" y="7080226"/>
            <a:ext cx="10527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Test Results: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