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u="sng" dirty="0"/>
              <a:t>AI Checkers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Informed &amp; Uninformed Search • BFS • Minimax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D684-CEB6-6C2B-2637-5ACB32B2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Advantages of alpha-beta pruning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F2B637-651C-4921-CA82-92B4DEC40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69" y="1937809"/>
            <a:ext cx="588421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branching factor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= 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 without pruning: </a:t>
            </a:r>
            <a:r>
              <a:rPr lang="en-US" altLang="en-US" sz="1600" dirty="0">
                <a:latin typeface="Arial Unicode MS"/>
              </a:rPr>
              <a:t>341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Best-case with alpha–beta: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 saved ≈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341 − 21 = 320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~93.8%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pruned.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570BF2-24B5-7382-39F1-D2991A8DCC05}"/>
              </a:ext>
            </a:extLst>
          </p:cNvPr>
          <p:cNvSpPr txBox="1"/>
          <p:nvPr/>
        </p:nvSpPr>
        <p:spPr>
          <a:xfrm>
            <a:off x="294968" y="3429000"/>
            <a:ext cx="86818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Faster decision-making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Reduces number of nodes evaluated compared to plain Minimax.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Same optimal result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Guarantees the </a:t>
            </a:r>
            <a:r>
              <a:rPr lang="en-US" altLang="en-US" sz="1600" b="1" dirty="0">
                <a:latin typeface="Arial" panose="020B0604020202020204" pitchFamily="34" charset="0"/>
              </a:rPr>
              <a:t>same move</a:t>
            </a:r>
            <a:r>
              <a:rPr lang="en-US" altLang="en-US" sz="1600" dirty="0">
                <a:latin typeface="Arial" panose="020B0604020202020204" pitchFamily="34" charset="0"/>
              </a:rPr>
              <a:t> as Minimax (if evaluation function is same), just faster.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Deeper lookahead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Time saved can be used to search </a:t>
            </a:r>
            <a:r>
              <a:rPr lang="en-US" altLang="en-US" sz="1600" b="1" dirty="0">
                <a:latin typeface="Arial" panose="020B0604020202020204" pitchFamily="34" charset="0"/>
              </a:rPr>
              <a:t>deeper</a:t>
            </a:r>
            <a:r>
              <a:rPr lang="en-US" altLang="en-US" sz="1600" dirty="0">
                <a:latin typeface="Arial" panose="020B0604020202020204" pitchFamily="34" charset="0"/>
              </a:rPr>
              <a:t> within the same time budget.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No extra memory cost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Uses </a:t>
            </a:r>
            <a:r>
              <a:rPr lang="en-US" altLang="en-US" sz="1600" b="1" dirty="0">
                <a:latin typeface="Arial" panose="020B0604020202020204" pitchFamily="34" charset="0"/>
              </a:rPr>
              <a:t>same O(depth)</a:t>
            </a:r>
            <a:r>
              <a:rPr lang="en-US" altLang="en-US" sz="1600" dirty="0">
                <a:latin typeface="Arial" panose="020B0604020202020204" pitchFamily="34" charset="0"/>
              </a:rPr>
              <a:t> memory as depth-first Minimax.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Improves with move ordering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Sorting moves by heuristic priority gives </a:t>
            </a:r>
            <a:r>
              <a:rPr lang="en-US" altLang="en-US" sz="1600" b="1" dirty="0">
                <a:latin typeface="Arial" panose="020B0604020202020204" pitchFamily="34" charset="0"/>
              </a:rPr>
              <a:t>maximum pruning benefit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9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782D2-F00F-A69E-59C8-C4380519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Learnings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D1CA1-D547-3BBA-BCED-DAF9CB921C3E}"/>
              </a:ext>
            </a:extLst>
          </p:cNvPr>
          <p:cNvSpPr txBox="1"/>
          <p:nvPr/>
        </p:nvSpPr>
        <p:spPr>
          <a:xfrm>
            <a:off x="530942" y="1563329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Understood Minimax Algorithm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Learned how AI evaluates moves using alternating </a:t>
            </a:r>
            <a:r>
              <a:rPr lang="en-US" altLang="en-US" sz="1600" b="1" dirty="0">
                <a:latin typeface="Arial" panose="020B0604020202020204" pitchFamily="34" charset="0"/>
              </a:rPr>
              <a:t>maximizing and minimizing</a:t>
            </a:r>
            <a:r>
              <a:rPr lang="en-US" altLang="en-US" sz="1600" dirty="0">
                <a:latin typeface="Arial" panose="020B0604020202020204" pitchFamily="34" charset="0"/>
              </a:rPr>
              <a:t> layers.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Applied Alpha–Beta Pruning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Experienced how pruning reduces search space without affecting the final result.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Explored Uninformed Search (BFS)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Implemented BFS to explore possible moves without heuristics.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Explored Informed Search (Heuristic-based)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Applied custom heuristic evaluation to guide AI’s search for better efficiency.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Analyzed Game Trees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Built and interpreted game trees up to a given depth.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Evaluated Heuristics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Compared </a:t>
            </a:r>
            <a:r>
              <a:rPr lang="en-US" altLang="en-US" sz="1600" b="1" dirty="0">
                <a:latin typeface="Arial" panose="020B0604020202020204" pitchFamily="34" charset="0"/>
              </a:rPr>
              <a:t>simple</a:t>
            </a:r>
            <a:r>
              <a:rPr lang="en-US" altLang="en-US" sz="1600" dirty="0">
                <a:latin typeface="Arial" panose="020B0604020202020204" pitchFamily="34" charset="0"/>
              </a:rPr>
              <a:t> (piece count) vs </a:t>
            </a:r>
            <a:r>
              <a:rPr lang="en-US" altLang="en-US" sz="1600" b="1" dirty="0">
                <a:latin typeface="Arial" panose="020B0604020202020204" pitchFamily="34" charset="0"/>
              </a:rPr>
              <a:t>advanced</a:t>
            </a:r>
            <a:r>
              <a:rPr lang="en-US" altLang="en-US" sz="1600" dirty="0">
                <a:latin typeface="Arial" panose="020B0604020202020204" pitchFamily="34" charset="0"/>
              </a:rPr>
              <a:t> (position, kings, mobility) heuristics.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Observed Impact of Depth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Learned how increasing depth changes </a:t>
            </a:r>
            <a:r>
              <a:rPr lang="en-US" altLang="en-US" sz="1600" b="1" dirty="0">
                <a:latin typeface="Arial" panose="020B0604020202020204" pitchFamily="34" charset="0"/>
              </a:rPr>
              <a:t>AI’s foresight</a:t>
            </a:r>
            <a:r>
              <a:rPr lang="en-US" altLang="en-US" sz="1600" dirty="0">
                <a:latin typeface="Arial" panose="020B0604020202020204" pitchFamily="34" charset="0"/>
              </a:rPr>
              <a:t> and computation time.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Experienced Game Logic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Understood rules of checkers including </a:t>
            </a:r>
            <a:r>
              <a:rPr lang="en-US" altLang="en-US" sz="1600" b="1" dirty="0">
                <a:latin typeface="Arial" panose="020B0604020202020204" pitchFamily="34" charset="0"/>
              </a:rPr>
              <a:t>movement, capturing, and king promotion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Practical AI Integration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Combined game mechanics with AI algorithms into a playable application.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2009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7276-A070-FCD6-2C0C-ABE5F29C1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RULES AND REGULATIONS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78B658-70A2-D57E-751D-E5864DD317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3929" y="1545458"/>
            <a:ext cx="2322871" cy="23228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F17937-3CD3-C03A-0F72-BE723BE1EE56}"/>
              </a:ext>
            </a:extLst>
          </p:cNvPr>
          <p:cNvSpPr txBox="1"/>
          <p:nvPr/>
        </p:nvSpPr>
        <p:spPr>
          <a:xfrm>
            <a:off x="457200" y="1258530"/>
            <a:ext cx="57567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Board</a:t>
            </a:r>
            <a:r>
              <a:rPr lang="en-US" altLang="en-US" sz="1600" dirty="0">
                <a:latin typeface="Arial" panose="020B0604020202020204" pitchFamily="34" charset="0"/>
              </a:rPr>
              <a:t>: 8×8 grid, dark squares used for play.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Players</a:t>
            </a:r>
            <a:r>
              <a:rPr lang="en-US" altLang="en-US" sz="1600" dirty="0">
                <a:latin typeface="Arial" panose="020B0604020202020204" pitchFamily="34" charset="0"/>
              </a:rPr>
              <a:t>: Two sides — </a:t>
            </a:r>
            <a:r>
              <a:rPr lang="en-US" altLang="en-US" sz="1600" i="1" dirty="0">
                <a:latin typeface="Arial" panose="020B0604020202020204" pitchFamily="34" charset="0"/>
              </a:rPr>
              <a:t>Black</a:t>
            </a:r>
            <a:r>
              <a:rPr lang="en-US" altLang="en-US" sz="1600" dirty="0">
                <a:latin typeface="Arial" panose="020B0604020202020204" pitchFamily="34" charset="0"/>
              </a:rPr>
              <a:t> and </a:t>
            </a:r>
            <a:r>
              <a:rPr lang="en-US" altLang="en-US" sz="1600" i="1" dirty="0">
                <a:latin typeface="Arial" panose="020B0604020202020204" pitchFamily="34" charset="0"/>
              </a:rPr>
              <a:t>White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Starting Setup</a:t>
            </a:r>
            <a:r>
              <a:rPr lang="en-US" altLang="en-US" sz="1600" dirty="0">
                <a:latin typeface="Arial" panose="020B0604020202020204" pitchFamily="34" charset="0"/>
              </a:rPr>
              <a:t>: Each player places 12 pieces on the dark squares of the first 3 rows on their side.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Objective</a:t>
            </a:r>
            <a:r>
              <a:rPr lang="en-US" altLang="en-US" sz="1600" dirty="0">
                <a:latin typeface="Arial" panose="020B0604020202020204" pitchFamily="34" charset="0"/>
              </a:rPr>
              <a:t>: Capture all opponent’s pieces or block them so they can’t move.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Moves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Pieces move </a:t>
            </a:r>
            <a:r>
              <a:rPr lang="en-US" altLang="en-US" sz="1600" b="1" dirty="0">
                <a:latin typeface="Arial" panose="020B0604020202020204" pitchFamily="34" charset="0"/>
              </a:rPr>
              <a:t>diagonally forward</a:t>
            </a:r>
            <a:r>
              <a:rPr lang="en-US" altLang="en-US" sz="1600" dirty="0">
                <a:latin typeface="Arial" panose="020B0604020202020204" pitchFamily="34" charset="0"/>
              </a:rPr>
              <a:t> one square to an empty square.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Capturing is done by </a:t>
            </a:r>
            <a:r>
              <a:rPr lang="en-US" altLang="en-US" sz="1600" b="1" dirty="0">
                <a:latin typeface="Arial" panose="020B0604020202020204" pitchFamily="34" charset="0"/>
              </a:rPr>
              <a:t>jumping over</a:t>
            </a:r>
            <a:r>
              <a:rPr lang="en-US" altLang="en-US" sz="1600" dirty="0">
                <a:latin typeface="Arial" panose="020B0604020202020204" pitchFamily="34" charset="0"/>
              </a:rPr>
              <a:t> an adjacent opponent piece to an empty square immediately beyond it.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Multiple jumps in a single turn are allowed if possible.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Captures are mandatory</a:t>
            </a:r>
            <a:r>
              <a:rPr lang="en-US" altLang="en-US" sz="1600" dirty="0">
                <a:latin typeface="Arial" panose="020B0604020202020204" pitchFamily="34" charset="0"/>
              </a:rPr>
              <a:t> (must take if available).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Kings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 piece reaching the opponent’s back row is </a:t>
            </a:r>
            <a:r>
              <a:rPr lang="en-US" altLang="en-US" sz="1600" b="1" dirty="0">
                <a:latin typeface="Arial" panose="020B0604020202020204" pitchFamily="34" charset="0"/>
              </a:rPr>
              <a:t>kinged</a:t>
            </a:r>
            <a:r>
              <a:rPr lang="en-US" altLang="en-US" sz="1600" dirty="0">
                <a:latin typeface="Arial" panose="020B0604020202020204" pitchFamily="34" charset="0"/>
              </a:rPr>
              <a:t> (crowned).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Kings can move </a:t>
            </a:r>
            <a:r>
              <a:rPr lang="en-US" altLang="en-US" sz="1600" b="1" dirty="0">
                <a:latin typeface="Arial" panose="020B0604020202020204" pitchFamily="34" charset="0"/>
              </a:rPr>
              <a:t>diagonally forward and backward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Winning</a:t>
            </a:r>
            <a:r>
              <a:rPr lang="en-US" altLang="en-US" sz="1600" dirty="0">
                <a:latin typeface="Arial" panose="020B0604020202020204" pitchFamily="34" charset="0"/>
              </a:rPr>
              <a:t>: Opponent has no legal moves (all pieces captured or blocked).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4195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Simplified Checkers implementation.</a:t>
            </a:r>
          </a:p>
          <a:p>
            <a:pPr>
              <a:defRPr sz="1400"/>
            </a:pPr>
            <a:r>
              <a:rPr sz="2800" dirty="0"/>
              <a:t>Two modes:</a:t>
            </a:r>
          </a:p>
          <a:p>
            <a:pPr>
              <a:defRPr sz="1400"/>
            </a:pPr>
            <a:r>
              <a:rPr sz="2800" dirty="0"/>
              <a:t> - Uninformed Search (BFS)</a:t>
            </a:r>
          </a:p>
          <a:p>
            <a:pPr>
              <a:defRPr sz="1400"/>
            </a:pPr>
            <a:r>
              <a:rPr sz="2800" dirty="0"/>
              <a:t> - Informed Search (Minimax + Alpha-Beta)</a:t>
            </a:r>
          </a:p>
          <a:p>
            <a:pPr>
              <a:defRPr sz="1400"/>
            </a:pPr>
            <a:r>
              <a:rPr sz="2800" dirty="0"/>
              <a:t>Player (Black) vs Computer (White).</a:t>
            </a:r>
          </a:p>
          <a:p>
            <a:pPr>
              <a:defRPr sz="1400"/>
            </a:pPr>
            <a:r>
              <a:rPr sz="2800" dirty="0"/>
              <a:t>Depth limit: 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Uninformed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Breadth-First Search explores moves level-by-level.</a:t>
            </a:r>
          </a:p>
          <a:p>
            <a:pPr>
              <a:defRPr sz="1400"/>
            </a:pPr>
            <a:r>
              <a:rPr sz="2800" dirty="0"/>
              <a:t>No evaluation of board quality — just legality.</a:t>
            </a:r>
          </a:p>
          <a:p>
            <a:pPr>
              <a:defRPr sz="1400"/>
            </a:pPr>
            <a:r>
              <a:rPr sz="2800" dirty="0"/>
              <a:t>Selects first valid move at depth.</a:t>
            </a:r>
          </a:p>
          <a:p>
            <a:pPr>
              <a:defRPr sz="1400"/>
            </a:pPr>
            <a:r>
              <a:rPr sz="2800" dirty="0" err="1"/>
              <a:t>Heuristic_uninformed</a:t>
            </a:r>
            <a:r>
              <a:rPr sz="2800" dirty="0"/>
              <a:t>: piece count (+1 normal, +2 king).</a:t>
            </a:r>
          </a:p>
          <a:p>
            <a:pPr>
              <a:defRPr sz="1400"/>
            </a:pPr>
            <a:r>
              <a:rPr sz="2800" dirty="0"/>
              <a:t>Pros: Simple. Cons: Weak gameplay.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Informed Search (Minimax)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1400"/>
            </a:pPr>
            <a:r>
              <a:rPr sz="2800" dirty="0"/>
              <a:t>Simulates moves ahead up to depth 4.</a:t>
            </a:r>
          </a:p>
          <a:p>
            <a:pPr>
              <a:defRPr sz="1400"/>
            </a:pPr>
            <a:r>
              <a:rPr sz="2800" dirty="0"/>
              <a:t>Alternates maximizing (computer) and minimizing (player).</a:t>
            </a:r>
          </a:p>
          <a:p>
            <a:pPr>
              <a:defRPr sz="1400"/>
            </a:pPr>
            <a:r>
              <a:rPr sz="2800" dirty="0"/>
              <a:t>Uses Alpha-Beta pruning to cut irrelevant branches.</a:t>
            </a:r>
          </a:p>
          <a:p>
            <a:pPr>
              <a:defRPr sz="1400"/>
            </a:pPr>
            <a:r>
              <a:rPr sz="2800" dirty="0" err="1"/>
              <a:t>Heuristic_informed</a:t>
            </a:r>
            <a:r>
              <a:rPr sz="2800" dirty="0"/>
              <a:t>:</a:t>
            </a:r>
          </a:p>
          <a:p>
            <a:pPr>
              <a:defRPr sz="1400"/>
            </a:pPr>
            <a:r>
              <a:rPr sz="2800" dirty="0"/>
              <a:t> - Piece weights + king bonus</a:t>
            </a:r>
          </a:p>
          <a:p>
            <a:pPr>
              <a:defRPr sz="1400"/>
            </a:pPr>
            <a:r>
              <a:rPr sz="2800" dirty="0"/>
              <a:t> - Center control</a:t>
            </a:r>
          </a:p>
          <a:p>
            <a:pPr>
              <a:defRPr sz="1400"/>
            </a:pPr>
            <a:r>
              <a:rPr sz="2800" dirty="0"/>
              <a:t> - Mobility advantage.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Heuristic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 err="1"/>
              <a:t>heuristic_uninformed</a:t>
            </a:r>
            <a:r>
              <a:rPr sz="2800" dirty="0"/>
              <a:t>(board, side):</a:t>
            </a:r>
          </a:p>
          <a:p>
            <a:pPr>
              <a:defRPr sz="1400"/>
            </a:pPr>
            <a:r>
              <a:rPr sz="2800" dirty="0"/>
              <a:t> - Counts pieces: +1 normal, +2 king.</a:t>
            </a:r>
          </a:p>
          <a:p>
            <a:pPr>
              <a:defRPr sz="1400"/>
            </a:pPr>
            <a:r>
              <a:rPr sz="2800" dirty="0" err="1"/>
              <a:t>heuristic_informed</a:t>
            </a:r>
            <a:r>
              <a:rPr sz="2800" dirty="0"/>
              <a:t>(board, side):</a:t>
            </a:r>
          </a:p>
          <a:p>
            <a:pPr>
              <a:defRPr sz="1400"/>
            </a:pPr>
            <a:r>
              <a:rPr sz="2800" dirty="0"/>
              <a:t> - +1 per piece, +2 per king.</a:t>
            </a:r>
          </a:p>
          <a:p>
            <a:pPr>
              <a:defRPr sz="1400"/>
            </a:pPr>
            <a:r>
              <a:rPr sz="2800" dirty="0"/>
              <a:t> - Bonus for central control.</a:t>
            </a:r>
          </a:p>
          <a:p>
            <a:pPr>
              <a:defRPr sz="1400"/>
            </a:pPr>
            <a:r>
              <a:rPr sz="2800" dirty="0"/>
              <a:t> - Bonus for mobility advantage.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Code: Minimax (Alpha-Beta)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1000"/>
            </a:pPr>
            <a:r>
              <a:rPr dirty="0"/>
              <a:t>def minimax(board, depth, alpha, beta, maximizing, side):</a:t>
            </a:r>
          </a:p>
          <a:p>
            <a:pPr>
              <a:defRPr sz="1000"/>
            </a:pPr>
            <a:r>
              <a:rPr dirty="0"/>
              <a:t>    if depth == 0 or </a:t>
            </a:r>
            <a:r>
              <a:rPr dirty="0" err="1"/>
              <a:t>game_over</a:t>
            </a:r>
            <a:r>
              <a:rPr dirty="0"/>
              <a:t>(board):</a:t>
            </a:r>
          </a:p>
          <a:p>
            <a:pPr>
              <a:defRPr sz="1000"/>
            </a:pPr>
            <a:r>
              <a:rPr dirty="0"/>
              <a:t>        return heuristic(board, side), None</a:t>
            </a:r>
          </a:p>
          <a:p>
            <a:pPr>
              <a:defRPr sz="1000"/>
            </a:pPr>
            <a:r>
              <a:rPr dirty="0"/>
              <a:t>    if maximizing:</a:t>
            </a:r>
          </a:p>
          <a:p>
            <a:pPr>
              <a:defRPr sz="1000"/>
            </a:pPr>
            <a:r>
              <a:rPr dirty="0"/>
              <a:t>        </a:t>
            </a:r>
            <a:r>
              <a:rPr dirty="0" err="1"/>
              <a:t>maxEval</a:t>
            </a:r>
            <a:r>
              <a:rPr dirty="0"/>
              <a:t> = -inf; </a:t>
            </a:r>
            <a:r>
              <a:rPr dirty="0" err="1"/>
              <a:t>best_move</a:t>
            </a:r>
            <a:r>
              <a:rPr dirty="0"/>
              <a:t> = None</a:t>
            </a:r>
          </a:p>
          <a:p>
            <a:pPr>
              <a:defRPr sz="1000"/>
            </a:pPr>
            <a:r>
              <a:rPr dirty="0"/>
              <a:t>        for move in </a:t>
            </a:r>
            <a:r>
              <a:rPr dirty="0" err="1"/>
              <a:t>get_moves</a:t>
            </a:r>
            <a:r>
              <a:rPr dirty="0"/>
              <a:t>(board, side):</a:t>
            </a:r>
          </a:p>
          <a:p>
            <a:pPr>
              <a:defRPr sz="1000"/>
            </a:pPr>
            <a:r>
              <a:rPr dirty="0"/>
              <a:t>            </a:t>
            </a:r>
            <a:r>
              <a:rPr dirty="0" err="1"/>
              <a:t>new_board</a:t>
            </a:r>
            <a:r>
              <a:rPr dirty="0"/>
              <a:t> = </a:t>
            </a:r>
            <a:r>
              <a:rPr dirty="0" err="1"/>
              <a:t>deepcopy</a:t>
            </a:r>
            <a:r>
              <a:rPr dirty="0"/>
              <a:t>(board)</a:t>
            </a:r>
          </a:p>
          <a:p>
            <a:pPr>
              <a:defRPr sz="1000"/>
            </a:pPr>
            <a:r>
              <a:rPr dirty="0"/>
              <a:t>            </a:t>
            </a:r>
            <a:r>
              <a:rPr dirty="0" err="1"/>
              <a:t>apply_move</a:t>
            </a:r>
            <a:r>
              <a:rPr dirty="0"/>
              <a:t>(</a:t>
            </a:r>
            <a:r>
              <a:rPr dirty="0" err="1"/>
              <a:t>new_board</a:t>
            </a:r>
            <a:r>
              <a:rPr dirty="0"/>
              <a:t>, move)</a:t>
            </a:r>
          </a:p>
          <a:p>
            <a:pPr>
              <a:defRPr sz="1000"/>
            </a:pPr>
            <a:r>
              <a:rPr dirty="0"/>
              <a:t>            eval, _ = minimax(</a:t>
            </a:r>
            <a:r>
              <a:rPr dirty="0" err="1"/>
              <a:t>new_board</a:t>
            </a:r>
            <a:r>
              <a:rPr dirty="0"/>
              <a:t>, depth-1, alpha, beta, False, </a:t>
            </a:r>
            <a:r>
              <a:rPr dirty="0" err="1"/>
              <a:t>opp</a:t>
            </a:r>
            <a:r>
              <a:rPr dirty="0"/>
              <a:t>)</a:t>
            </a:r>
          </a:p>
          <a:p>
            <a:pPr>
              <a:defRPr sz="1000"/>
            </a:pPr>
            <a:r>
              <a:rPr dirty="0"/>
              <a:t>            if eval &gt; </a:t>
            </a:r>
            <a:r>
              <a:rPr dirty="0" err="1"/>
              <a:t>maxEval</a:t>
            </a:r>
            <a:r>
              <a:rPr dirty="0"/>
              <a:t>:</a:t>
            </a:r>
          </a:p>
          <a:p>
            <a:pPr>
              <a:defRPr sz="1000"/>
            </a:pPr>
            <a:r>
              <a:rPr dirty="0"/>
              <a:t>                </a:t>
            </a:r>
            <a:r>
              <a:rPr dirty="0" err="1"/>
              <a:t>maxEval</a:t>
            </a:r>
            <a:r>
              <a:rPr dirty="0"/>
              <a:t> = eval; </a:t>
            </a:r>
            <a:r>
              <a:rPr dirty="0" err="1"/>
              <a:t>best_move</a:t>
            </a:r>
            <a:r>
              <a:rPr dirty="0"/>
              <a:t> = move</a:t>
            </a:r>
          </a:p>
          <a:p>
            <a:pPr>
              <a:defRPr sz="1000"/>
            </a:pPr>
            <a:r>
              <a:rPr dirty="0"/>
              <a:t>            alpha = max(alpha, eval)</a:t>
            </a:r>
          </a:p>
          <a:p>
            <a:pPr>
              <a:defRPr sz="1000"/>
            </a:pPr>
            <a:r>
              <a:rPr dirty="0"/>
              <a:t>            if beta &lt;= alpha: break</a:t>
            </a:r>
          </a:p>
          <a:p>
            <a:pPr>
              <a:defRPr sz="1000"/>
            </a:pPr>
            <a:r>
              <a:rPr dirty="0"/>
              <a:t>        return </a:t>
            </a:r>
            <a:r>
              <a:rPr dirty="0" err="1"/>
              <a:t>maxEval</a:t>
            </a:r>
            <a:r>
              <a:rPr dirty="0"/>
              <a:t>, </a:t>
            </a:r>
            <a:r>
              <a:rPr dirty="0" err="1"/>
              <a:t>best_move</a:t>
            </a:r>
            <a:endParaRPr dirty="0"/>
          </a:p>
          <a:p>
            <a:pPr>
              <a:defRPr sz="1000"/>
            </a:pPr>
            <a:r>
              <a:rPr dirty="0"/>
              <a:t>    else:</a:t>
            </a:r>
          </a:p>
          <a:p>
            <a:pPr>
              <a:defRPr sz="1000"/>
            </a:pPr>
            <a:r>
              <a:rPr dirty="0"/>
              <a:t>        </a:t>
            </a:r>
            <a:r>
              <a:rPr dirty="0" err="1"/>
              <a:t>minEval</a:t>
            </a:r>
            <a:r>
              <a:rPr dirty="0"/>
              <a:t> = inf; </a:t>
            </a:r>
            <a:r>
              <a:rPr dirty="0" err="1"/>
              <a:t>best_move</a:t>
            </a:r>
            <a:r>
              <a:rPr dirty="0"/>
              <a:t> = None</a:t>
            </a:r>
          </a:p>
          <a:p>
            <a:pPr>
              <a:defRPr sz="1000"/>
            </a:pPr>
            <a:r>
              <a:rPr dirty="0"/>
              <a:t>        for move in </a:t>
            </a:r>
            <a:r>
              <a:rPr dirty="0" err="1"/>
              <a:t>get_moves</a:t>
            </a:r>
            <a:r>
              <a:rPr dirty="0"/>
              <a:t>(board, side):</a:t>
            </a:r>
          </a:p>
          <a:p>
            <a:pPr>
              <a:defRPr sz="1000"/>
            </a:pPr>
            <a:r>
              <a:rPr dirty="0"/>
              <a:t>            </a:t>
            </a:r>
            <a:r>
              <a:rPr dirty="0" err="1"/>
              <a:t>new_board</a:t>
            </a:r>
            <a:r>
              <a:rPr dirty="0"/>
              <a:t> = </a:t>
            </a:r>
            <a:r>
              <a:rPr dirty="0" err="1"/>
              <a:t>deepcopy</a:t>
            </a:r>
            <a:r>
              <a:rPr dirty="0"/>
              <a:t>(board)</a:t>
            </a:r>
          </a:p>
          <a:p>
            <a:pPr>
              <a:defRPr sz="1000"/>
            </a:pPr>
            <a:r>
              <a:rPr dirty="0"/>
              <a:t>            </a:t>
            </a:r>
            <a:r>
              <a:rPr dirty="0" err="1"/>
              <a:t>apply_move</a:t>
            </a:r>
            <a:r>
              <a:rPr dirty="0"/>
              <a:t>(</a:t>
            </a:r>
            <a:r>
              <a:rPr dirty="0" err="1"/>
              <a:t>new_board</a:t>
            </a:r>
            <a:r>
              <a:rPr dirty="0"/>
              <a:t>, move)</a:t>
            </a:r>
          </a:p>
          <a:p>
            <a:pPr>
              <a:defRPr sz="1000"/>
            </a:pPr>
            <a:r>
              <a:rPr dirty="0"/>
              <a:t>            eval, _ = minimax(</a:t>
            </a:r>
            <a:r>
              <a:rPr dirty="0" err="1"/>
              <a:t>new_board</a:t>
            </a:r>
            <a:r>
              <a:rPr dirty="0"/>
              <a:t>, depth-1, alpha, beta, True, </a:t>
            </a:r>
            <a:r>
              <a:rPr dirty="0" err="1"/>
              <a:t>opp</a:t>
            </a:r>
            <a:r>
              <a:rPr dirty="0"/>
              <a:t>)</a:t>
            </a:r>
          </a:p>
          <a:p>
            <a:pPr>
              <a:defRPr sz="1000"/>
            </a:pPr>
            <a:r>
              <a:rPr dirty="0"/>
              <a:t>            if eval &lt; </a:t>
            </a:r>
            <a:r>
              <a:rPr dirty="0" err="1"/>
              <a:t>minEval</a:t>
            </a:r>
            <a:r>
              <a:rPr dirty="0"/>
              <a:t>:</a:t>
            </a:r>
          </a:p>
          <a:p>
            <a:pPr>
              <a:defRPr sz="1000"/>
            </a:pPr>
            <a:r>
              <a:rPr dirty="0"/>
              <a:t>                </a:t>
            </a:r>
            <a:r>
              <a:rPr dirty="0" err="1"/>
              <a:t>minEval</a:t>
            </a:r>
            <a:r>
              <a:rPr dirty="0"/>
              <a:t> = eval; </a:t>
            </a:r>
            <a:r>
              <a:rPr dirty="0" err="1"/>
              <a:t>best_move</a:t>
            </a:r>
            <a:r>
              <a:rPr dirty="0"/>
              <a:t> = move</a:t>
            </a:r>
          </a:p>
          <a:p>
            <a:pPr>
              <a:defRPr sz="1000"/>
            </a:pPr>
            <a:r>
              <a:rPr dirty="0"/>
              <a:t>            beta = min(beta, eval)</a:t>
            </a:r>
          </a:p>
          <a:p>
            <a:pPr>
              <a:defRPr sz="1000"/>
            </a:pPr>
            <a:r>
              <a:rPr dirty="0"/>
              <a:t>            if beta &lt;= alpha: break</a:t>
            </a:r>
          </a:p>
          <a:p>
            <a:pPr>
              <a:defRPr sz="1000"/>
            </a:pPr>
            <a:r>
              <a:rPr dirty="0"/>
              <a:t>        return </a:t>
            </a:r>
            <a:r>
              <a:rPr dirty="0" err="1"/>
              <a:t>minEval</a:t>
            </a:r>
            <a:r>
              <a:rPr dirty="0"/>
              <a:t>, </a:t>
            </a:r>
            <a:r>
              <a:rPr dirty="0" err="1"/>
              <a:t>best_move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Game Tree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800" dirty="0"/>
              <a:t>Minimax tree:</a:t>
            </a:r>
          </a:p>
          <a:p>
            <a:pPr>
              <a:defRPr sz="1400"/>
            </a:pPr>
            <a:r>
              <a:rPr sz="2800" dirty="0"/>
              <a:t> - Nodes = board states</a:t>
            </a:r>
          </a:p>
          <a:p>
            <a:pPr>
              <a:defRPr sz="1400"/>
            </a:pPr>
            <a:r>
              <a:rPr sz="2800" dirty="0"/>
              <a:t> - Max nodes = AI turn</a:t>
            </a:r>
          </a:p>
          <a:p>
            <a:pPr>
              <a:defRPr sz="1400"/>
            </a:pPr>
            <a:r>
              <a:rPr sz="2800" dirty="0"/>
              <a:t> - Min nodes = Player turn</a:t>
            </a:r>
          </a:p>
          <a:p>
            <a:pPr>
              <a:defRPr sz="1400"/>
            </a:pPr>
            <a:r>
              <a:rPr sz="2800" dirty="0"/>
              <a:t>Depth 4: ~b^4 nodes (b = branching factor).</a:t>
            </a:r>
          </a:p>
          <a:p>
            <a:pPr>
              <a:defRPr sz="1400"/>
            </a:pPr>
            <a:r>
              <a:rPr sz="2800" dirty="0"/>
              <a:t>Alpha-Beta pruning reduces explored nodes.</a:t>
            </a:r>
          </a:p>
          <a:p>
            <a:pPr>
              <a:defRPr sz="1400"/>
            </a:pPr>
            <a:r>
              <a:rPr sz="2800" dirty="0"/>
              <a:t>BFS explores all nodes level-by-level, no pruning.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F3FE-169E-C43F-FCF2-E7F6CC573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Example scenario</a:t>
            </a:r>
            <a:br>
              <a:rPr lang="en-IN" u="sng" dirty="0"/>
            </a:br>
            <a:endParaRPr lang="en-IN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0B7E62-8159-4701-6BAE-B07E32AA4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060971" y="1600200"/>
            <a:ext cx="502205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921</Words>
  <Application>Microsoft Office PowerPoint</Application>
  <PresentationFormat>On-screen Show (4:3)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Office Theme</vt:lpstr>
      <vt:lpstr>AI Checkers Game</vt:lpstr>
      <vt:lpstr>RULES AND REGULATIONS</vt:lpstr>
      <vt:lpstr>Overview</vt:lpstr>
      <vt:lpstr>Uninformed Search (BFS)</vt:lpstr>
      <vt:lpstr>Informed Search (Minimax)</vt:lpstr>
      <vt:lpstr>Heuristic Functions</vt:lpstr>
      <vt:lpstr>Code: Minimax (Alpha-Beta)</vt:lpstr>
      <vt:lpstr>Game Tree Analysis</vt:lpstr>
      <vt:lpstr>Example scenario </vt:lpstr>
      <vt:lpstr>Advantages of alpha-beta pruning</vt:lpstr>
      <vt:lpstr>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Ameya</dc:creator>
  <cp:keywords/>
  <dc:description>generated using python-pptx</dc:description>
  <cp:lastModifiedBy>Ameya Nangle</cp:lastModifiedBy>
  <cp:revision>2</cp:revision>
  <dcterms:created xsi:type="dcterms:W3CDTF">2013-01-27T09:14:16Z</dcterms:created>
  <dcterms:modified xsi:type="dcterms:W3CDTF">2025-08-11T04:39:45Z</dcterms:modified>
  <cp:category/>
</cp:coreProperties>
</file>