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12192000"/>
  <p:notesSz cx="6797675" cy="9926625"/>
  <p:embeddedFontLst>
    <p:embeddedFont>
      <p:font typeface="Raleway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40" roundtripDataSignature="AMtx7mgHTCF2Fi3ucCwsMbPjaE6WwsKx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aleway-bold.fntdata"/><Relationship Id="rId10" Type="http://schemas.openxmlformats.org/officeDocument/2006/relationships/slide" Target="slides/slide4.xml"/><Relationship Id="rId32" Type="http://schemas.openxmlformats.org/officeDocument/2006/relationships/font" Target="fonts/Raleway-regular.fntdata"/><Relationship Id="rId13" Type="http://schemas.openxmlformats.org/officeDocument/2006/relationships/slide" Target="slides/slide7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6.xml"/><Relationship Id="rId34" Type="http://schemas.openxmlformats.org/officeDocument/2006/relationships/font" Target="fonts/Raleway-italic.fntdata"/><Relationship Id="rId15" Type="http://schemas.openxmlformats.org/officeDocument/2006/relationships/slide" Target="slides/slide9.xml"/><Relationship Id="rId37" Type="http://schemas.openxmlformats.org/officeDocument/2006/relationships/font" Target="fonts/Lato-bold.fntdata"/><Relationship Id="rId14" Type="http://schemas.openxmlformats.org/officeDocument/2006/relationships/slide" Target="slides/slide8.xml"/><Relationship Id="rId36" Type="http://schemas.openxmlformats.org/officeDocument/2006/relationships/font" Target="fonts/Lato-regular.fntdata"/><Relationship Id="rId17" Type="http://schemas.openxmlformats.org/officeDocument/2006/relationships/slide" Target="slides/slide11.xml"/><Relationship Id="rId39" Type="http://schemas.openxmlformats.org/officeDocument/2006/relationships/font" Target="fonts/Lato-boldItalic.fntdata"/><Relationship Id="rId16" Type="http://schemas.openxmlformats.org/officeDocument/2006/relationships/slide" Target="slides/slide10.xml"/><Relationship Id="rId38" Type="http://schemas.openxmlformats.org/officeDocument/2006/relationships/font" Target="fonts/La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91fba2aa83_0_93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291fba2aa83_0_93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g291fba2aa83_0_93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91fba2aa83_0_109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291fba2aa83_0_109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291fba2aa83_0_109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91fba2aa83_0_120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291fba2aa83_0_120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g291fba2aa83_0_120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91fba2aa83_0_134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291fba2aa83_0_134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291fba2aa83_0_134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92e30552cc_3_1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292e30552cc_3_1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292e30552cc_3_1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91fba2aa83_0_151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291fba2aa83_0_151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g291fba2aa83_0_151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91fba2aa83_0_165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291fba2aa83_0_165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g291fba2aa83_0_165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92e30552cc_5_0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292e30552cc_5_0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g292e30552cc_5_0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91fba2aa83_0_199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291fba2aa83_0_199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g291fba2aa83_0_199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91fba2aa83_0_217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291fba2aa83_0_217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g291fba2aa83_0_217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91fba2aa83_0_230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291fba2aa83_0_230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g291fba2aa83_0_230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91fba2aa83_0_248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291fba2aa83_0_248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g291fba2aa83_0_248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91fba2aa83_0_241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291fba2aa83_0_241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g291fba2aa83_0_241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91fba2aa83_0_266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291fba2aa83_0_266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g291fba2aa83_0_266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91fba2aa83_0_281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291fba2aa83_0_281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4" name="Google Shape;304;g291fba2aa83_0_281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91fba2aa83_0_294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291fba2aa83_0_294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g291fba2aa83_0_294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1fba2aa83_0_5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291fba2aa83_0_5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1fba2aa83_0_2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291fba2aa83_0_2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1fba2aa83_0_20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91fba2aa83_0_20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291fba2aa83_0_20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1fba2aa83_0_40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291fba2aa83_0_40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291fba2aa83_0_40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1fba2aa83_0_50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91fba2aa83_0_50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291fba2aa83_0_50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91fba2aa83_0_61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291fba2aa83_0_61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291fba2aa83_0_61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91fba2aa83_0_75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291fba2aa83_0_75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g291fba2aa83_0_75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"/>
          <p:cNvSpPr txBox="1"/>
          <p:nvPr>
            <p:ph idx="1" type="body"/>
          </p:nvPr>
        </p:nvSpPr>
        <p:spPr>
          <a:xfrm>
            <a:off x="479376" y="3657600"/>
            <a:ext cx="5965825" cy="1585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TR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TR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TR"/>
              <a:buChar char="-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2" type="body"/>
          </p:nvPr>
        </p:nvSpPr>
        <p:spPr>
          <a:xfrm>
            <a:off x="479377" y="1614488"/>
            <a:ext cx="5965825" cy="16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63964"/>
              </a:buClr>
              <a:buSzPts val="3600"/>
              <a:buFont typeface="NTR"/>
              <a:buNone/>
              <a:defRPr b="1" i="0" sz="3600" u="none" cap="none" strike="noStrike">
                <a:solidFill>
                  <a:srgbClr val="06396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TR"/>
              <a:buChar char="-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TR"/>
              <a:buChar char="-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TR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TR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5"/>
          <p:cNvSpPr/>
          <p:nvPr/>
        </p:nvSpPr>
        <p:spPr>
          <a:xfrm>
            <a:off x="7580773" y="2290587"/>
            <a:ext cx="3699803" cy="3082629"/>
          </a:xfrm>
          <a:custGeom>
            <a:rect b="b" l="l" r="r" t="t"/>
            <a:pathLst>
              <a:path extrusionOk="0" h="2134039" w="2561296">
                <a:moveTo>
                  <a:pt x="1821369" y="2134039"/>
                </a:moveTo>
                <a:lnTo>
                  <a:pt x="0" y="8931"/>
                </a:lnTo>
                <a:lnTo>
                  <a:pt x="806601" y="0"/>
                </a:lnTo>
                <a:lnTo>
                  <a:pt x="2561296" y="2125107"/>
                </a:lnTo>
                <a:lnTo>
                  <a:pt x="1821369" y="2134039"/>
                </a:lnTo>
                <a:close/>
              </a:path>
            </a:pathLst>
          </a:custGeom>
          <a:solidFill>
            <a:srgbClr val="22BB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"/>
          <p:cNvSpPr/>
          <p:nvPr/>
        </p:nvSpPr>
        <p:spPr>
          <a:xfrm>
            <a:off x="10245069" y="-27384"/>
            <a:ext cx="2619683" cy="2182687"/>
          </a:xfrm>
          <a:custGeom>
            <a:rect b="b" l="l" r="r" t="t"/>
            <a:pathLst>
              <a:path extrusionOk="0" h="2134039" w="2561296">
                <a:moveTo>
                  <a:pt x="1821369" y="2134039"/>
                </a:moveTo>
                <a:lnTo>
                  <a:pt x="0" y="8931"/>
                </a:lnTo>
                <a:lnTo>
                  <a:pt x="806601" y="0"/>
                </a:lnTo>
                <a:lnTo>
                  <a:pt x="2561296" y="2125107"/>
                </a:lnTo>
                <a:lnTo>
                  <a:pt x="1821369" y="2134039"/>
                </a:lnTo>
                <a:close/>
              </a:path>
            </a:pathLst>
          </a:custGeom>
          <a:solidFill>
            <a:srgbClr val="22BB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"/>
          <p:cNvSpPr/>
          <p:nvPr/>
        </p:nvSpPr>
        <p:spPr>
          <a:xfrm>
            <a:off x="7569543" y="4002971"/>
            <a:ext cx="2053389" cy="1023674"/>
          </a:xfrm>
          <a:custGeom>
            <a:rect b="b" l="l" r="r" t="t"/>
            <a:pathLst>
              <a:path extrusionOk="0" h="1348117" w="2704189">
                <a:moveTo>
                  <a:pt x="1133686" y="1348117"/>
                </a:moveTo>
                <a:lnTo>
                  <a:pt x="0" y="0"/>
                </a:lnTo>
                <a:lnTo>
                  <a:pt x="1547866" y="8930"/>
                </a:lnTo>
                <a:lnTo>
                  <a:pt x="2704189" y="1348116"/>
                </a:lnTo>
                <a:lnTo>
                  <a:pt x="1133686" y="1348117"/>
                </a:lnTo>
                <a:close/>
              </a:path>
            </a:pathLst>
          </a:custGeom>
          <a:solidFill>
            <a:srgbClr val="0639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5"/>
          <p:cNvSpPr/>
          <p:nvPr/>
        </p:nvSpPr>
        <p:spPr>
          <a:xfrm>
            <a:off x="7683095" y="5236163"/>
            <a:ext cx="3741497" cy="1865245"/>
          </a:xfrm>
          <a:custGeom>
            <a:rect b="b" l="l" r="r" t="t"/>
            <a:pathLst>
              <a:path extrusionOk="0" h="1348117" w="2704189">
                <a:moveTo>
                  <a:pt x="1133686" y="1348117"/>
                </a:moveTo>
                <a:lnTo>
                  <a:pt x="0" y="0"/>
                </a:lnTo>
                <a:lnTo>
                  <a:pt x="1547866" y="8930"/>
                </a:lnTo>
                <a:lnTo>
                  <a:pt x="2704189" y="1348116"/>
                </a:lnTo>
                <a:lnTo>
                  <a:pt x="1133686" y="1348117"/>
                </a:lnTo>
                <a:close/>
              </a:path>
            </a:pathLst>
          </a:custGeom>
          <a:solidFill>
            <a:srgbClr val="22BB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5"/>
          <p:cNvSpPr/>
          <p:nvPr/>
        </p:nvSpPr>
        <p:spPr>
          <a:xfrm>
            <a:off x="524487" y="5943104"/>
            <a:ext cx="3009978" cy="1034744"/>
          </a:xfrm>
          <a:custGeom>
            <a:rect b="b" l="l" r="r" t="t"/>
            <a:pathLst>
              <a:path extrusionOk="0" h="747867" w="2175479">
                <a:moveTo>
                  <a:pt x="625846" y="747867"/>
                </a:moveTo>
                <a:lnTo>
                  <a:pt x="0" y="4984"/>
                </a:lnTo>
                <a:lnTo>
                  <a:pt x="1526996" y="0"/>
                </a:lnTo>
                <a:lnTo>
                  <a:pt x="2175479" y="740909"/>
                </a:lnTo>
                <a:lnTo>
                  <a:pt x="625846" y="747867"/>
                </a:lnTo>
                <a:close/>
              </a:path>
            </a:pathLst>
          </a:custGeom>
          <a:solidFill>
            <a:srgbClr val="0639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5"/>
          <p:cNvSpPr/>
          <p:nvPr/>
        </p:nvSpPr>
        <p:spPr>
          <a:xfrm>
            <a:off x="2393622" y="6165304"/>
            <a:ext cx="1435777" cy="758637"/>
          </a:xfrm>
          <a:custGeom>
            <a:rect b="b" l="l" r="r" t="t"/>
            <a:pathLst>
              <a:path extrusionOk="0" h="741729" w="1403776">
                <a:moveTo>
                  <a:pt x="607384" y="722429"/>
                </a:moveTo>
                <a:lnTo>
                  <a:pt x="0" y="8931"/>
                </a:lnTo>
                <a:lnTo>
                  <a:pt x="806601" y="0"/>
                </a:lnTo>
                <a:lnTo>
                  <a:pt x="1403776" y="741729"/>
                </a:lnTo>
                <a:lnTo>
                  <a:pt x="607384" y="722429"/>
                </a:lnTo>
                <a:close/>
              </a:path>
            </a:pathLst>
          </a:custGeom>
          <a:solidFill>
            <a:srgbClr val="22BB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838200" y="178512"/>
            <a:ext cx="9434264" cy="623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838199" y="1017037"/>
            <a:ext cx="11132975" cy="5159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TR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TR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TR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TR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TR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" name="Google Shape;30;p7"/>
          <p:cNvSpPr/>
          <p:nvPr/>
        </p:nvSpPr>
        <p:spPr>
          <a:xfrm>
            <a:off x="836238" y="6329911"/>
            <a:ext cx="1884487" cy="654889"/>
          </a:xfrm>
          <a:custGeom>
            <a:rect b="b" l="l" r="r" t="t"/>
            <a:pathLst>
              <a:path extrusionOk="0" h="764120" w="2198807">
                <a:moveTo>
                  <a:pt x="639536" y="764120"/>
                </a:moveTo>
                <a:lnTo>
                  <a:pt x="0" y="0"/>
                </a:lnTo>
                <a:lnTo>
                  <a:pt x="1547866" y="8930"/>
                </a:lnTo>
                <a:lnTo>
                  <a:pt x="2198807" y="764119"/>
                </a:lnTo>
                <a:lnTo>
                  <a:pt x="639536" y="764120"/>
                </a:lnTo>
                <a:close/>
              </a:path>
            </a:pathLst>
          </a:custGeom>
          <a:solidFill>
            <a:srgbClr val="22BB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7"/>
          <p:cNvSpPr/>
          <p:nvPr/>
        </p:nvSpPr>
        <p:spPr>
          <a:xfrm>
            <a:off x="2423592" y="6329913"/>
            <a:ext cx="5112568" cy="655374"/>
          </a:xfrm>
          <a:custGeom>
            <a:rect b="b" l="l" r="r" t="t"/>
            <a:pathLst>
              <a:path extrusionOk="0" h="1359584" w="10606096">
                <a:moveTo>
                  <a:pt x="1133686" y="1348117"/>
                </a:moveTo>
                <a:lnTo>
                  <a:pt x="0" y="0"/>
                </a:lnTo>
                <a:lnTo>
                  <a:pt x="9380963" y="8930"/>
                </a:lnTo>
                <a:lnTo>
                  <a:pt x="10606096" y="1359584"/>
                </a:lnTo>
                <a:lnTo>
                  <a:pt x="1133686" y="1348117"/>
                </a:lnTo>
                <a:close/>
              </a:path>
            </a:pathLst>
          </a:custGeom>
          <a:solidFill>
            <a:srgbClr val="0639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7"/>
          <p:cNvSpPr/>
          <p:nvPr/>
        </p:nvSpPr>
        <p:spPr>
          <a:xfrm>
            <a:off x="10413518" y="6329911"/>
            <a:ext cx="1884487" cy="654889"/>
          </a:xfrm>
          <a:custGeom>
            <a:rect b="b" l="l" r="r" t="t"/>
            <a:pathLst>
              <a:path extrusionOk="0" h="764120" w="2198807">
                <a:moveTo>
                  <a:pt x="639536" y="764120"/>
                </a:moveTo>
                <a:lnTo>
                  <a:pt x="0" y="0"/>
                </a:lnTo>
                <a:lnTo>
                  <a:pt x="1547866" y="8930"/>
                </a:lnTo>
                <a:lnTo>
                  <a:pt x="2198807" y="764119"/>
                </a:lnTo>
                <a:lnTo>
                  <a:pt x="639536" y="764120"/>
                </a:lnTo>
                <a:close/>
              </a:path>
            </a:pathLst>
          </a:custGeom>
          <a:solidFill>
            <a:srgbClr val="22BB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>
            <a:off x="0" y="0"/>
            <a:ext cx="12192000" cy="6859024"/>
          </a:xfrm>
          <a:prstGeom prst="rect">
            <a:avLst/>
          </a:prstGeom>
          <a:solidFill>
            <a:srgbClr val="0639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2641235" y="1711614"/>
            <a:ext cx="6263078" cy="19978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TR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TR"/>
              <a:buChar char="-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TR"/>
              <a:buChar char="-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TR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TR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2639616" y="4221088"/>
            <a:ext cx="8532491" cy="144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TR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TR"/>
              <a:buChar char="-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TR"/>
              <a:buChar char="-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TR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TR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8"/>
          <p:cNvSpPr/>
          <p:nvPr/>
        </p:nvSpPr>
        <p:spPr>
          <a:xfrm>
            <a:off x="8256240" y="-64642"/>
            <a:ext cx="3994050" cy="4679701"/>
          </a:xfrm>
          <a:custGeom>
            <a:rect b="b" l="l" r="r" t="t"/>
            <a:pathLst>
              <a:path extrusionOk="0" h="2134039" w="1821369">
                <a:moveTo>
                  <a:pt x="1821369" y="2134039"/>
                </a:moveTo>
                <a:lnTo>
                  <a:pt x="0" y="8931"/>
                </a:lnTo>
                <a:lnTo>
                  <a:pt x="806601" y="0"/>
                </a:lnTo>
                <a:lnTo>
                  <a:pt x="1819502" y="1229687"/>
                </a:lnTo>
                <a:cubicBezTo>
                  <a:pt x="1820124" y="1531138"/>
                  <a:pt x="1820747" y="1832588"/>
                  <a:pt x="1821369" y="2134039"/>
                </a:cubicBezTo>
                <a:close/>
              </a:path>
            </a:pathLst>
          </a:custGeom>
          <a:solidFill>
            <a:srgbClr val="22BB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"/>
          <p:cNvSpPr/>
          <p:nvPr/>
        </p:nvSpPr>
        <p:spPr>
          <a:xfrm>
            <a:off x="8832304" y="1167670"/>
            <a:ext cx="2053389" cy="1023674"/>
          </a:xfrm>
          <a:custGeom>
            <a:rect b="b" l="l" r="r" t="t"/>
            <a:pathLst>
              <a:path extrusionOk="0" h="1348117" w="2704189">
                <a:moveTo>
                  <a:pt x="1133686" y="1348117"/>
                </a:moveTo>
                <a:lnTo>
                  <a:pt x="0" y="0"/>
                </a:lnTo>
                <a:lnTo>
                  <a:pt x="1547866" y="8930"/>
                </a:lnTo>
                <a:lnTo>
                  <a:pt x="2704189" y="1348116"/>
                </a:lnTo>
                <a:lnTo>
                  <a:pt x="1133686" y="134811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8"/>
          <p:cNvSpPr/>
          <p:nvPr/>
        </p:nvSpPr>
        <p:spPr>
          <a:xfrm>
            <a:off x="522874" y="5953785"/>
            <a:ext cx="3000350" cy="1008596"/>
          </a:xfrm>
          <a:custGeom>
            <a:rect b="b" l="l" r="r" t="t"/>
            <a:pathLst>
              <a:path extrusionOk="0" h="728969" w="2168521">
                <a:moveTo>
                  <a:pt x="604976" y="722012"/>
                </a:moveTo>
                <a:lnTo>
                  <a:pt x="0" y="0"/>
                </a:lnTo>
                <a:lnTo>
                  <a:pt x="1533953" y="1972"/>
                </a:lnTo>
                <a:lnTo>
                  <a:pt x="2168521" y="728969"/>
                </a:lnTo>
                <a:lnTo>
                  <a:pt x="604976" y="72201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8"/>
          <p:cNvSpPr/>
          <p:nvPr/>
        </p:nvSpPr>
        <p:spPr>
          <a:xfrm>
            <a:off x="2393623" y="6165304"/>
            <a:ext cx="1474276" cy="787514"/>
          </a:xfrm>
          <a:custGeom>
            <a:rect b="b" l="l" r="r" t="t"/>
            <a:pathLst>
              <a:path extrusionOk="0" h="769962" w="1441418">
                <a:moveTo>
                  <a:pt x="635617" y="760072"/>
                </a:moveTo>
                <a:lnTo>
                  <a:pt x="0" y="8931"/>
                </a:lnTo>
                <a:lnTo>
                  <a:pt x="806601" y="0"/>
                </a:lnTo>
                <a:lnTo>
                  <a:pt x="1441418" y="769962"/>
                </a:lnTo>
                <a:lnTo>
                  <a:pt x="635617" y="760072"/>
                </a:lnTo>
                <a:close/>
              </a:path>
            </a:pathLst>
          </a:custGeom>
          <a:solidFill>
            <a:srgbClr val="22BB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8"/>
          <p:cNvSpPr/>
          <p:nvPr/>
        </p:nvSpPr>
        <p:spPr>
          <a:xfrm>
            <a:off x="1008897" y="311910"/>
            <a:ext cx="1308808" cy="652479"/>
          </a:xfrm>
          <a:custGeom>
            <a:rect b="b" l="l" r="r" t="t"/>
            <a:pathLst>
              <a:path extrusionOk="0" h="1348117" w="2704189">
                <a:moveTo>
                  <a:pt x="1133686" y="1348117"/>
                </a:moveTo>
                <a:lnTo>
                  <a:pt x="0" y="0"/>
                </a:lnTo>
                <a:lnTo>
                  <a:pt x="1547866" y="8930"/>
                </a:lnTo>
                <a:lnTo>
                  <a:pt x="2704189" y="1348116"/>
                </a:lnTo>
                <a:lnTo>
                  <a:pt x="1133686" y="134811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8"/>
          <p:cNvSpPr/>
          <p:nvPr/>
        </p:nvSpPr>
        <p:spPr>
          <a:xfrm>
            <a:off x="-63580" y="-45795"/>
            <a:ext cx="1983116" cy="1348980"/>
          </a:xfrm>
          <a:custGeom>
            <a:rect b="b" l="l" r="r" t="t"/>
            <a:pathLst>
              <a:path extrusionOk="0" h="1200423" w="1764725">
                <a:moveTo>
                  <a:pt x="1024798" y="1200423"/>
                </a:moveTo>
                <a:lnTo>
                  <a:pt x="0" y="8930"/>
                </a:lnTo>
                <a:lnTo>
                  <a:pt x="780904" y="0"/>
                </a:lnTo>
                <a:lnTo>
                  <a:pt x="1764725" y="1191491"/>
                </a:lnTo>
                <a:lnTo>
                  <a:pt x="1024798" y="1200423"/>
                </a:lnTo>
                <a:close/>
              </a:path>
            </a:pathLst>
          </a:custGeom>
          <a:solidFill>
            <a:srgbClr val="22BB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, rectangle&#10;&#10;Description automatically generated" id="43" name="Google Shape;4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4044" y="1703483"/>
            <a:ext cx="1923661" cy="1559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831850" y="4711959"/>
            <a:ext cx="10515600" cy="1377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TR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TR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TR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TR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TR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8976319" y="-237331"/>
            <a:ext cx="2053389" cy="1023674"/>
          </a:xfrm>
          <a:custGeom>
            <a:rect b="b" l="l" r="r" t="t"/>
            <a:pathLst>
              <a:path extrusionOk="0" h="1348117" w="2704189">
                <a:moveTo>
                  <a:pt x="1133686" y="1348117"/>
                </a:moveTo>
                <a:lnTo>
                  <a:pt x="0" y="0"/>
                </a:lnTo>
                <a:lnTo>
                  <a:pt x="1547866" y="8930"/>
                </a:lnTo>
                <a:lnTo>
                  <a:pt x="2704189" y="1348116"/>
                </a:lnTo>
                <a:lnTo>
                  <a:pt x="1133686" y="1348117"/>
                </a:lnTo>
                <a:close/>
              </a:path>
            </a:pathLst>
          </a:custGeom>
          <a:solidFill>
            <a:srgbClr val="0639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9"/>
          <p:cNvSpPr/>
          <p:nvPr/>
        </p:nvSpPr>
        <p:spPr>
          <a:xfrm>
            <a:off x="10605109" y="-27384"/>
            <a:ext cx="1676407" cy="1932430"/>
          </a:xfrm>
          <a:custGeom>
            <a:rect b="b" l="l" r="r" t="t"/>
            <a:pathLst>
              <a:path extrusionOk="0" h="1889360" w="1639044">
                <a:moveTo>
                  <a:pt x="1614334" y="1889360"/>
                </a:moveTo>
                <a:lnTo>
                  <a:pt x="0" y="8931"/>
                </a:lnTo>
                <a:lnTo>
                  <a:pt x="806601" y="0"/>
                </a:lnTo>
                <a:lnTo>
                  <a:pt x="1639044" y="1005230"/>
                </a:lnTo>
                <a:lnTo>
                  <a:pt x="1614334" y="1889360"/>
                </a:lnTo>
                <a:close/>
              </a:path>
            </a:pathLst>
          </a:custGeom>
          <a:solidFill>
            <a:srgbClr val="22BB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9"/>
          <p:cNvSpPr/>
          <p:nvPr/>
        </p:nvSpPr>
        <p:spPr>
          <a:xfrm>
            <a:off x="9158960" y="6299596"/>
            <a:ext cx="2711595" cy="681337"/>
          </a:xfrm>
          <a:custGeom>
            <a:rect b="b" l="l" r="r" t="t"/>
            <a:pathLst>
              <a:path extrusionOk="0" h="492440" w="1959821">
                <a:moveTo>
                  <a:pt x="417144" y="485485"/>
                </a:moveTo>
                <a:lnTo>
                  <a:pt x="0" y="0"/>
                </a:lnTo>
                <a:lnTo>
                  <a:pt x="1547866" y="8930"/>
                </a:lnTo>
                <a:lnTo>
                  <a:pt x="1959821" y="492440"/>
                </a:lnTo>
                <a:lnTo>
                  <a:pt x="417144" y="485485"/>
                </a:lnTo>
                <a:close/>
              </a:path>
            </a:pathLst>
          </a:custGeom>
          <a:solidFill>
            <a:srgbClr val="22BB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9"/>
          <p:cNvSpPr/>
          <p:nvPr/>
        </p:nvSpPr>
        <p:spPr>
          <a:xfrm>
            <a:off x="1570574" y="-91432"/>
            <a:ext cx="2032542" cy="1499784"/>
          </a:xfrm>
          <a:custGeom>
            <a:rect b="b" l="l" r="r" t="t"/>
            <a:pathLst>
              <a:path extrusionOk="0" h="1466357" w="1987241">
                <a:moveTo>
                  <a:pt x="1247314" y="1466357"/>
                </a:moveTo>
                <a:lnTo>
                  <a:pt x="0" y="0"/>
                </a:lnTo>
                <a:lnTo>
                  <a:pt x="768958" y="479"/>
                </a:lnTo>
                <a:lnTo>
                  <a:pt x="1987241" y="1457425"/>
                </a:lnTo>
                <a:lnTo>
                  <a:pt x="1247314" y="1466357"/>
                </a:lnTo>
                <a:close/>
              </a:path>
            </a:pathLst>
          </a:custGeom>
          <a:solidFill>
            <a:srgbClr val="0639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9"/>
          <p:cNvSpPr/>
          <p:nvPr/>
        </p:nvSpPr>
        <p:spPr>
          <a:xfrm>
            <a:off x="2029158" y="0"/>
            <a:ext cx="2338650" cy="1165885"/>
          </a:xfrm>
          <a:custGeom>
            <a:rect b="b" l="l" r="r" t="t"/>
            <a:pathLst>
              <a:path extrusionOk="0" h="1348117" w="2704189">
                <a:moveTo>
                  <a:pt x="1133686" y="1348117"/>
                </a:moveTo>
                <a:lnTo>
                  <a:pt x="0" y="0"/>
                </a:lnTo>
                <a:lnTo>
                  <a:pt x="1547866" y="8930"/>
                </a:lnTo>
                <a:lnTo>
                  <a:pt x="2704189" y="1348116"/>
                </a:lnTo>
                <a:lnTo>
                  <a:pt x="1133686" y="1348117"/>
                </a:lnTo>
                <a:close/>
              </a:path>
            </a:pathLst>
          </a:custGeom>
          <a:solidFill>
            <a:srgbClr val="22BB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4046268" y="-43681"/>
            <a:ext cx="8190398" cy="6901682"/>
          </a:xfrm>
          <a:custGeom>
            <a:rect b="b" l="l" r="r" t="t"/>
            <a:pathLst>
              <a:path extrusionOk="0" h="1337322" w="1587033">
                <a:moveTo>
                  <a:pt x="1126226" y="1337322"/>
                </a:moveTo>
                <a:lnTo>
                  <a:pt x="0" y="2260"/>
                </a:lnTo>
                <a:lnTo>
                  <a:pt x="1587033" y="0"/>
                </a:lnTo>
                <a:cubicBezTo>
                  <a:pt x="1587027" y="445774"/>
                  <a:pt x="1587022" y="891547"/>
                  <a:pt x="1587016" y="1337321"/>
                </a:cubicBezTo>
                <a:lnTo>
                  <a:pt x="1126226" y="133732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205274"/>
            <a:ext cx="9343489" cy="703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839789" y="2348881"/>
            <a:ext cx="3456384" cy="3930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TR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TR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TR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TR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8" name="Google Shape;58;p10"/>
          <p:cNvSpPr txBox="1"/>
          <p:nvPr>
            <p:ph idx="2" type="body"/>
          </p:nvPr>
        </p:nvSpPr>
        <p:spPr>
          <a:xfrm>
            <a:off x="4511824" y="2348880"/>
            <a:ext cx="3456384" cy="3930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TR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TR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TR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TR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0"/>
          <p:cNvSpPr txBox="1"/>
          <p:nvPr>
            <p:ph idx="3" type="body"/>
          </p:nvPr>
        </p:nvSpPr>
        <p:spPr>
          <a:xfrm>
            <a:off x="8183859" y="2380504"/>
            <a:ext cx="3456384" cy="3930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TR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TR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TR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TR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4" type="body"/>
          </p:nvPr>
        </p:nvSpPr>
        <p:spPr>
          <a:xfrm>
            <a:off x="839788" y="1025386"/>
            <a:ext cx="3456384" cy="6034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TR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TR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TR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TR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TR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5" type="body"/>
          </p:nvPr>
        </p:nvSpPr>
        <p:spPr>
          <a:xfrm>
            <a:off x="839788" y="1808820"/>
            <a:ext cx="3456384" cy="508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TR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TR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TR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TR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TR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6" type="body"/>
          </p:nvPr>
        </p:nvSpPr>
        <p:spPr>
          <a:xfrm>
            <a:off x="4494141" y="1812879"/>
            <a:ext cx="3456384" cy="508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TR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TR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TR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TR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TR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7" type="body"/>
          </p:nvPr>
        </p:nvSpPr>
        <p:spPr>
          <a:xfrm>
            <a:off x="8183859" y="1808820"/>
            <a:ext cx="3456384" cy="508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TR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TR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TR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TR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TR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/>
          <p:nvPr/>
        </p:nvSpPr>
        <p:spPr>
          <a:xfrm>
            <a:off x="10183277" y="-43681"/>
            <a:ext cx="2053389" cy="1023674"/>
          </a:xfrm>
          <a:custGeom>
            <a:rect b="b" l="l" r="r" t="t"/>
            <a:pathLst>
              <a:path extrusionOk="0" h="1348117" w="2704189">
                <a:moveTo>
                  <a:pt x="1133686" y="1348117"/>
                </a:moveTo>
                <a:lnTo>
                  <a:pt x="0" y="0"/>
                </a:lnTo>
                <a:lnTo>
                  <a:pt x="1547866" y="8930"/>
                </a:lnTo>
                <a:lnTo>
                  <a:pt x="2704189" y="1348116"/>
                </a:lnTo>
                <a:lnTo>
                  <a:pt x="1133686" y="1348117"/>
                </a:lnTo>
                <a:close/>
              </a:path>
            </a:pathLst>
          </a:custGeom>
          <a:solidFill>
            <a:srgbClr val="0639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0"/>
          <p:cNvSpPr/>
          <p:nvPr/>
        </p:nvSpPr>
        <p:spPr>
          <a:xfrm>
            <a:off x="10582346" y="-219064"/>
            <a:ext cx="1539732" cy="820423"/>
          </a:xfrm>
          <a:custGeom>
            <a:rect b="b" l="l" r="r" t="t"/>
            <a:pathLst>
              <a:path extrusionOk="0" h="722908" w="1356721">
                <a:moveTo>
                  <a:pt x="616794" y="722908"/>
                </a:moveTo>
                <a:lnTo>
                  <a:pt x="0" y="0"/>
                </a:lnTo>
                <a:lnTo>
                  <a:pt x="787779" y="19301"/>
                </a:lnTo>
                <a:lnTo>
                  <a:pt x="1356721" y="713976"/>
                </a:lnTo>
                <a:lnTo>
                  <a:pt x="616794" y="722908"/>
                </a:lnTo>
                <a:close/>
              </a:path>
            </a:pathLst>
          </a:custGeom>
          <a:solidFill>
            <a:srgbClr val="22BB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/>
          <p:nvPr/>
        </p:nvSpPr>
        <p:spPr>
          <a:xfrm>
            <a:off x="4543033" y="4799862"/>
            <a:ext cx="4858223" cy="2139161"/>
          </a:xfrm>
          <a:custGeom>
            <a:rect b="b" l="l" r="r" t="t"/>
            <a:pathLst>
              <a:path extrusionOk="0" h="1093234" w="2482831">
                <a:moveTo>
                  <a:pt x="922166" y="1093234"/>
                </a:moveTo>
                <a:lnTo>
                  <a:pt x="0" y="5827"/>
                </a:lnTo>
                <a:lnTo>
                  <a:pt x="1533109" y="0"/>
                </a:lnTo>
                <a:lnTo>
                  <a:pt x="2482831" y="1093233"/>
                </a:lnTo>
                <a:lnTo>
                  <a:pt x="922166" y="1093234"/>
                </a:lnTo>
                <a:close/>
              </a:path>
            </a:pathLst>
          </a:custGeom>
          <a:solidFill>
            <a:srgbClr val="0639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1"/>
          <p:cNvSpPr/>
          <p:nvPr/>
        </p:nvSpPr>
        <p:spPr>
          <a:xfrm>
            <a:off x="4561491" y="953378"/>
            <a:ext cx="7695601" cy="5904622"/>
          </a:xfrm>
          <a:custGeom>
            <a:rect b="b" l="l" r="r" t="t"/>
            <a:pathLst>
              <a:path extrusionOk="0" h="1348117" w="1757025">
                <a:moveTo>
                  <a:pt x="1133686" y="1348117"/>
                </a:moveTo>
                <a:lnTo>
                  <a:pt x="0" y="0"/>
                </a:lnTo>
                <a:lnTo>
                  <a:pt x="1547866" y="8930"/>
                </a:lnTo>
                <a:lnTo>
                  <a:pt x="1749489" y="248220"/>
                </a:lnTo>
                <a:lnTo>
                  <a:pt x="1757025" y="1345919"/>
                </a:lnTo>
                <a:lnTo>
                  <a:pt x="1133686" y="134811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839788" y="953378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TR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TR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TR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TR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TR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2" type="body"/>
          </p:nvPr>
        </p:nvSpPr>
        <p:spPr>
          <a:xfrm>
            <a:off x="839788" y="1777289"/>
            <a:ext cx="5157787" cy="4352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3" type="body"/>
          </p:nvPr>
        </p:nvSpPr>
        <p:spPr>
          <a:xfrm>
            <a:off x="6172200" y="953378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TR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TR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TR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TR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TR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4" type="body"/>
          </p:nvPr>
        </p:nvSpPr>
        <p:spPr>
          <a:xfrm>
            <a:off x="6172200" y="1777289"/>
            <a:ext cx="5183188" cy="4352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4" name="Google Shape;74;p11"/>
          <p:cNvSpPr txBox="1"/>
          <p:nvPr>
            <p:ph type="title"/>
          </p:nvPr>
        </p:nvSpPr>
        <p:spPr>
          <a:xfrm>
            <a:off x="838200" y="159851"/>
            <a:ext cx="10515600" cy="623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838199" y="1340767"/>
            <a:ext cx="5257801" cy="4836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TR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TR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TR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TR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TR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8" name="Google Shape;78;p12"/>
          <p:cNvSpPr txBox="1"/>
          <p:nvPr>
            <p:ph idx="2" type="body"/>
          </p:nvPr>
        </p:nvSpPr>
        <p:spPr>
          <a:xfrm>
            <a:off x="838199" y="177412"/>
            <a:ext cx="5257801" cy="1091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TR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TR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TR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TR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TR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/>
          <p:nvPr/>
        </p:nvSpPr>
        <p:spPr>
          <a:xfrm>
            <a:off x="5024843" y="-27384"/>
            <a:ext cx="7162904" cy="6957392"/>
          </a:xfrm>
          <a:custGeom>
            <a:rect b="b" l="l" r="r" t="t"/>
            <a:pathLst>
              <a:path extrusionOk="0" h="1349804" w="1389675">
                <a:moveTo>
                  <a:pt x="1133686" y="1348117"/>
                </a:moveTo>
                <a:lnTo>
                  <a:pt x="0" y="0"/>
                </a:lnTo>
                <a:lnTo>
                  <a:pt x="1389247" y="3868"/>
                </a:lnTo>
                <a:cubicBezTo>
                  <a:pt x="1389390" y="452513"/>
                  <a:pt x="1389532" y="901159"/>
                  <a:pt x="1389675" y="1349804"/>
                </a:cubicBezTo>
                <a:lnTo>
                  <a:pt x="1133686" y="1348117"/>
                </a:lnTo>
                <a:close/>
              </a:path>
            </a:pathLst>
          </a:custGeom>
          <a:solidFill>
            <a:srgbClr val="0639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2"/>
          <p:cNvSpPr txBox="1"/>
          <p:nvPr>
            <p:ph idx="3" type="body"/>
          </p:nvPr>
        </p:nvSpPr>
        <p:spPr>
          <a:xfrm>
            <a:off x="6960096" y="176366"/>
            <a:ext cx="4395292" cy="6429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TR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TR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TR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TR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TR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4" type="body"/>
          </p:nvPr>
        </p:nvSpPr>
        <p:spPr>
          <a:xfrm>
            <a:off x="6960096" y="1340767"/>
            <a:ext cx="4395292" cy="2952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−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−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−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−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−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823610" y="5387239"/>
            <a:ext cx="10936808" cy="871421"/>
          </a:xfrm>
          <a:custGeom>
            <a:rect b="b" l="l" r="r" t="t"/>
            <a:pathLst>
              <a:path extrusionOk="0" h="1359584" w="17063518">
                <a:moveTo>
                  <a:pt x="1133686" y="1348117"/>
                </a:moveTo>
                <a:lnTo>
                  <a:pt x="0" y="0"/>
                </a:lnTo>
                <a:lnTo>
                  <a:pt x="15958523" y="8931"/>
                </a:lnTo>
                <a:lnTo>
                  <a:pt x="17063518" y="1359584"/>
                </a:lnTo>
                <a:lnTo>
                  <a:pt x="1133686" y="1348117"/>
                </a:lnTo>
                <a:close/>
              </a:path>
            </a:pathLst>
          </a:custGeom>
          <a:solidFill>
            <a:srgbClr val="22BB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1559496" y="5643921"/>
            <a:ext cx="9289032" cy="358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TR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TR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TR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TR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2" type="body"/>
          </p:nvPr>
        </p:nvSpPr>
        <p:spPr>
          <a:xfrm>
            <a:off x="7176120" y="3864055"/>
            <a:ext cx="4583758" cy="933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TR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TR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TR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TR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3" type="body"/>
          </p:nvPr>
        </p:nvSpPr>
        <p:spPr>
          <a:xfrm>
            <a:off x="838200" y="177800"/>
            <a:ext cx="10921678" cy="642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TR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TR"/>
              <a:buChar char="-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TR"/>
              <a:buChar char="-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TR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TR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4" type="body"/>
          </p:nvPr>
        </p:nvSpPr>
        <p:spPr>
          <a:xfrm>
            <a:off x="838200" y="1035050"/>
            <a:ext cx="3817640" cy="3762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TR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TR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TR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TR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TR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BBE0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text, orange&#10;&#10;Description automatically generated" id="11" name="Google Shape;11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44044" y="352080"/>
            <a:ext cx="2874724" cy="47720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BBE0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6"/>
          <p:cNvSpPr/>
          <p:nvPr/>
        </p:nvSpPr>
        <p:spPr>
          <a:xfrm>
            <a:off x="0" y="0"/>
            <a:ext cx="653752" cy="6858000"/>
          </a:xfrm>
          <a:prstGeom prst="rect">
            <a:avLst/>
          </a:prstGeom>
          <a:solidFill>
            <a:srgbClr val="0739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a logo&#10;&#10;Description generated with high confidence" id="24" name="Google Shape;24;p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0931" y="260648"/>
            <a:ext cx="450453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6"/>
          <p:cNvSpPr txBox="1"/>
          <p:nvPr/>
        </p:nvSpPr>
        <p:spPr>
          <a:xfrm>
            <a:off x="120020" y="6448251"/>
            <a:ext cx="4313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7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4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/>
          <p:nvPr/>
        </p:nvSpPr>
        <p:spPr>
          <a:xfrm>
            <a:off x="1991544" y="-4248859"/>
            <a:ext cx="6072945" cy="3854086"/>
          </a:xfrm>
          <a:custGeom>
            <a:rect b="b" l="l" r="r" t="t"/>
            <a:pathLst>
              <a:path extrusionOk="0" h="2107246" w="3320423">
                <a:moveTo>
                  <a:pt x="1749920" y="2107246"/>
                </a:moveTo>
                <a:lnTo>
                  <a:pt x="0" y="0"/>
                </a:lnTo>
                <a:lnTo>
                  <a:pt x="1521074" y="0"/>
                </a:lnTo>
                <a:lnTo>
                  <a:pt x="3320423" y="2107245"/>
                </a:lnTo>
                <a:lnTo>
                  <a:pt x="1749920" y="2107246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4971064" y="-4269280"/>
            <a:ext cx="3741497" cy="1865245"/>
          </a:xfrm>
          <a:custGeom>
            <a:rect b="b" l="l" r="r" t="t"/>
            <a:pathLst>
              <a:path extrusionOk="0" h="1348117" w="2704189">
                <a:moveTo>
                  <a:pt x="1133686" y="1348117"/>
                </a:moveTo>
                <a:lnTo>
                  <a:pt x="0" y="0"/>
                </a:lnTo>
                <a:lnTo>
                  <a:pt x="1547866" y="8930"/>
                </a:lnTo>
                <a:lnTo>
                  <a:pt x="2704189" y="1348116"/>
                </a:lnTo>
                <a:lnTo>
                  <a:pt x="1133686" y="1348117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6696337" y="-2260019"/>
            <a:ext cx="3741497" cy="1865245"/>
          </a:xfrm>
          <a:custGeom>
            <a:rect b="b" l="l" r="r" t="t"/>
            <a:pathLst>
              <a:path extrusionOk="0" h="1348117" w="2704189">
                <a:moveTo>
                  <a:pt x="1133686" y="1348117"/>
                </a:moveTo>
                <a:lnTo>
                  <a:pt x="0" y="0"/>
                </a:lnTo>
                <a:lnTo>
                  <a:pt x="1547866" y="8930"/>
                </a:lnTo>
                <a:lnTo>
                  <a:pt x="2704189" y="1348116"/>
                </a:lnTo>
                <a:lnTo>
                  <a:pt x="1133686" y="1348117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6096000" y="620688"/>
            <a:ext cx="4583758" cy="849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>
            <p:ph idx="2" type="body"/>
          </p:nvPr>
        </p:nvSpPr>
        <p:spPr>
          <a:xfrm>
            <a:off x="479375" y="1614500"/>
            <a:ext cx="11048700" cy="16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2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On Quantum Annealing without a Physical Quantum Annealer</a:t>
            </a:r>
            <a:endParaRPr/>
          </a:p>
        </p:txBody>
      </p:sp>
      <p:sp>
        <p:nvSpPr>
          <p:cNvPr id="98" name="Google Shape;98;p1"/>
          <p:cNvSpPr txBox="1"/>
          <p:nvPr>
            <p:ph idx="1" type="body"/>
          </p:nvPr>
        </p:nvSpPr>
        <p:spPr>
          <a:xfrm>
            <a:off x="479375" y="4146100"/>
            <a:ext cx="92199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latin typeface="Lato"/>
                <a:ea typeface="Lato"/>
                <a:cs typeface="Lato"/>
                <a:sym typeface="Lato"/>
              </a:rPr>
              <a:t>Authors :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latin typeface="Lato"/>
                <a:ea typeface="Lato"/>
                <a:cs typeface="Lato"/>
                <a:sym typeface="Lato"/>
              </a:rPr>
              <a:t>Dr. Ajinkya Borle (Lecturer, University of Maryland, Baltimore County)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latin typeface="Lato"/>
                <a:ea typeface="Lato"/>
                <a:cs typeface="Lato"/>
                <a:sym typeface="Lato"/>
              </a:rPr>
              <a:t>Ameya Bhave (Grad Student M.S. in CS)</a:t>
            </a:r>
            <a:endParaRPr sz="2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91fba2aa83_0_93"/>
          <p:cNvSpPr txBox="1"/>
          <p:nvPr>
            <p:ph type="title"/>
          </p:nvPr>
        </p:nvSpPr>
        <p:spPr>
          <a:xfrm>
            <a:off x="838200" y="178500"/>
            <a:ext cx="109221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Background and notations in this work. (cont)</a:t>
            </a:r>
            <a:endParaRPr/>
          </a:p>
        </p:txBody>
      </p:sp>
      <p:sp>
        <p:nvSpPr>
          <p:cNvPr id="181" name="Google Shape;181;g291fba2aa83_0_93"/>
          <p:cNvSpPr txBox="1"/>
          <p:nvPr>
            <p:ph idx="1" type="body"/>
          </p:nvPr>
        </p:nvSpPr>
        <p:spPr>
          <a:xfrm>
            <a:off x="838199" y="1017037"/>
            <a:ext cx="11133000" cy="5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en-GB" sz="2200">
                <a:latin typeface="Lato"/>
                <a:ea typeface="Lato"/>
                <a:cs typeface="Lato"/>
                <a:sym typeface="Lato"/>
              </a:rPr>
              <a:t>4. Discretized Quantum Annealing</a:t>
            </a:r>
            <a:endParaRPr b="1"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Our implementation  of DiQA uses  the second- order Suzuki-Trotter decomposition.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Given A(s) and B(s),  discretise the QA process into p steps of the QAOA-ansatz by: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i="1" lang="en-GB" sz="2200"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-GB" sz="2200">
                <a:latin typeface="Lato"/>
                <a:ea typeface="Lato"/>
                <a:cs typeface="Lato"/>
                <a:sym typeface="Lato"/>
              </a:rPr>
              <a:t> discretized into p steps.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τ represents the amount of time taken per step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We use  τ  = 0.8 ns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Annealing schedule is from the  dwave_2000Q_6 machine.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g291fba2aa83_0_9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3" name="Google Shape;183;g291fba2aa83_0_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075" y="2324025"/>
            <a:ext cx="4673232" cy="155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91fba2aa83_0_109"/>
          <p:cNvSpPr txBox="1"/>
          <p:nvPr>
            <p:ph type="title"/>
          </p:nvPr>
        </p:nvSpPr>
        <p:spPr>
          <a:xfrm>
            <a:off x="838200" y="178500"/>
            <a:ext cx="111330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Background and notations in this work. (cont)</a:t>
            </a:r>
            <a:endParaRPr/>
          </a:p>
        </p:txBody>
      </p:sp>
      <p:sp>
        <p:nvSpPr>
          <p:cNvPr id="190" name="Google Shape;190;g291fba2aa83_0_109"/>
          <p:cNvSpPr txBox="1"/>
          <p:nvPr>
            <p:ph idx="1" type="body"/>
          </p:nvPr>
        </p:nvSpPr>
        <p:spPr>
          <a:xfrm>
            <a:off x="838199" y="1017037"/>
            <a:ext cx="11133000" cy="5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en-GB" sz="2200">
                <a:latin typeface="Lato"/>
                <a:ea typeface="Lato"/>
                <a:cs typeface="Lato"/>
                <a:sym typeface="Lato"/>
              </a:rPr>
              <a:t>5. Simulated Annealing</a:t>
            </a:r>
            <a:r>
              <a:rPr lang="en-GB" sz="2200">
                <a:latin typeface="Lato"/>
                <a:ea typeface="Lato"/>
                <a:cs typeface="Lato"/>
                <a:sym typeface="Lato"/>
              </a:rPr>
              <a:t> 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Just like with QA, objective is to minimise the classical Ising cost  function.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Start with  β=β∼0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End with β = βmax ≫ 0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 For all our experiments, we use β</a:t>
            </a:r>
            <a:r>
              <a:rPr baseline="-25000" lang="en-GB" sz="2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n-GB" sz="2200">
                <a:latin typeface="Lato"/>
                <a:ea typeface="Lato"/>
                <a:cs typeface="Lato"/>
                <a:sym typeface="Lato"/>
              </a:rPr>
              <a:t> = 0.01 and β</a:t>
            </a:r>
            <a:r>
              <a:rPr baseline="-25000" lang="en-GB" sz="2200">
                <a:latin typeface="Lato"/>
                <a:ea typeface="Lato"/>
                <a:cs typeface="Lato"/>
                <a:sym typeface="Lato"/>
              </a:rPr>
              <a:t>max</a:t>
            </a:r>
            <a:r>
              <a:rPr lang="en-GB" sz="2200">
                <a:latin typeface="Lato"/>
                <a:ea typeface="Lato"/>
                <a:cs typeface="Lato"/>
                <a:sym typeface="Lato"/>
              </a:rPr>
              <a:t> = 100 with an exponential schedule given by the set T</a:t>
            </a:r>
            <a:r>
              <a:rPr baseline="-25000" lang="en-GB" sz="2200">
                <a:latin typeface="Lato"/>
                <a:ea typeface="Lato"/>
                <a:cs typeface="Lato"/>
                <a:sym typeface="Lato"/>
              </a:rPr>
              <a:t>inv</a:t>
            </a:r>
            <a:r>
              <a:rPr lang="en-GB" sz="2200">
                <a:latin typeface="Lato"/>
                <a:ea typeface="Lato"/>
                <a:cs typeface="Lato"/>
                <a:sym typeface="Lato"/>
              </a:rPr>
              <a:t> .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b is the number of steps for the schedule.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 At each step of the annealing, a number of </a:t>
            </a:r>
            <a:r>
              <a:rPr b="1" i="1" lang="en-GB" sz="2200">
                <a:latin typeface="Lato"/>
                <a:ea typeface="Lato"/>
                <a:cs typeface="Lato"/>
                <a:sym typeface="Lato"/>
              </a:rPr>
              <a:t>sweeps</a:t>
            </a:r>
            <a:r>
              <a:rPr lang="en-GB" sz="2200">
                <a:latin typeface="Lato"/>
                <a:ea typeface="Lato"/>
                <a:cs typeface="Lato"/>
                <a:sym typeface="Lato"/>
              </a:rPr>
              <a:t>  can be taken.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g291fba2aa83_0_109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92" name="Google Shape;192;g291fba2aa83_0_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274000"/>
            <a:ext cx="9188050" cy="1002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91fba2aa83_0_120"/>
          <p:cNvSpPr txBox="1"/>
          <p:nvPr>
            <p:ph type="title"/>
          </p:nvPr>
        </p:nvSpPr>
        <p:spPr>
          <a:xfrm>
            <a:off x="838200" y="178500"/>
            <a:ext cx="109350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Background and notations in this work. (cont)</a:t>
            </a:r>
            <a:endParaRPr/>
          </a:p>
        </p:txBody>
      </p:sp>
      <p:sp>
        <p:nvSpPr>
          <p:cNvPr id="199" name="Google Shape;199;g291fba2aa83_0_120"/>
          <p:cNvSpPr txBox="1"/>
          <p:nvPr>
            <p:ph idx="1" type="body"/>
          </p:nvPr>
        </p:nvSpPr>
        <p:spPr>
          <a:xfrm>
            <a:off x="838199" y="1017037"/>
            <a:ext cx="11133000" cy="5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en-GB" sz="2200">
                <a:latin typeface="Lato"/>
                <a:ea typeface="Lato"/>
                <a:cs typeface="Lato"/>
                <a:sym typeface="Lato"/>
              </a:rPr>
              <a:t>6. Gibbs distribution: </a:t>
            </a:r>
            <a:endParaRPr b="1"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: A Gibbs or Boltzmann distribution is a probability distribution that is defined using an energy function and the inverse temperature parameter β. 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In our case, the variables are bipolar and the energy function is defined by the Classical Ising Model.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g291fba2aa83_0_120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01" name="Google Shape;201;g291fba2aa83_0_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179725"/>
            <a:ext cx="3542575" cy="2107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291fba2aa83_0_1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5210400"/>
            <a:ext cx="3908773" cy="7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91fba2aa83_0_134"/>
          <p:cNvSpPr txBox="1"/>
          <p:nvPr>
            <p:ph type="title"/>
          </p:nvPr>
        </p:nvSpPr>
        <p:spPr>
          <a:xfrm>
            <a:off x="838200" y="178512"/>
            <a:ext cx="94344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Experimental Setup for DiQA (Part 1)</a:t>
            </a:r>
            <a:endParaRPr/>
          </a:p>
        </p:txBody>
      </p:sp>
      <p:sp>
        <p:nvSpPr>
          <p:cNvPr id="209" name="Google Shape;209;g291fba2aa83_0_134"/>
          <p:cNvSpPr txBox="1"/>
          <p:nvPr>
            <p:ph idx="1" type="body"/>
          </p:nvPr>
        </p:nvSpPr>
        <p:spPr>
          <a:xfrm>
            <a:off x="838199" y="1017037"/>
            <a:ext cx="11133000" cy="5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900"/>
              <a:buFont typeface="Lato"/>
              <a:buChar char="●"/>
            </a:pPr>
            <a:r>
              <a:rPr lang="en-GB" sz="2900">
                <a:latin typeface="Lato"/>
                <a:ea typeface="Lato"/>
                <a:cs typeface="Lato"/>
                <a:sym typeface="Lato"/>
              </a:rPr>
              <a:t>Generated 100 random Ising problems for sizes 10,12,14,16,18,20,22.</a:t>
            </a:r>
            <a:endParaRPr sz="2900">
              <a:latin typeface="Lato"/>
              <a:ea typeface="Lato"/>
              <a:cs typeface="Lato"/>
              <a:sym typeface="Lato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900"/>
              <a:buFont typeface="Lato"/>
              <a:buChar char="●"/>
            </a:pPr>
            <a:r>
              <a:rPr lang="en-GB" sz="2900">
                <a:latin typeface="Lato"/>
                <a:ea typeface="Lato"/>
                <a:cs typeface="Lato"/>
                <a:sym typeface="Lato"/>
              </a:rPr>
              <a:t>Problems have a 6-regular graph interactivity between the variables </a:t>
            </a:r>
            <a:endParaRPr sz="2900">
              <a:latin typeface="Lato"/>
              <a:ea typeface="Lato"/>
              <a:cs typeface="Lato"/>
              <a:sym typeface="Lato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900"/>
              <a:buFont typeface="Lato"/>
              <a:buChar char="●"/>
            </a:pPr>
            <a:r>
              <a:rPr lang="en-GB" sz="2900">
                <a:latin typeface="Lato"/>
                <a:ea typeface="Lato"/>
                <a:cs typeface="Lato"/>
                <a:sym typeface="Lato"/>
              </a:rPr>
              <a:t>Coefficients are uniformly sampled in the range h</a:t>
            </a:r>
            <a:r>
              <a:rPr baseline="-25000" lang="en-GB" sz="2900"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-GB" sz="2900">
                <a:latin typeface="Lato"/>
                <a:ea typeface="Lato"/>
                <a:cs typeface="Lato"/>
                <a:sym typeface="Lato"/>
              </a:rPr>
              <a:t> ∈[−2,2]andJ</a:t>
            </a:r>
            <a:r>
              <a:rPr baseline="-25000" lang="en-GB" sz="2900">
                <a:latin typeface="Lato"/>
                <a:ea typeface="Lato"/>
                <a:cs typeface="Lato"/>
                <a:sym typeface="Lato"/>
              </a:rPr>
              <a:t>ij</a:t>
            </a:r>
            <a:r>
              <a:rPr lang="en-GB" sz="2900">
                <a:latin typeface="Lato"/>
                <a:ea typeface="Lato"/>
                <a:cs typeface="Lato"/>
                <a:sym typeface="Lato"/>
              </a:rPr>
              <a:t> ∈[−1,1] rounded to one decimal place.</a:t>
            </a:r>
            <a:endParaRPr sz="2900">
              <a:latin typeface="Lato"/>
              <a:ea typeface="Lato"/>
              <a:cs typeface="Lato"/>
              <a:sym typeface="Lato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Lato"/>
              <a:buChar char="●"/>
            </a:pPr>
            <a:r>
              <a:rPr lang="en-GB" sz="2900">
                <a:latin typeface="Lato"/>
                <a:ea typeface="Lato"/>
                <a:cs typeface="Lato"/>
                <a:sym typeface="Lato"/>
              </a:rPr>
              <a:t>Founded the ground state(s) for each problem by brute-force</a:t>
            </a:r>
            <a:endParaRPr sz="29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900">
              <a:latin typeface="Lato"/>
              <a:ea typeface="Lato"/>
              <a:cs typeface="Lato"/>
              <a:sym typeface="Lato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Lato"/>
              <a:buChar char="●"/>
            </a:pPr>
            <a:r>
              <a:rPr b="1" i="1" lang="en-GB" sz="2900">
                <a:latin typeface="Lato"/>
                <a:ea typeface="Lato"/>
                <a:cs typeface="Lato"/>
                <a:sym typeface="Lato"/>
              </a:rPr>
              <a:t>Probability of successfully measuring (or reaching) a ground state P is a key output metric. (aka the success probability)</a:t>
            </a:r>
            <a:endParaRPr b="1" i="1" sz="2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g291fba2aa83_0_13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92e30552cc_3_1"/>
          <p:cNvSpPr txBox="1"/>
          <p:nvPr>
            <p:ph type="title"/>
          </p:nvPr>
        </p:nvSpPr>
        <p:spPr>
          <a:xfrm>
            <a:off x="838200" y="178512"/>
            <a:ext cx="94344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Experimental Setup for DiQA (Part 2)</a:t>
            </a:r>
            <a:endParaRPr/>
          </a:p>
        </p:txBody>
      </p:sp>
      <p:sp>
        <p:nvSpPr>
          <p:cNvPr id="217" name="Google Shape;217;g292e30552cc_3_1"/>
          <p:cNvSpPr txBox="1"/>
          <p:nvPr>
            <p:ph idx="1" type="body"/>
          </p:nvPr>
        </p:nvSpPr>
        <p:spPr>
          <a:xfrm>
            <a:off x="838199" y="1017037"/>
            <a:ext cx="11133000" cy="5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1"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-GB" sz="2400">
                <a:latin typeface="Lato"/>
                <a:ea typeface="Lato"/>
                <a:cs typeface="Lato"/>
                <a:sym typeface="Lato"/>
              </a:rPr>
              <a:t>Ran DiQA simulations with a QAOA-ansatz depth of p = 100 and p = 200 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-GB" sz="2400">
                <a:latin typeface="Lato"/>
                <a:ea typeface="Lato"/>
                <a:cs typeface="Lato"/>
                <a:sym typeface="Lato"/>
              </a:rPr>
              <a:t>Ran SA with the same number of steps b = p. 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-GB" sz="2400">
                <a:latin typeface="Lato"/>
                <a:ea typeface="Lato"/>
                <a:cs typeface="Lato"/>
                <a:sym typeface="Lato"/>
              </a:rPr>
              <a:t>For our SA runs, we also ran them for two settings  (for b = 100 and b=200)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AutoNum type="arabicPeriod"/>
            </a:pPr>
            <a:r>
              <a:rPr lang="en-GB" sz="2400">
                <a:latin typeface="Lato"/>
                <a:ea typeface="Lato"/>
                <a:cs typeface="Lato"/>
                <a:sym typeface="Lato"/>
              </a:rPr>
              <a:t>One sweep per β 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AutoNum type="arabicPeriod"/>
            </a:pPr>
            <a:r>
              <a:rPr lang="en-GB" sz="2400">
                <a:latin typeface="Lato"/>
                <a:ea typeface="Lato"/>
                <a:cs typeface="Lato"/>
                <a:sym typeface="Lato"/>
              </a:rPr>
              <a:t>N sweeps per β 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-GB" sz="2400">
                <a:latin typeface="Lato"/>
                <a:ea typeface="Lato"/>
                <a:cs typeface="Lato"/>
                <a:sym typeface="Lato"/>
              </a:rPr>
              <a:t>For DiQA the success probability P was calculated with the help of state vectors.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-GB" sz="2400">
                <a:latin typeface="Lato"/>
                <a:ea typeface="Lato"/>
                <a:cs typeface="Lato"/>
                <a:sym typeface="Lato"/>
              </a:rPr>
              <a:t>For SA however we need to approximate the success probability. We do this by 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AutoNum type="arabicPeriod"/>
            </a:pPr>
            <a:r>
              <a:rPr lang="en-GB" sz="2400">
                <a:latin typeface="Lato"/>
                <a:ea typeface="Lato"/>
                <a:cs typeface="Lato"/>
                <a:sym typeface="Lato"/>
              </a:rPr>
              <a:t>Running each problem 2000 times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AutoNum type="arabicPeriod"/>
            </a:pPr>
            <a:r>
              <a:rPr lang="en-GB" sz="2400">
                <a:latin typeface="Lato"/>
                <a:ea typeface="Lato"/>
                <a:cs typeface="Lato"/>
                <a:sym typeface="Lato"/>
              </a:rPr>
              <a:t>Counting the number of times we attain a ground state at the end .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AutoNum type="arabicPeriod"/>
            </a:pPr>
            <a:r>
              <a:rPr lang="en-GB" sz="2400">
                <a:latin typeface="Lato"/>
                <a:ea typeface="Lato"/>
                <a:cs typeface="Lato"/>
                <a:sym typeface="Lato"/>
              </a:rPr>
              <a:t>Dividing it by 2000.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g292e30552cc_3_1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91fba2aa83_0_151"/>
          <p:cNvSpPr txBox="1"/>
          <p:nvPr>
            <p:ph type="title"/>
          </p:nvPr>
        </p:nvSpPr>
        <p:spPr>
          <a:xfrm>
            <a:off x="838200" y="178512"/>
            <a:ext cx="94344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Results and Discussion for DiQA</a:t>
            </a:r>
            <a:endParaRPr/>
          </a:p>
        </p:txBody>
      </p:sp>
      <p:sp>
        <p:nvSpPr>
          <p:cNvPr id="225" name="Google Shape;225;g291fba2aa83_0_151"/>
          <p:cNvSpPr txBox="1"/>
          <p:nvPr>
            <p:ph idx="1" type="body"/>
          </p:nvPr>
        </p:nvSpPr>
        <p:spPr>
          <a:xfrm>
            <a:off x="838200" y="802500"/>
            <a:ext cx="4989900" cy="53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en-GB" sz="2200">
                <a:latin typeface="Lato"/>
                <a:ea typeface="Lato"/>
                <a:cs typeface="Lato"/>
                <a:sym typeface="Lato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P reduces as problem size N increases 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Worst performing: SA when its allowed to only take one sweep per β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When  sweeps are increased to N per β, we can see SA with 100 steps perform better than DiQA with p = 100.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 However, we see DiQA with p = 200 marginally outperforming SA with b = 200 steps (and N sweeps).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g291fba2aa83_0_151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27" name="Google Shape;227;g291fba2aa83_0_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4750" y="802501"/>
            <a:ext cx="6056475" cy="537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91fba2aa83_0_165"/>
          <p:cNvSpPr txBox="1"/>
          <p:nvPr>
            <p:ph type="title"/>
          </p:nvPr>
        </p:nvSpPr>
        <p:spPr>
          <a:xfrm>
            <a:off x="838200" y="178500"/>
            <a:ext cx="111330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Quantum Accelerated Simulated Annealing</a:t>
            </a:r>
            <a:endParaRPr/>
          </a:p>
        </p:txBody>
      </p:sp>
      <p:sp>
        <p:nvSpPr>
          <p:cNvPr id="234" name="Google Shape;234;g291fba2aa83_0_165"/>
          <p:cNvSpPr txBox="1"/>
          <p:nvPr>
            <p:ph idx="1" type="body"/>
          </p:nvPr>
        </p:nvSpPr>
        <p:spPr>
          <a:xfrm>
            <a:off x="838200" y="4654575"/>
            <a:ext cx="11133000" cy="19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Aimed at leveraging a lower depth quantum circuit (relative to the depth of a standard DiQA run). Steps of the process as below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AutoNum type="arabicPeriod"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Partial annealing with DiQA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AutoNum type="arabicPeriod"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Calculate the inverse temperature β</a:t>
            </a:r>
            <a:r>
              <a:rPr baseline="-25000" lang="en-GB" sz="2200">
                <a:latin typeface="Lato"/>
                <a:ea typeface="Lato"/>
                <a:cs typeface="Lato"/>
                <a:sym typeface="Lato"/>
              </a:rPr>
              <a:t>p′</a:t>
            </a:r>
            <a:endParaRPr baseline="-25000"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AutoNum type="arabicPeriod"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Run (shortened) simulated annealing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g291fba2aa83_0_165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36" name="Google Shape;236;g291fba2aa83_0_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0050" y="802500"/>
            <a:ext cx="9009277" cy="387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92e30552cc_5_0"/>
          <p:cNvSpPr txBox="1"/>
          <p:nvPr>
            <p:ph type="title"/>
          </p:nvPr>
        </p:nvSpPr>
        <p:spPr>
          <a:xfrm>
            <a:off x="838200" y="178500"/>
            <a:ext cx="109221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latin typeface="Lato"/>
                <a:ea typeface="Lato"/>
                <a:cs typeface="Lato"/>
                <a:sym typeface="Lato"/>
              </a:rPr>
              <a:t>Calculate the inverse temperature β</a:t>
            </a:r>
            <a:r>
              <a:rPr baseline="-25000" lang="en-GB" sz="3000">
                <a:latin typeface="Lato"/>
                <a:ea typeface="Lato"/>
                <a:cs typeface="Lato"/>
                <a:sym typeface="Lato"/>
              </a:rPr>
              <a:t>p′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g292e30552cc_5_0"/>
          <p:cNvSpPr txBox="1"/>
          <p:nvPr>
            <p:ph idx="1" type="body"/>
          </p:nvPr>
        </p:nvSpPr>
        <p:spPr>
          <a:xfrm>
            <a:off x="838200" y="873550"/>
            <a:ext cx="11133000" cy="58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Calculate β</a:t>
            </a:r>
            <a:r>
              <a:rPr baseline="-25000" lang="en-GB" sz="2200">
                <a:latin typeface="Lato"/>
                <a:ea typeface="Lato"/>
                <a:cs typeface="Lato"/>
                <a:sym typeface="Lato"/>
              </a:rPr>
              <a:t>p′</a:t>
            </a:r>
            <a:r>
              <a:rPr lang="en-GB" sz="2200">
                <a:latin typeface="Lato"/>
                <a:ea typeface="Lato"/>
                <a:cs typeface="Lato"/>
                <a:sym typeface="Lato"/>
              </a:rPr>
              <a:t> value by fitting the probabilities from step 1 as a Gibbs distribution.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The partition function Z is intractable to calculate 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We can eliminate it from the equation by dividing for two Ising configuration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Taking log on both sides we get  β</a:t>
            </a:r>
            <a:r>
              <a:rPr baseline="-25000" lang="en-GB" sz="2200">
                <a:latin typeface="Lato"/>
                <a:ea typeface="Lato"/>
                <a:cs typeface="Lato"/>
                <a:sym typeface="Lato"/>
              </a:rPr>
              <a:t>p′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4" name="Google Shape;244;g292e30552cc_5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5075" y="3598875"/>
            <a:ext cx="2728350" cy="90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292e30552cc_5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6250" y="5252375"/>
            <a:ext cx="3566001" cy="90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292e30552cc_5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99650" y="1321775"/>
            <a:ext cx="2392706" cy="14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91fba2aa83_0_199"/>
          <p:cNvSpPr txBox="1"/>
          <p:nvPr>
            <p:ph type="title"/>
          </p:nvPr>
        </p:nvSpPr>
        <p:spPr>
          <a:xfrm>
            <a:off x="838200" y="178512"/>
            <a:ext cx="94344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Experimental Setup : QASA</a:t>
            </a:r>
            <a:endParaRPr/>
          </a:p>
        </p:txBody>
      </p:sp>
      <p:sp>
        <p:nvSpPr>
          <p:cNvPr id="253" name="Google Shape;253;g291fba2aa83_0_199"/>
          <p:cNvSpPr txBox="1"/>
          <p:nvPr>
            <p:ph idx="1" type="body"/>
          </p:nvPr>
        </p:nvSpPr>
        <p:spPr>
          <a:xfrm>
            <a:off x="838199" y="1017037"/>
            <a:ext cx="11133000" cy="5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The 700 Ising problems were used again.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The annealing schedule of dwave_2000Q_6 was discretized for p = 200 steps. 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Ran DiQA circuits for the first p′ = 50 and p′ = 100 steps.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Calculate β</a:t>
            </a:r>
            <a:r>
              <a:rPr baseline="-25000" lang="en-GB" sz="2200">
                <a:latin typeface="Lato"/>
                <a:ea typeface="Lato"/>
                <a:cs typeface="Lato"/>
                <a:sym typeface="Lato"/>
              </a:rPr>
              <a:t>p′</a:t>
            </a:r>
            <a:r>
              <a:rPr lang="en-GB" sz="2200">
                <a:latin typeface="Lato"/>
                <a:ea typeface="Lato"/>
                <a:cs typeface="Lato"/>
                <a:sym typeface="Lato"/>
              </a:rPr>
              <a:t> use an approximation method. Calculate m = 50 bit strings with the largest probabilities. 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Pick the second-largest probability bitstring as σ</a:t>
            </a:r>
            <a:r>
              <a:rPr baseline="30000" lang="en-GB" sz="2200">
                <a:latin typeface="Lato"/>
                <a:ea typeface="Lato"/>
                <a:cs typeface="Lato"/>
                <a:sym typeface="Lato"/>
              </a:rPr>
              <a:t>(1)</a:t>
            </a:r>
            <a:r>
              <a:rPr lang="en-GB" sz="2200">
                <a:latin typeface="Lato"/>
                <a:ea typeface="Lato"/>
                <a:cs typeface="Lato"/>
                <a:sym typeface="Lato"/>
              </a:rPr>
              <a:t> and pair with all m − 1 bit strings 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Calculate the β</a:t>
            </a:r>
            <a:r>
              <a:rPr baseline="-25000" lang="en-GB" sz="2200"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en-GB" sz="2200">
                <a:latin typeface="Lato"/>
                <a:ea typeface="Lato"/>
                <a:cs typeface="Lato"/>
                <a:sym typeface="Lato"/>
              </a:rPr>
              <a:t> value for each tuple and take the median value to represent the β</a:t>
            </a:r>
            <a:r>
              <a:rPr baseline="-25000" lang="en-GB" sz="2200">
                <a:latin typeface="Lato"/>
                <a:ea typeface="Lato"/>
                <a:cs typeface="Lato"/>
                <a:sym typeface="Lato"/>
              </a:rPr>
              <a:t>p</a:t>
            </a:r>
            <a:endParaRPr baseline="-25000"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The SA schedule T</a:t>
            </a:r>
            <a:r>
              <a:rPr baseline="-25000" lang="en-GB" sz="2200">
                <a:latin typeface="Lato"/>
                <a:ea typeface="Lato"/>
                <a:cs typeface="Lato"/>
                <a:sym typeface="Lato"/>
              </a:rPr>
              <a:t>inv</a:t>
            </a:r>
            <a:r>
              <a:rPr lang="en-GB" sz="2200">
                <a:latin typeface="Lato"/>
                <a:ea typeface="Lato"/>
                <a:cs typeface="Lato"/>
                <a:sym typeface="Lato"/>
              </a:rPr>
              <a:t> for b = 200 steps is used here. Based on the closest value on the SA annealing schedule to β</a:t>
            </a:r>
            <a:r>
              <a:rPr baseline="-25000" lang="en-GB" sz="2200">
                <a:latin typeface="Lato"/>
                <a:ea typeface="Lato"/>
                <a:cs typeface="Lato"/>
                <a:sym typeface="Lato"/>
              </a:rPr>
              <a:t>p′</a:t>
            </a:r>
            <a:r>
              <a:rPr lang="en-GB" sz="2200">
                <a:latin typeface="Lato"/>
                <a:ea typeface="Lato"/>
                <a:cs typeface="Lato"/>
                <a:sym typeface="Lato"/>
              </a:rPr>
              <a:t> , we calculate the starting step number b′ in the schedule.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Use N sweeps per step in this truncated SA procedure.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g291fba2aa83_0_199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91fba2aa83_0_217"/>
          <p:cNvSpPr txBox="1"/>
          <p:nvPr>
            <p:ph type="title"/>
          </p:nvPr>
        </p:nvSpPr>
        <p:spPr>
          <a:xfrm>
            <a:off x="838200" y="178512"/>
            <a:ext cx="94344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Results and Discussion (QASA Cont)</a:t>
            </a:r>
            <a:endParaRPr/>
          </a:p>
        </p:txBody>
      </p:sp>
      <p:sp>
        <p:nvSpPr>
          <p:cNvPr id="261" name="Google Shape;261;g291fba2aa83_0_217"/>
          <p:cNvSpPr txBox="1"/>
          <p:nvPr>
            <p:ph idx="1" type="body"/>
          </p:nvPr>
        </p:nvSpPr>
        <p:spPr>
          <a:xfrm>
            <a:off x="838200" y="4850138"/>
            <a:ext cx="11133000" cy="13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GB"/>
              <a:t>QASA with p′ = 50 perform similarly to SA with b = 200. For p′ = 100, we see the results from QASA being the best across all of the tests for the set of general-case problems.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GB"/>
              <a:t>The results do show that a technique like QASA can help in optimisation tasks in the near to medium term.</a:t>
            </a:r>
            <a:endParaRPr/>
          </a:p>
        </p:txBody>
      </p:sp>
      <p:sp>
        <p:nvSpPr>
          <p:cNvPr id="262" name="Google Shape;262;g291fba2aa83_0_217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63" name="Google Shape;263;g291fba2aa83_0_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802500"/>
            <a:ext cx="5257799" cy="3917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g291fba2aa83_0_2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10400" y="802500"/>
            <a:ext cx="5541175" cy="391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729450" y="208600"/>
            <a:ext cx="76887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GB" sz="42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Presentation Outline</a:t>
            </a:r>
            <a:endParaRPr b="1" i="0" sz="4200" u="none" cap="none" strike="noStrike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729450" y="1121275"/>
            <a:ext cx="9414000" cy="44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3381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38"/>
              <a:buFont typeface="Lato"/>
              <a:buChar char="●"/>
            </a:pPr>
            <a:r>
              <a:rPr b="0" i="0" lang="en-GB" sz="2437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Short intro to Simulated Annealing</a:t>
            </a:r>
            <a:endParaRPr b="0" i="0" sz="2437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3381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38"/>
              <a:buFont typeface="Lato"/>
              <a:buChar char="●"/>
            </a:pPr>
            <a:r>
              <a:rPr b="0" i="0" lang="en-GB" sz="2437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Short intro to Quantum Annealing</a:t>
            </a:r>
            <a:endParaRPr b="0" i="0" sz="2437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3381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38"/>
              <a:buFont typeface="Lato"/>
              <a:buChar char="●"/>
            </a:pPr>
            <a:r>
              <a:rPr b="0" i="0" lang="en-GB" sz="2437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Aim of our work</a:t>
            </a:r>
            <a:endParaRPr b="0" i="0" sz="2437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3381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38"/>
              <a:buFont typeface="Lato"/>
              <a:buChar char="●"/>
            </a:pPr>
            <a:r>
              <a:rPr b="0" i="0" lang="en-GB" sz="2437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Background and notations in this work.</a:t>
            </a:r>
            <a:endParaRPr b="0" i="0" sz="2437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3381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38"/>
              <a:buFont typeface="Lato"/>
              <a:buChar char="●"/>
            </a:pPr>
            <a:r>
              <a:rPr b="0" i="0" lang="en-GB" sz="2437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Experimental Setup for DiQA</a:t>
            </a:r>
            <a:endParaRPr b="0" i="0" sz="2437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3381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38"/>
              <a:buFont typeface="Lato"/>
              <a:buChar char="●"/>
            </a:pPr>
            <a:r>
              <a:rPr b="0" i="0" lang="en-GB" sz="2437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Results and Discussion for DiQA</a:t>
            </a:r>
            <a:endParaRPr b="0" i="0" sz="2437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3381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38"/>
              <a:buFont typeface="Lato"/>
              <a:buChar char="●"/>
            </a:pPr>
            <a:r>
              <a:rPr b="0" i="0" lang="en-GB" sz="2437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Quantum Accelerated Simulated Annealing</a:t>
            </a:r>
            <a:endParaRPr b="0" i="0" sz="2437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3381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38"/>
              <a:buFont typeface="Lato"/>
              <a:buChar char="●"/>
            </a:pPr>
            <a:r>
              <a:rPr b="0" i="0" lang="en-GB" sz="2437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Experimental Setup : QASA</a:t>
            </a:r>
            <a:endParaRPr b="0" i="0" sz="2437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3381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38"/>
              <a:buFont typeface="Lato"/>
              <a:buChar char="●"/>
            </a:pPr>
            <a:r>
              <a:rPr b="0" i="0" lang="en-GB" sz="2437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Results and Discussion (QASA Cont)</a:t>
            </a:r>
            <a:endParaRPr b="0" i="0" sz="2437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3381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38"/>
              <a:buFont typeface="Lato"/>
              <a:buChar char="●"/>
            </a:pPr>
            <a:r>
              <a:rPr b="0" i="0" lang="en-GB" sz="2437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Feasibility </a:t>
            </a:r>
            <a:endParaRPr b="0" i="0" sz="2437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3381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38"/>
              <a:buFont typeface="Lato"/>
              <a:buChar char="●"/>
            </a:pPr>
            <a:r>
              <a:rPr b="0" i="0" lang="en-GB" sz="2437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Future Work</a:t>
            </a:r>
            <a:endParaRPr b="0" i="0" sz="2437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3381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38"/>
              <a:buFont typeface="Lato"/>
              <a:buChar char="●"/>
            </a:pPr>
            <a:r>
              <a:rPr b="0" i="0" lang="en-GB" sz="2437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Conclusion</a:t>
            </a:r>
            <a:endParaRPr b="0" i="0" sz="2437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91fba2aa83_0_230"/>
          <p:cNvSpPr txBox="1"/>
          <p:nvPr>
            <p:ph type="title"/>
          </p:nvPr>
        </p:nvSpPr>
        <p:spPr>
          <a:xfrm>
            <a:off x="838200" y="178512"/>
            <a:ext cx="94344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Results and Discussion (QASA Cont)</a:t>
            </a:r>
            <a:endParaRPr/>
          </a:p>
        </p:txBody>
      </p:sp>
      <p:sp>
        <p:nvSpPr>
          <p:cNvPr id="271" name="Google Shape;271;g291fba2aa83_0_230"/>
          <p:cNvSpPr txBox="1"/>
          <p:nvPr>
            <p:ph idx="1" type="body"/>
          </p:nvPr>
        </p:nvSpPr>
        <p:spPr>
          <a:xfrm>
            <a:off x="838200" y="4328618"/>
            <a:ext cx="11133000" cy="18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GB" sz="2000">
                <a:latin typeface="Lato"/>
                <a:ea typeface="Lato"/>
                <a:cs typeface="Lato"/>
                <a:sym typeface="Lato"/>
              </a:rPr>
              <a:t>The median β</a:t>
            </a:r>
            <a:r>
              <a:rPr baseline="-25000" lang="en-GB" sz="2000">
                <a:latin typeface="Lato"/>
                <a:ea typeface="Lato"/>
                <a:cs typeface="Lato"/>
                <a:sym typeface="Lato"/>
              </a:rPr>
              <a:t>p′</a:t>
            </a:r>
            <a:r>
              <a:rPr lang="en-GB" sz="2000">
                <a:latin typeface="Lato"/>
                <a:ea typeface="Lato"/>
                <a:cs typeface="Lato"/>
                <a:sym typeface="Lato"/>
              </a:rPr>
              <a:t> for p′ = 50 and p′ = 100 is relatively close to zero (≈ 0.1815 and ≈ 1.34812 respectively), the median b′ is 64 and 108 due to the exponential SA schedule.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GB" sz="2000">
                <a:latin typeface="Lato"/>
                <a:ea typeface="Lato"/>
                <a:cs typeface="Lato"/>
                <a:sym typeface="Lato"/>
              </a:rPr>
              <a:t>Effect of the exponential schedule can be seen by the outliers for the boxplots of p′ = 150 and p′ = 200; for β</a:t>
            </a:r>
            <a:r>
              <a:rPr baseline="-25000" lang="en-GB" sz="2000">
                <a:latin typeface="Lato"/>
                <a:ea typeface="Lato"/>
                <a:cs typeface="Lato"/>
                <a:sym typeface="Lato"/>
              </a:rPr>
              <a:t>p′</a:t>
            </a:r>
            <a:r>
              <a:rPr lang="en-GB" sz="2000">
                <a:latin typeface="Lato"/>
                <a:ea typeface="Lato"/>
                <a:cs typeface="Lato"/>
                <a:sym typeface="Lato"/>
              </a:rPr>
              <a:t> they appear on top, but they appear on the bottom in the plot for b′ 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" name="Google Shape;272;g291fba2aa83_0_230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73" name="Google Shape;273;g291fba2aa83_0_2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802500"/>
            <a:ext cx="5157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291fba2aa83_0_2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1300" y="802500"/>
            <a:ext cx="5699899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91fba2aa83_0_248"/>
          <p:cNvSpPr txBox="1"/>
          <p:nvPr>
            <p:ph type="title"/>
          </p:nvPr>
        </p:nvSpPr>
        <p:spPr>
          <a:xfrm>
            <a:off x="838200" y="178512"/>
            <a:ext cx="94344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Results and Discussion (QASA Cont)</a:t>
            </a:r>
            <a:endParaRPr/>
          </a:p>
        </p:txBody>
      </p:sp>
      <p:sp>
        <p:nvSpPr>
          <p:cNvPr id="281" name="Google Shape;281;g291fba2aa83_0_248"/>
          <p:cNvSpPr txBox="1"/>
          <p:nvPr>
            <p:ph idx="1" type="body"/>
          </p:nvPr>
        </p:nvSpPr>
        <p:spPr>
          <a:xfrm>
            <a:off x="838200" y="4328618"/>
            <a:ext cx="11133000" cy="18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GB" sz="2000">
                <a:latin typeface="Lato"/>
                <a:ea typeface="Lato"/>
                <a:cs typeface="Lato"/>
                <a:sym typeface="Lato"/>
              </a:rPr>
              <a:t>Even though running the DiQA circuit for p′ = 150 only gives us a starting position of b′ = 124, it can still have a time advantage because of how differently an (efficient) anneal step needs to be implemented on a quantum circuit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GB" sz="2000">
                <a:latin typeface="Lato"/>
                <a:ea typeface="Lato"/>
                <a:cs typeface="Lato"/>
                <a:sym typeface="Lato"/>
              </a:rPr>
              <a:t>p′ = 200, stops showing any improvement at all (in β</a:t>
            </a:r>
            <a:r>
              <a:rPr baseline="-25000" lang="en-GB" sz="2000">
                <a:latin typeface="Lato"/>
                <a:ea typeface="Lato"/>
                <a:cs typeface="Lato"/>
                <a:sym typeface="Lato"/>
              </a:rPr>
              <a:t>p′</a:t>
            </a:r>
            <a:r>
              <a:rPr lang="en-GB" sz="2000">
                <a:latin typeface="Lato"/>
                <a:ea typeface="Lato"/>
                <a:cs typeface="Lato"/>
                <a:sym typeface="Lato"/>
              </a:rPr>
              <a:t> or b′). This can be due to several factors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GB" sz="2000">
                <a:latin typeface="Lato"/>
                <a:ea typeface="Lato"/>
                <a:cs typeface="Lato"/>
                <a:sym typeface="Lato"/>
              </a:rPr>
              <a:t>Important to note that the approximation of β</a:t>
            </a:r>
            <a:r>
              <a:rPr baseline="-25000" lang="en-GB" sz="2000">
                <a:latin typeface="Lato"/>
                <a:ea typeface="Lato"/>
                <a:cs typeface="Lato"/>
                <a:sym typeface="Lato"/>
              </a:rPr>
              <a:t>p′</a:t>
            </a:r>
            <a:r>
              <a:rPr lang="en-GB" sz="2000">
                <a:latin typeface="Lato"/>
                <a:ea typeface="Lato"/>
                <a:cs typeface="Lato"/>
                <a:sym typeface="Lato"/>
              </a:rPr>
              <a:t> will be more noisy in practise.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g291fba2aa83_0_248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83" name="Google Shape;283;g291fba2aa83_0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802500"/>
            <a:ext cx="5157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g291fba2aa83_0_2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1300" y="802500"/>
            <a:ext cx="5699899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91fba2aa83_0_241"/>
          <p:cNvSpPr txBox="1"/>
          <p:nvPr>
            <p:ph type="title"/>
          </p:nvPr>
        </p:nvSpPr>
        <p:spPr>
          <a:xfrm>
            <a:off x="838200" y="178512"/>
            <a:ext cx="94344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Feasibility (QASA Cont)</a:t>
            </a:r>
            <a:endParaRPr/>
          </a:p>
        </p:txBody>
      </p:sp>
      <p:sp>
        <p:nvSpPr>
          <p:cNvPr id="291" name="Google Shape;291;g291fba2aa83_0_241"/>
          <p:cNvSpPr txBox="1"/>
          <p:nvPr>
            <p:ph idx="1" type="body"/>
          </p:nvPr>
        </p:nvSpPr>
        <p:spPr>
          <a:xfrm>
            <a:off x="838199" y="1017037"/>
            <a:ext cx="11133000" cy="5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Advantage of using the QAOA-ansatz is the prevalence of work that has been done to evaluate its performance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Work by Harrigan et al. (Variational QAOA on superconducting-qubits) suggests a drop off in performance after p = 5 (for their machine). Emergence of error-suppression and mitigation techniques,improvements are observed.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On trapped-ion QPUs, A simulation of QAOA for 40 qubits showed that that the ‘QAOA performance does not degrade significantly as they scaled up the system size’.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It appears that current QPUs may not be able to implement DiQA for a non-trivial depth size. DiQA may be feasible for implementation in the intermediate term, especially if advance mixers are used (for circuit depth reduction).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g291fba2aa83_0_241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91fba2aa83_0_266"/>
          <p:cNvSpPr txBox="1"/>
          <p:nvPr>
            <p:ph type="title"/>
          </p:nvPr>
        </p:nvSpPr>
        <p:spPr>
          <a:xfrm>
            <a:off x="838200" y="178512"/>
            <a:ext cx="94344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Future Work</a:t>
            </a:r>
            <a:endParaRPr/>
          </a:p>
        </p:txBody>
      </p:sp>
      <p:sp>
        <p:nvSpPr>
          <p:cNvPr id="299" name="Google Shape;299;g291fba2aa83_0_266"/>
          <p:cNvSpPr txBox="1"/>
          <p:nvPr>
            <p:ph idx="1" type="body"/>
          </p:nvPr>
        </p:nvSpPr>
        <p:spPr>
          <a:xfrm>
            <a:off x="838199" y="1017037"/>
            <a:ext cx="11133000" cy="5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Important work to be done in the future is to study DiQA and QASA with more advanced mixers.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Another interesting research direction to pursue would be to replace simulated annealing (SA) in QASA with simulated quantum annealing (SQA). We would not need to calculate β and can directly feed the quantum annealing parameters equivalent to the p′ + 1 step.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Future work should focus on better noise-resistant techniques to assess β</a:t>
            </a:r>
            <a:r>
              <a:rPr baseline="-25000" lang="en-GB" sz="2200">
                <a:latin typeface="Lato"/>
                <a:ea typeface="Lato"/>
                <a:cs typeface="Lato"/>
                <a:sym typeface="Lato"/>
              </a:rPr>
              <a:t>p′</a:t>
            </a:r>
            <a:r>
              <a:rPr lang="en-GB" sz="2200">
                <a:latin typeface="Lato"/>
                <a:ea typeface="Lato"/>
                <a:cs typeface="Lato"/>
                <a:sym typeface="Lato"/>
              </a:rPr>
              <a:t> in QASA. Performance metrics that allow for approximate answers, like approximation ratios and time-to-solution.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0" name="Google Shape;300;g291fba2aa83_0_266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91fba2aa83_0_281"/>
          <p:cNvSpPr txBox="1"/>
          <p:nvPr>
            <p:ph type="title"/>
          </p:nvPr>
        </p:nvSpPr>
        <p:spPr>
          <a:xfrm>
            <a:off x="838200" y="178512"/>
            <a:ext cx="94344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307" name="Google Shape;307;g291fba2aa83_0_281"/>
          <p:cNvSpPr txBox="1"/>
          <p:nvPr>
            <p:ph idx="1" type="body"/>
          </p:nvPr>
        </p:nvSpPr>
        <p:spPr>
          <a:xfrm>
            <a:off x="838199" y="1017037"/>
            <a:ext cx="11133000" cy="5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We did a preliminary evaluation of the usefulness of discretized quantum annealing (DiQA) on quantum circuits. 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Our benchmark against simulated annealing showed better results for equal number of discretized anneal steps.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Main contribution was the hybrid quantum-classical heuristic which shows QASA performing comparably to SA but for a reduced number of total steps (even with the overhead of DiQA).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en-GB" sz="2200">
                <a:latin typeface="Lato"/>
                <a:ea typeface="Lato"/>
                <a:cs typeface="Lato"/>
                <a:sym typeface="Lato"/>
              </a:rPr>
              <a:t>Motivation:</a:t>
            </a:r>
            <a:endParaRPr b="1"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Provide new perspectives to the research community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Encourage more research on fixed-parameter quantum optimisation techniques, and hybrid quantum-classical heuristics that can incorporate them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" name="Google Shape;308;g291fba2aa83_0_281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91fba2aa83_0_294"/>
          <p:cNvSpPr txBox="1"/>
          <p:nvPr>
            <p:ph type="title"/>
          </p:nvPr>
        </p:nvSpPr>
        <p:spPr>
          <a:xfrm>
            <a:off x="1687500" y="1655925"/>
            <a:ext cx="80388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Thank You</a:t>
            </a:r>
            <a:endParaRPr/>
          </a:p>
        </p:txBody>
      </p:sp>
      <p:sp>
        <p:nvSpPr>
          <p:cNvPr id="315" name="Google Shape;315;g291fba2aa83_0_294"/>
          <p:cNvSpPr txBox="1"/>
          <p:nvPr>
            <p:ph idx="1" type="body"/>
          </p:nvPr>
        </p:nvSpPr>
        <p:spPr>
          <a:xfrm>
            <a:off x="838200" y="3546321"/>
            <a:ext cx="111330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16" name="Google Shape;316;g291fba2aa83_0_29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1fba2aa83_0_5"/>
          <p:cNvSpPr txBox="1"/>
          <p:nvPr/>
        </p:nvSpPr>
        <p:spPr>
          <a:xfrm>
            <a:off x="1094025" y="261250"/>
            <a:ext cx="90786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42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Simulated Annealing (SA)</a:t>
            </a:r>
            <a:endParaRPr b="0" i="0" sz="42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1" name="Google Shape;111;g291fba2aa83_0_5"/>
          <p:cNvSpPr txBox="1"/>
          <p:nvPr/>
        </p:nvSpPr>
        <p:spPr>
          <a:xfrm>
            <a:off x="1094025" y="1224650"/>
            <a:ext cx="5360100" cy="49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b="0" i="0" lang="en-GB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Method for solving unconstrained and bound-constrained optimization problems. </a:t>
            </a:r>
            <a:endParaRPr b="0" i="0" sz="2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b="0" i="0" lang="en-GB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Models the physical process of annealing in metallurgy.</a:t>
            </a:r>
            <a:r>
              <a:rPr b="0" baseline="30000" i="0" lang="en-GB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[1]</a:t>
            </a:r>
            <a:endParaRPr b="0" baseline="30000" i="0" sz="2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b="0" i="0" lang="en-GB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Start at random point. </a:t>
            </a:r>
            <a:endParaRPr b="0" i="0" sz="2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b="0" i="0" lang="en-GB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Choose another random point</a:t>
            </a:r>
            <a:endParaRPr b="0" i="0" sz="2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b="0" i="0" lang="en-GB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Decide whether to jump to random point by a probability that takes into account the energy and a temperature parameter.</a:t>
            </a:r>
            <a:endParaRPr b="0" i="0" sz="2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291fba2aa83_0_5"/>
          <p:cNvSpPr txBox="1"/>
          <p:nvPr/>
        </p:nvSpPr>
        <p:spPr>
          <a:xfrm>
            <a:off x="6188525" y="5651650"/>
            <a:ext cx="59112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[1] . https://www.mathworks.com/help/gads/what-is-simulated-annealing.html </a:t>
            </a:r>
            <a:endParaRPr b="0" i="0" sz="13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[2].https://upload.wikimedia.org/wikipedia/commons/d/d5/Hill_Climbing_with_Simulated_Annealing.gif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g291fba2aa83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875" y="1444150"/>
            <a:ext cx="5037100" cy="1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291fba2aa83_0_5"/>
          <p:cNvSpPr txBox="1"/>
          <p:nvPr/>
        </p:nvSpPr>
        <p:spPr>
          <a:xfrm>
            <a:off x="6762875" y="3693700"/>
            <a:ext cx="4832100" cy="12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figure shows how  Simulated annealing is finding the point that gives the best output to the cost Hamiltonian function.</a:t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1fba2aa83_0_2"/>
          <p:cNvSpPr txBox="1"/>
          <p:nvPr/>
        </p:nvSpPr>
        <p:spPr>
          <a:xfrm>
            <a:off x="1240975" y="277575"/>
            <a:ext cx="89970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GB" sz="4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Quantum Annealing (QA)</a:t>
            </a:r>
            <a:endParaRPr b="1" i="0" sz="42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0" name="Google Shape;120;g291fba2aa83_0_2"/>
          <p:cNvSpPr txBox="1"/>
          <p:nvPr/>
        </p:nvSpPr>
        <p:spPr>
          <a:xfrm>
            <a:off x="1240975" y="1469575"/>
            <a:ext cx="6310800" cy="42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ato"/>
              <a:buChar char="●"/>
            </a:pPr>
            <a:r>
              <a:rPr b="0" i="0" lang="en-GB" sz="2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Optimization process for finding global minimum of a given objective function.</a:t>
            </a:r>
            <a:endParaRPr b="0" baseline="30000" i="0" sz="25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ato"/>
              <a:buChar char="●"/>
            </a:pPr>
            <a:r>
              <a:rPr b="0" i="0" lang="en-GB" sz="2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Typically using the Ising Model</a:t>
            </a:r>
            <a:endParaRPr b="0" i="0" sz="25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ato"/>
              <a:buChar char="●"/>
            </a:pPr>
            <a:r>
              <a:rPr b="0" i="0" lang="en-GB" sz="2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Most popular implementation with rf Superconducting qubits.</a:t>
            </a:r>
            <a:endParaRPr b="0" i="0" sz="25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ato"/>
              <a:buChar char="●"/>
            </a:pPr>
            <a:r>
              <a:rPr b="0" i="0" lang="en-GB" sz="2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One of the most popular and mature  quantum metaheuristics for solving combinatorial optimisation problems</a:t>
            </a:r>
            <a:endParaRPr b="0" i="0" sz="25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g291fba2aa83_0_2"/>
          <p:cNvSpPr txBox="1"/>
          <p:nvPr/>
        </p:nvSpPr>
        <p:spPr>
          <a:xfrm>
            <a:off x="8191500" y="6420575"/>
            <a:ext cx="40005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g291fba2aa83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2400" y="1469575"/>
            <a:ext cx="4335426" cy="393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291fba2aa83_0_2"/>
          <p:cNvSpPr txBox="1"/>
          <p:nvPr/>
        </p:nvSpPr>
        <p:spPr>
          <a:xfrm>
            <a:off x="7682400" y="5682475"/>
            <a:ext cx="42321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[1].https://docs.dwavesys.com/docs/latest/c_qpu_annealing.html#annealing-functions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291fba2aa83_0_2"/>
          <p:cNvSpPr txBox="1"/>
          <p:nvPr/>
        </p:nvSpPr>
        <p:spPr>
          <a:xfrm>
            <a:off x="11616875" y="5399650"/>
            <a:ext cx="4011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91fba2aa83_0_20"/>
          <p:cNvSpPr txBox="1"/>
          <p:nvPr>
            <p:ph type="title"/>
          </p:nvPr>
        </p:nvSpPr>
        <p:spPr>
          <a:xfrm>
            <a:off x="838200" y="113302"/>
            <a:ext cx="94344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Quantum Annealing as a physical process at hardware level</a:t>
            </a:r>
            <a:endParaRPr/>
          </a:p>
        </p:txBody>
      </p:sp>
      <p:sp>
        <p:nvSpPr>
          <p:cNvPr id="131" name="Google Shape;131;g291fba2aa83_0_20"/>
          <p:cNvSpPr txBox="1"/>
          <p:nvPr>
            <p:ph idx="1" type="body"/>
          </p:nvPr>
        </p:nvSpPr>
        <p:spPr>
          <a:xfrm>
            <a:off x="838200" y="1707800"/>
            <a:ext cx="11133000" cy="206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GB" sz="2500">
                <a:latin typeface="Lato"/>
                <a:ea typeface="Lato"/>
                <a:cs typeface="Lato"/>
                <a:sym typeface="Lato"/>
              </a:rPr>
              <a:t>D-Wave only vendor to successfully implement this metaheuristic whose physical quantum annealers are analogue computers that implement QA as a physical process.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>
                <a:latin typeface="Lato"/>
                <a:ea typeface="Lato"/>
                <a:cs typeface="Lato"/>
                <a:sym typeface="Lato"/>
              </a:rPr>
              <a:t>Simulations of Quantum Annealing in the form of classical Monte-Carlo processes is well studied. 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g291fba2aa83_0_20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3" name="Google Shape;133;g291fba2aa83_0_20"/>
          <p:cNvSpPr txBox="1"/>
          <p:nvPr/>
        </p:nvSpPr>
        <p:spPr>
          <a:xfrm>
            <a:off x="838200" y="4120025"/>
            <a:ext cx="103752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of the possible alternatives ?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291fba2aa83_0_20"/>
          <p:cNvSpPr txBox="1"/>
          <p:nvPr/>
        </p:nvSpPr>
        <p:spPr>
          <a:xfrm>
            <a:off x="838200" y="4824075"/>
            <a:ext cx="104529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2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:- Implement Quantum Annealing on Gate-Model Quantum Computers (Discretized Quantum Annealing, DiQA)</a:t>
            </a:r>
            <a:endParaRPr b="0" i="0" sz="25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91fba2aa83_0_40"/>
          <p:cNvSpPr txBox="1"/>
          <p:nvPr>
            <p:ph type="title"/>
          </p:nvPr>
        </p:nvSpPr>
        <p:spPr>
          <a:xfrm>
            <a:off x="838200" y="178512"/>
            <a:ext cx="94344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Aim of our work</a:t>
            </a:r>
            <a:endParaRPr/>
          </a:p>
        </p:txBody>
      </p:sp>
      <p:sp>
        <p:nvSpPr>
          <p:cNvPr id="141" name="Google Shape;141;g291fba2aa83_0_40"/>
          <p:cNvSpPr txBox="1"/>
          <p:nvPr>
            <p:ph idx="1" type="body"/>
          </p:nvPr>
        </p:nvSpPr>
        <p:spPr>
          <a:xfrm>
            <a:off x="838199" y="1017037"/>
            <a:ext cx="11133000" cy="5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005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700"/>
              <a:buFont typeface="Lato"/>
              <a:buChar char="●"/>
            </a:pPr>
            <a:r>
              <a:rPr lang="en-GB" sz="2700">
                <a:latin typeface="Lato"/>
                <a:ea typeface="Lato"/>
                <a:cs typeface="Lato"/>
                <a:sym typeface="Lato"/>
              </a:rPr>
              <a:t>Exploration of DiQA </a:t>
            </a:r>
            <a:endParaRPr sz="2700">
              <a:latin typeface="Lato"/>
              <a:ea typeface="Lato"/>
              <a:cs typeface="Lato"/>
              <a:sym typeface="Lato"/>
            </a:endParaRPr>
          </a:p>
          <a:p>
            <a:pPr indent="-40005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700"/>
              <a:buFont typeface="Lato"/>
              <a:buChar char="●"/>
            </a:pPr>
            <a:r>
              <a:rPr lang="en-GB" sz="2700">
                <a:latin typeface="Lato"/>
                <a:ea typeface="Lato"/>
                <a:cs typeface="Lato"/>
                <a:sym typeface="Lato"/>
              </a:rPr>
              <a:t>Focus is on using relatively low depth circuits. </a:t>
            </a:r>
            <a:endParaRPr sz="2700">
              <a:latin typeface="Lato"/>
              <a:ea typeface="Lato"/>
              <a:cs typeface="Lato"/>
              <a:sym typeface="Lato"/>
            </a:endParaRPr>
          </a:p>
          <a:p>
            <a:pPr indent="-40005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700"/>
              <a:buFont typeface="Lato"/>
              <a:buChar char="●"/>
            </a:pPr>
            <a:r>
              <a:rPr lang="en-GB" sz="2700">
                <a:latin typeface="Lato"/>
                <a:ea typeface="Lato"/>
                <a:cs typeface="Lato"/>
                <a:sym typeface="Lato"/>
              </a:rPr>
              <a:t>Contributions :</a:t>
            </a:r>
            <a:endParaRPr sz="2700">
              <a:latin typeface="Lato"/>
              <a:ea typeface="Lato"/>
              <a:cs typeface="Lato"/>
              <a:sym typeface="Lato"/>
            </a:endParaRPr>
          </a:p>
          <a:p>
            <a:pPr indent="-40005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700"/>
              <a:buFont typeface="Lato"/>
              <a:buAutoNum type="alphaLcPeriod"/>
            </a:pPr>
            <a:r>
              <a:rPr lang="en-GB" sz="2700">
                <a:latin typeface="Lato"/>
                <a:ea typeface="Lato"/>
                <a:cs typeface="Lato"/>
                <a:sym typeface="Lato"/>
              </a:rPr>
              <a:t>Preliminary experiments comparing DiQA and simulated annealing for randomly generated Ising problems for variable sizes ranging from N = 10 to N = 22.</a:t>
            </a:r>
            <a:endParaRPr sz="2700">
              <a:latin typeface="Lato"/>
              <a:ea typeface="Lato"/>
              <a:cs typeface="Lato"/>
              <a:sym typeface="Lato"/>
            </a:endParaRPr>
          </a:p>
          <a:p>
            <a:pPr indent="-40005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700"/>
              <a:buFont typeface="Lato"/>
              <a:buAutoNum type="alphaLcPeriod"/>
            </a:pPr>
            <a:r>
              <a:rPr lang="en-GB" sz="2700">
                <a:latin typeface="Lato"/>
                <a:ea typeface="Lato"/>
                <a:cs typeface="Lato"/>
                <a:sym typeface="Lato"/>
              </a:rPr>
              <a:t>Proposed the QASA : Quantum Accelerated Simulated Annealing</a:t>
            </a:r>
            <a:endParaRPr sz="2700">
              <a:latin typeface="Lato"/>
              <a:ea typeface="Lato"/>
              <a:cs typeface="Lato"/>
              <a:sym typeface="Lato"/>
            </a:endParaRPr>
          </a:p>
          <a:p>
            <a:pPr indent="-40005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700"/>
              <a:buFont typeface="Lato"/>
              <a:buAutoNum type="alphaLcPeriod"/>
            </a:pPr>
            <a:r>
              <a:rPr lang="en-GB" sz="2700">
                <a:latin typeface="Lato"/>
                <a:ea typeface="Lato"/>
                <a:cs typeface="Lato"/>
                <a:sym typeface="Lato"/>
              </a:rPr>
              <a:t>Preliminary evaluation of QASA  and compared it to SA</a:t>
            </a:r>
            <a:endParaRPr sz="2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g291fba2aa83_0_40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1fba2aa83_0_50"/>
          <p:cNvSpPr txBox="1"/>
          <p:nvPr>
            <p:ph type="title"/>
          </p:nvPr>
        </p:nvSpPr>
        <p:spPr>
          <a:xfrm>
            <a:off x="838200" y="178512"/>
            <a:ext cx="94344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Background and notations in this work.</a:t>
            </a:r>
            <a:endParaRPr/>
          </a:p>
        </p:txBody>
      </p:sp>
      <p:sp>
        <p:nvSpPr>
          <p:cNvPr id="149" name="Google Shape;149;g291fba2aa83_0_50"/>
          <p:cNvSpPr txBox="1"/>
          <p:nvPr>
            <p:ph idx="1" type="body"/>
          </p:nvPr>
        </p:nvSpPr>
        <p:spPr>
          <a:xfrm>
            <a:off x="838199" y="1017037"/>
            <a:ext cx="11133000" cy="5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en-GB" sz="2200">
                <a:latin typeface="Lato"/>
                <a:ea typeface="Lato"/>
                <a:cs typeface="Lato"/>
                <a:sym typeface="Lato"/>
              </a:rPr>
              <a:t>1. Classical Ising Model:</a:t>
            </a:r>
            <a:endParaRPr b="1"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: Computationally an NP-Hard problem and in the recent years, the objective function associated with it has been used to represent hard problems from other domains. In the two-dimensional case, the energy or objective function of the classical Ising model can be described as follows.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Where σ is a set of N bipolar variables and σ</a:t>
            </a:r>
            <a:r>
              <a:rPr baseline="-25000" lang="en-GB"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∈{−1,+1},i= 1, 2, . . . N . The primary goal here is to encode a combinatorial optimisation problem of interest as a minimisation or maximisation problem of the Ising objective function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g291fba2aa83_0_50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1" name="Google Shape;151;g291fba2aa83_0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409225"/>
            <a:ext cx="645795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1fba2aa83_0_61"/>
          <p:cNvSpPr txBox="1"/>
          <p:nvPr>
            <p:ph type="title"/>
          </p:nvPr>
        </p:nvSpPr>
        <p:spPr>
          <a:xfrm>
            <a:off x="838200" y="178500"/>
            <a:ext cx="108438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Background and notations in this work. (cont)</a:t>
            </a:r>
            <a:endParaRPr/>
          </a:p>
        </p:txBody>
      </p:sp>
      <p:sp>
        <p:nvSpPr>
          <p:cNvPr id="158" name="Google Shape;158;g291fba2aa83_0_61"/>
          <p:cNvSpPr txBox="1"/>
          <p:nvPr>
            <p:ph idx="1" type="body"/>
          </p:nvPr>
        </p:nvSpPr>
        <p:spPr>
          <a:xfrm>
            <a:off x="838200" y="940824"/>
            <a:ext cx="11133000" cy="57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en-GB" sz="2200">
                <a:latin typeface="Lato"/>
                <a:ea typeface="Lato"/>
                <a:cs typeface="Lato"/>
                <a:sym typeface="Lato"/>
              </a:rPr>
              <a:t>2. Quantum Annealing:</a:t>
            </a:r>
            <a:endParaRPr b="1"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: Attempts to reach the ground-state for the problem Hamiltonian Ĥ</a:t>
            </a:r>
            <a:r>
              <a:rPr baseline="-25000" lang="en-GB" sz="2200"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en-GB" sz="2200">
                <a:latin typeface="Lato"/>
                <a:ea typeface="Lato"/>
                <a:cs typeface="Lato"/>
                <a:sym typeface="Lato"/>
              </a:rPr>
              <a:t>. The most well known problem Hamiltonian is the one for two-dimensional classical Ising Hamiltonian. 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The process of quantum annealing at any given time </a:t>
            </a:r>
            <a:r>
              <a:rPr b="1" i="1" lang="en-GB" sz="2200"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-GB" sz="2200">
                <a:latin typeface="Lato"/>
                <a:ea typeface="Lato"/>
                <a:cs typeface="Lato"/>
                <a:sym typeface="Lato"/>
              </a:rPr>
              <a:t>  can best be described by the following Hamiltonian. 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 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Ĥ</a:t>
            </a:r>
            <a:r>
              <a:rPr baseline="-25000" lang="en-GB" sz="2200"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-GB" sz="2200">
                <a:latin typeface="Lato"/>
                <a:ea typeface="Lato"/>
                <a:cs typeface="Lato"/>
                <a:sym typeface="Lato"/>
              </a:rPr>
              <a:t> is the starting Hamiltonian for which we can easily prepare the ground state.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g291fba2aa83_0_61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0" name="Google Shape;160;g291fba2aa83_0_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3725" y="2124075"/>
            <a:ext cx="3455300" cy="672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291fba2aa83_0_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3597288"/>
            <a:ext cx="3455300" cy="938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291fba2aa83_0_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3725" y="5225750"/>
            <a:ext cx="1691175" cy="672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91fba2aa83_0_75"/>
          <p:cNvSpPr txBox="1"/>
          <p:nvPr>
            <p:ph type="title"/>
          </p:nvPr>
        </p:nvSpPr>
        <p:spPr>
          <a:xfrm>
            <a:off x="838200" y="178500"/>
            <a:ext cx="107265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Background and notations in this work. (cont)</a:t>
            </a:r>
            <a:endParaRPr/>
          </a:p>
        </p:txBody>
      </p:sp>
      <p:sp>
        <p:nvSpPr>
          <p:cNvPr id="169" name="Google Shape;169;g291fba2aa83_0_75"/>
          <p:cNvSpPr txBox="1"/>
          <p:nvPr>
            <p:ph idx="1" type="body"/>
          </p:nvPr>
        </p:nvSpPr>
        <p:spPr>
          <a:xfrm>
            <a:off x="838200" y="802500"/>
            <a:ext cx="11133000" cy="60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en-GB" sz="2200">
                <a:latin typeface="Lato"/>
                <a:ea typeface="Lato"/>
                <a:cs typeface="Lato"/>
                <a:sym typeface="Lato"/>
              </a:rPr>
              <a:t>3. Quantum Approximate Optimization Algorithm (QAOA)</a:t>
            </a:r>
            <a:endParaRPr b="1"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: Involves the Hamiltonian simulations of Ĥ</a:t>
            </a:r>
            <a:r>
              <a:rPr baseline="-25000" lang="en-GB" sz="2200"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-GB" sz="2200">
                <a:latin typeface="Lato"/>
                <a:ea typeface="Lato"/>
                <a:cs typeface="Lato"/>
                <a:sym typeface="Lato"/>
              </a:rPr>
              <a:t> and Ĥ</a:t>
            </a:r>
            <a:r>
              <a:rPr baseline="-25000" lang="en-GB" sz="2200"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en-GB" sz="2200">
                <a:latin typeface="Lato"/>
                <a:ea typeface="Lato"/>
                <a:cs typeface="Lato"/>
                <a:sym typeface="Lato"/>
              </a:rPr>
              <a:t> as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where δ ∈ [0, π] and γ ∈ [0, 2π] are angles.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A set of p pairs of alternating Unitary operators are applied for angles ∆ = (δ1,δ2,...,δp) and Γ = (γ1, γ2, ..., γp)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This parameterised circuit is known as the QAOA-ansatz and p is known as QAOA-depth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g291fba2aa83_0_75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71" name="Google Shape;171;g291fba2aa83_0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79075"/>
            <a:ext cx="3646875" cy="701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291fba2aa83_0_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2540326"/>
            <a:ext cx="7113501" cy="8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291fba2aa83_0_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" y="4621437"/>
            <a:ext cx="6173500" cy="376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291fba2aa83_0_7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8200" y="5169062"/>
            <a:ext cx="3031432" cy="376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ET Front Cover">
  <a:themeElements>
    <a:clrScheme name="Custom 1">
      <a:dk1>
        <a:srgbClr val="000000"/>
      </a:dk1>
      <a:lt1>
        <a:srgbClr val="FFFFFF"/>
      </a:lt1>
      <a:dk2>
        <a:srgbClr val="58585A"/>
      </a:dk2>
      <a:lt2>
        <a:srgbClr val="EEECE1"/>
      </a:lt2>
      <a:accent1>
        <a:srgbClr val="008CCF"/>
      </a:accent1>
      <a:accent2>
        <a:srgbClr val="8CC63F"/>
      </a:accent2>
      <a:accent3>
        <a:srgbClr val="FFDD00"/>
      </a:accent3>
      <a:accent4>
        <a:srgbClr val="F68933"/>
      </a:accent4>
      <a:accent5>
        <a:srgbClr val="9B5BA4"/>
      </a:accent5>
      <a:accent6>
        <a:srgbClr val="ED174F"/>
      </a:accent6>
      <a:hlink>
        <a:srgbClr val="008CCF"/>
      </a:hlink>
      <a:folHlink>
        <a:srgbClr val="9B5BA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ET Blue Theme">
  <a:themeElements>
    <a:clrScheme name="Custom 1">
      <a:dk1>
        <a:srgbClr val="000000"/>
      </a:dk1>
      <a:lt1>
        <a:srgbClr val="FFFFFF"/>
      </a:lt1>
      <a:dk2>
        <a:srgbClr val="50274C"/>
      </a:dk2>
      <a:lt2>
        <a:srgbClr val="D6B5DB"/>
      </a:lt2>
      <a:accent1>
        <a:srgbClr val="9C45AF"/>
      </a:accent1>
      <a:accent2>
        <a:srgbClr val="41BADA"/>
      </a:accent2>
      <a:accent3>
        <a:srgbClr val="AAC73D"/>
      </a:accent3>
      <a:accent4>
        <a:srgbClr val="E6753D"/>
      </a:accent4>
      <a:accent5>
        <a:srgbClr val="50274C"/>
      </a:accent5>
      <a:accent6>
        <a:srgbClr val="063963"/>
      </a:accent6>
      <a:hlink>
        <a:srgbClr val="50274C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2022-10-11T15:30:36Z</dcterms:created>
  <dc:creator>Sarah Sennett</dc:creator>
</cp:coreProperties>
</file>