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1" r:id="rId2"/>
    <p:sldId id="256" r:id="rId3"/>
    <p:sldId id="257" r:id="rId4"/>
    <p:sldId id="258" r:id="rId5"/>
    <p:sldId id="268" r:id="rId6"/>
    <p:sldId id="259" r:id="rId7"/>
    <p:sldId id="270" r:id="rId8"/>
    <p:sldId id="275" r:id="rId9"/>
    <p:sldId id="273" r:id="rId10"/>
    <p:sldId id="279" r:id="rId11"/>
    <p:sldId id="262" r:id="rId12"/>
    <p:sldId id="281" r:id="rId13"/>
    <p:sldId id="272" r:id="rId14"/>
    <p:sldId id="265" r:id="rId15"/>
    <p:sldId id="267" r:id="rId16"/>
  </p:sldIdLst>
  <p:sldSz cx="12192000" cy="6858000"/>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9390" autoAdjust="0"/>
  </p:normalViewPr>
  <p:slideViewPr>
    <p:cSldViewPr snapToGrid="0">
      <p:cViewPr varScale="1">
        <p:scale>
          <a:sx n="103" d="100"/>
          <a:sy n="103" d="100"/>
        </p:scale>
        <p:origin x="912" y="108"/>
      </p:cViewPr>
      <p:guideLst/>
    </p:cSldViewPr>
  </p:slideViewPr>
  <p:notesTextViewPr>
    <p:cViewPr>
      <p:scale>
        <a:sx n="1" d="1"/>
        <a:sy n="1" d="1"/>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7072"/>
          </a:xfrm>
          <a:prstGeom prst="rect">
            <a:avLst/>
          </a:prstGeom>
        </p:spPr>
        <p:txBody>
          <a:bodyPr vert="horz" lIns="93497" tIns="46749" rIns="93497" bIns="46749" rtlCol="0"/>
          <a:lstStyle>
            <a:lvl1pPr algn="r">
              <a:defRPr sz="1200"/>
            </a:lvl1pPr>
          </a:lstStyle>
          <a:p>
            <a:fld id="{381ED2AB-DB2A-4FBD-906C-B0328F0CE478}" type="datetimeFigureOut">
              <a:rPr lang="en-US" smtClean="0"/>
              <a:t>12/1/2016</a:t>
            </a:fld>
            <a:endParaRPr lang="en-US"/>
          </a:p>
        </p:txBody>
      </p:sp>
      <p:sp>
        <p:nvSpPr>
          <p:cNvPr id="4" name="Footer Placeholder 3"/>
          <p:cNvSpPr>
            <a:spLocks noGrp="1"/>
          </p:cNvSpPr>
          <p:nvPr>
            <p:ph type="ftr" sz="quarter" idx="2"/>
          </p:nvPr>
        </p:nvSpPr>
        <p:spPr>
          <a:xfrm>
            <a:off x="0" y="8842030"/>
            <a:ext cx="3056414" cy="467071"/>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30"/>
            <a:ext cx="3056414" cy="467071"/>
          </a:xfrm>
          <a:prstGeom prst="rect">
            <a:avLst/>
          </a:prstGeom>
        </p:spPr>
        <p:txBody>
          <a:bodyPr vert="horz" lIns="93497" tIns="46749" rIns="93497" bIns="46749" rtlCol="0" anchor="b"/>
          <a:lstStyle>
            <a:lvl1pPr algn="r">
              <a:defRPr sz="1200"/>
            </a:lvl1pPr>
          </a:lstStyle>
          <a:p>
            <a:fld id="{714D9B52-858E-49C8-8A9E-F052B98F46F0}" type="slidenum">
              <a:rPr lang="en-US" smtClean="0"/>
              <a:t>‹#›</a:t>
            </a:fld>
            <a:endParaRPr lang="en-US"/>
          </a:p>
        </p:txBody>
      </p:sp>
    </p:spTree>
    <p:extLst>
      <p:ext uri="{BB962C8B-B14F-4D97-AF65-F5344CB8AC3E}">
        <p14:creationId xmlns:p14="http://schemas.microsoft.com/office/powerpoint/2010/main" val="4149428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US" dirty="0"/>
          </a:p>
        </p:txBody>
      </p:sp>
      <p:sp>
        <p:nvSpPr>
          <p:cNvPr id="3" name="Date Placeholder 2"/>
          <p:cNvSpPr>
            <a:spLocks noGrp="1"/>
          </p:cNvSpPr>
          <p:nvPr>
            <p:ph type="dt" idx="1"/>
          </p:nvPr>
        </p:nvSpPr>
        <p:spPr>
          <a:xfrm>
            <a:off x="3995217" y="0"/>
            <a:ext cx="3056414" cy="467072"/>
          </a:xfrm>
          <a:prstGeom prst="rect">
            <a:avLst/>
          </a:prstGeom>
        </p:spPr>
        <p:txBody>
          <a:bodyPr vert="horz" lIns="93497" tIns="46749" rIns="93497" bIns="46749" rtlCol="0"/>
          <a:lstStyle>
            <a:lvl1pPr algn="r">
              <a:defRPr sz="1200"/>
            </a:lvl1pPr>
          </a:lstStyle>
          <a:p>
            <a:fld id="{ADB510B7-58B2-4FAC-80B2-729D6D431867}" type="datetimeFigureOut">
              <a:rPr lang="en-US" smtClean="0"/>
              <a:t>12/1/2016</a:t>
            </a:fld>
            <a:endParaRPr lang="en-US" dirty="0"/>
          </a:p>
        </p:txBody>
      </p:sp>
      <p:sp>
        <p:nvSpPr>
          <p:cNvPr id="4" name="Slide Image Placeholder 3"/>
          <p:cNvSpPr>
            <a:spLocks noGrp="1" noRot="1" noChangeAspect="1"/>
          </p:cNvSpPr>
          <p:nvPr>
            <p:ph type="sldImg" idx="2"/>
          </p:nvPr>
        </p:nvSpPr>
        <p:spPr>
          <a:xfrm>
            <a:off x="733425" y="1163638"/>
            <a:ext cx="5586413" cy="3141662"/>
          </a:xfrm>
          <a:prstGeom prst="rect">
            <a:avLst/>
          </a:prstGeom>
          <a:noFill/>
          <a:ln w="12700">
            <a:solidFill>
              <a:prstClr val="black"/>
            </a:solidFill>
          </a:ln>
        </p:spPr>
        <p:txBody>
          <a:bodyPr vert="horz" lIns="93497" tIns="46749" rIns="93497" bIns="46749" rtlCol="0" anchor="ctr"/>
          <a:lstStyle/>
          <a:p>
            <a:endParaRPr lang="en-US" dirty="0"/>
          </a:p>
        </p:txBody>
      </p:sp>
      <p:sp>
        <p:nvSpPr>
          <p:cNvPr id="5" name="Notes Placeholder 4"/>
          <p:cNvSpPr>
            <a:spLocks noGrp="1"/>
          </p:cNvSpPr>
          <p:nvPr>
            <p:ph type="body" sz="quarter" idx="3"/>
          </p:nvPr>
        </p:nvSpPr>
        <p:spPr>
          <a:xfrm>
            <a:off x="705327" y="4480004"/>
            <a:ext cx="5642610" cy="3665458"/>
          </a:xfrm>
          <a:prstGeom prst="rect">
            <a:avLst/>
          </a:prstGeom>
        </p:spPr>
        <p:txBody>
          <a:bodyPr vert="horz" lIns="93497" tIns="46749" rIns="93497" bIns="4674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56414" cy="467071"/>
          </a:xfrm>
          <a:prstGeom prst="rect">
            <a:avLst/>
          </a:prstGeom>
        </p:spPr>
        <p:txBody>
          <a:bodyPr vert="horz" lIns="93497" tIns="46749" rIns="93497" bIns="4674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95217" y="8842030"/>
            <a:ext cx="3056414" cy="467071"/>
          </a:xfrm>
          <a:prstGeom prst="rect">
            <a:avLst/>
          </a:prstGeom>
        </p:spPr>
        <p:txBody>
          <a:bodyPr vert="horz" lIns="93497" tIns="46749" rIns="93497" bIns="46749" rtlCol="0" anchor="b"/>
          <a:lstStyle>
            <a:lvl1pPr algn="r">
              <a:defRPr sz="1200"/>
            </a:lvl1pPr>
          </a:lstStyle>
          <a:p>
            <a:fld id="{B0FA3AB8-7FD1-4490-9A63-53F103B5D16F}" type="slidenum">
              <a:rPr lang="en-US" smtClean="0"/>
              <a:t>‹#›</a:t>
            </a:fld>
            <a:endParaRPr lang="en-US" dirty="0"/>
          </a:p>
        </p:txBody>
      </p:sp>
    </p:spTree>
    <p:extLst>
      <p:ext uri="{BB962C8B-B14F-4D97-AF65-F5344CB8AC3E}">
        <p14:creationId xmlns:p14="http://schemas.microsoft.com/office/powerpoint/2010/main" val="3955832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VOC: Survey, Requirements, Expectations</a:t>
            </a:r>
          </a:p>
          <a:p>
            <a:r>
              <a:rPr lang="en-US" dirty="0"/>
              <a:t>Run Chart</a:t>
            </a:r>
          </a:p>
          <a:p>
            <a:r>
              <a:rPr lang="en-US" dirty="0"/>
              <a:t>MSA</a:t>
            </a:r>
          </a:p>
          <a:p>
            <a:r>
              <a:rPr lang="en-US" dirty="0"/>
              <a:t>Validate baseline metric</a:t>
            </a:r>
          </a:p>
          <a:p>
            <a:r>
              <a:rPr lang="en-US" dirty="0"/>
              <a:t>Pareto Charts</a:t>
            </a:r>
          </a:p>
          <a:p>
            <a:r>
              <a:rPr lang="en-US" dirty="0"/>
              <a:t>Spaghetti Diagram</a:t>
            </a:r>
          </a:p>
          <a:p>
            <a:r>
              <a:rPr lang="en-US" dirty="0"/>
              <a:t>5S</a:t>
            </a:r>
          </a:p>
          <a:p>
            <a:r>
              <a:rPr lang="en-US" dirty="0"/>
              <a:t>8 Forms of waste</a:t>
            </a:r>
          </a:p>
          <a:p>
            <a:r>
              <a:rPr lang="en-US" dirty="0"/>
              <a:t>Fishbone </a:t>
            </a:r>
          </a:p>
          <a:p>
            <a:endParaRPr lang="en-US" dirty="0"/>
          </a:p>
          <a:p>
            <a:r>
              <a:rPr lang="en-US" dirty="0"/>
              <a:t>Deliverables from Measure Phase:</a:t>
            </a:r>
          </a:p>
          <a:p>
            <a:r>
              <a:rPr lang="en-US" dirty="0"/>
              <a:t>	Lean Improvements</a:t>
            </a:r>
          </a:p>
          <a:p>
            <a:r>
              <a:rPr lang="en-US" dirty="0"/>
              <a:t>	“Possible causes”</a:t>
            </a:r>
          </a:p>
          <a:p>
            <a:endParaRPr lang="en-US" dirty="0"/>
          </a:p>
        </p:txBody>
      </p:sp>
      <p:sp>
        <p:nvSpPr>
          <p:cNvPr id="4" name="Slide Number Placeholder 3"/>
          <p:cNvSpPr>
            <a:spLocks noGrp="1"/>
          </p:cNvSpPr>
          <p:nvPr>
            <p:ph type="sldNum" sz="quarter" idx="10"/>
          </p:nvPr>
        </p:nvSpPr>
        <p:spPr/>
        <p:txBody>
          <a:bodyPr/>
          <a:lstStyle/>
          <a:p>
            <a:fld id="{B0FA3AB8-7FD1-4490-9A63-53F103B5D16F}" type="slidenum">
              <a:rPr lang="en-US" smtClean="0"/>
              <a:t>5</a:t>
            </a:fld>
            <a:endParaRPr lang="en-US" dirty="0"/>
          </a:p>
        </p:txBody>
      </p:sp>
    </p:spTree>
    <p:extLst>
      <p:ext uri="{BB962C8B-B14F-4D97-AF65-F5344CB8AC3E}">
        <p14:creationId xmlns:p14="http://schemas.microsoft.com/office/powerpoint/2010/main" val="83282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VOC: Survey, Requirements, Expectations</a:t>
            </a:r>
          </a:p>
          <a:p>
            <a:r>
              <a:rPr lang="en-US" dirty="0"/>
              <a:t>Run Chart</a:t>
            </a:r>
          </a:p>
          <a:p>
            <a:r>
              <a:rPr lang="en-US" dirty="0"/>
              <a:t>MSA</a:t>
            </a:r>
          </a:p>
          <a:p>
            <a:r>
              <a:rPr lang="en-US" dirty="0"/>
              <a:t>Validate baseline metric</a:t>
            </a:r>
          </a:p>
          <a:p>
            <a:r>
              <a:rPr lang="en-US" dirty="0"/>
              <a:t>Pareto Charts</a:t>
            </a:r>
          </a:p>
          <a:p>
            <a:r>
              <a:rPr lang="en-US" dirty="0"/>
              <a:t>Spaghetti Diagram</a:t>
            </a:r>
          </a:p>
          <a:p>
            <a:r>
              <a:rPr lang="en-US" dirty="0"/>
              <a:t>5S</a:t>
            </a:r>
          </a:p>
          <a:p>
            <a:r>
              <a:rPr lang="en-US" dirty="0"/>
              <a:t>8 Forms of waste</a:t>
            </a:r>
          </a:p>
          <a:p>
            <a:r>
              <a:rPr lang="en-US" dirty="0"/>
              <a:t>Fishbone </a:t>
            </a:r>
          </a:p>
          <a:p>
            <a:endParaRPr lang="en-US" dirty="0"/>
          </a:p>
          <a:p>
            <a:r>
              <a:rPr lang="en-US" dirty="0"/>
              <a:t>Deliverables from Measure Phase:</a:t>
            </a:r>
          </a:p>
          <a:p>
            <a:r>
              <a:rPr lang="en-US" dirty="0"/>
              <a:t>	Lean Improvements</a:t>
            </a:r>
          </a:p>
          <a:p>
            <a:r>
              <a:rPr lang="en-US" dirty="0"/>
              <a:t>	“Possible causes”</a:t>
            </a:r>
          </a:p>
          <a:p>
            <a:endParaRPr lang="en-US" dirty="0"/>
          </a:p>
        </p:txBody>
      </p:sp>
      <p:sp>
        <p:nvSpPr>
          <p:cNvPr id="4" name="Slide Number Placeholder 3"/>
          <p:cNvSpPr>
            <a:spLocks noGrp="1"/>
          </p:cNvSpPr>
          <p:nvPr>
            <p:ph type="sldNum" sz="quarter" idx="10"/>
          </p:nvPr>
        </p:nvSpPr>
        <p:spPr/>
        <p:txBody>
          <a:bodyPr/>
          <a:lstStyle/>
          <a:p>
            <a:fld id="{B0FA3AB8-7FD1-4490-9A63-53F103B5D16F}" type="slidenum">
              <a:rPr lang="en-US" smtClean="0"/>
              <a:t>6</a:t>
            </a:fld>
            <a:endParaRPr lang="en-US" dirty="0"/>
          </a:p>
        </p:txBody>
      </p:sp>
    </p:spTree>
    <p:extLst>
      <p:ext uri="{BB962C8B-B14F-4D97-AF65-F5344CB8AC3E}">
        <p14:creationId xmlns:p14="http://schemas.microsoft.com/office/powerpoint/2010/main" val="376716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VOC: Survey, Requirements, Expectations</a:t>
            </a:r>
          </a:p>
          <a:p>
            <a:r>
              <a:rPr lang="en-US" dirty="0"/>
              <a:t>Run Chart</a:t>
            </a:r>
          </a:p>
          <a:p>
            <a:r>
              <a:rPr lang="en-US" dirty="0"/>
              <a:t>MSA</a:t>
            </a:r>
          </a:p>
          <a:p>
            <a:r>
              <a:rPr lang="en-US" dirty="0"/>
              <a:t>Validate baseline metric</a:t>
            </a:r>
          </a:p>
          <a:p>
            <a:r>
              <a:rPr lang="en-US" dirty="0"/>
              <a:t>Pareto Charts</a:t>
            </a:r>
          </a:p>
          <a:p>
            <a:r>
              <a:rPr lang="en-US" dirty="0"/>
              <a:t>Spaghetti Diagram</a:t>
            </a:r>
          </a:p>
          <a:p>
            <a:r>
              <a:rPr lang="en-US" dirty="0"/>
              <a:t>5S</a:t>
            </a:r>
          </a:p>
          <a:p>
            <a:r>
              <a:rPr lang="en-US" dirty="0"/>
              <a:t>8 Forms of waste</a:t>
            </a:r>
          </a:p>
          <a:p>
            <a:r>
              <a:rPr lang="en-US" dirty="0"/>
              <a:t>Fishbone </a:t>
            </a:r>
          </a:p>
          <a:p>
            <a:endParaRPr lang="en-US" dirty="0"/>
          </a:p>
          <a:p>
            <a:r>
              <a:rPr lang="en-US" dirty="0"/>
              <a:t>Deliverables from Measure Phase:</a:t>
            </a:r>
          </a:p>
          <a:p>
            <a:r>
              <a:rPr lang="en-US" dirty="0"/>
              <a:t>	Lean Improvements</a:t>
            </a:r>
          </a:p>
          <a:p>
            <a:r>
              <a:rPr lang="en-US" dirty="0"/>
              <a:t>	“Possible causes”</a:t>
            </a:r>
          </a:p>
          <a:p>
            <a:endParaRPr lang="en-US" dirty="0"/>
          </a:p>
        </p:txBody>
      </p:sp>
      <p:sp>
        <p:nvSpPr>
          <p:cNvPr id="4" name="Slide Number Placeholder 3"/>
          <p:cNvSpPr>
            <a:spLocks noGrp="1"/>
          </p:cNvSpPr>
          <p:nvPr>
            <p:ph type="sldNum" sz="quarter" idx="10"/>
          </p:nvPr>
        </p:nvSpPr>
        <p:spPr/>
        <p:txBody>
          <a:bodyPr/>
          <a:lstStyle/>
          <a:p>
            <a:fld id="{B0FA3AB8-7FD1-4490-9A63-53F103B5D16F}" type="slidenum">
              <a:rPr lang="en-US" smtClean="0"/>
              <a:t>7</a:t>
            </a:fld>
            <a:endParaRPr lang="en-US" dirty="0"/>
          </a:p>
        </p:txBody>
      </p:sp>
    </p:spTree>
    <p:extLst>
      <p:ext uri="{BB962C8B-B14F-4D97-AF65-F5344CB8AC3E}">
        <p14:creationId xmlns:p14="http://schemas.microsoft.com/office/powerpoint/2010/main" val="916803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VOC: Survey, Requirements, Expectations</a:t>
            </a:r>
          </a:p>
          <a:p>
            <a:r>
              <a:rPr lang="en-US" dirty="0"/>
              <a:t>Run Chart</a:t>
            </a:r>
          </a:p>
          <a:p>
            <a:r>
              <a:rPr lang="en-US" dirty="0"/>
              <a:t>MSA</a:t>
            </a:r>
          </a:p>
          <a:p>
            <a:r>
              <a:rPr lang="en-US" dirty="0"/>
              <a:t>Validate baseline metric</a:t>
            </a:r>
          </a:p>
          <a:p>
            <a:r>
              <a:rPr lang="en-US" dirty="0"/>
              <a:t>Pareto Charts</a:t>
            </a:r>
          </a:p>
          <a:p>
            <a:r>
              <a:rPr lang="en-US" dirty="0"/>
              <a:t>Spaghetti Diagram</a:t>
            </a:r>
          </a:p>
          <a:p>
            <a:r>
              <a:rPr lang="en-US" dirty="0"/>
              <a:t>5S</a:t>
            </a:r>
          </a:p>
          <a:p>
            <a:r>
              <a:rPr lang="en-US" dirty="0"/>
              <a:t>8 Forms of waste</a:t>
            </a:r>
          </a:p>
          <a:p>
            <a:r>
              <a:rPr lang="en-US" dirty="0"/>
              <a:t>Fishbone </a:t>
            </a:r>
          </a:p>
          <a:p>
            <a:endParaRPr lang="en-US" dirty="0"/>
          </a:p>
          <a:p>
            <a:r>
              <a:rPr lang="en-US" dirty="0"/>
              <a:t>Deliverables from Measure Phase:</a:t>
            </a:r>
          </a:p>
          <a:p>
            <a:r>
              <a:rPr lang="en-US" dirty="0"/>
              <a:t>	Lean Improvements</a:t>
            </a:r>
          </a:p>
          <a:p>
            <a:r>
              <a:rPr lang="en-US" dirty="0"/>
              <a:t>	“Possible causes”</a:t>
            </a:r>
          </a:p>
          <a:p>
            <a:endParaRPr lang="en-US" dirty="0"/>
          </a:p>
        </p:txBody>
      </p:sp>
      <p:sp>
        <p:nvSpPr>
          <p:cNvPr id="4" name="Slide Number Placeholder 3"/>
          <p:cNvSpPr>
            <a:spLocks noGrp="1"/>
          </p:cNvSpPr>
          <p:nvPr>
            <p:ph type="sldNum" sz="quarter" idx="10"/>
          </p:nvPr>
        </p:nvSpPr>
        <p:spPr/>
        <p:txBody>
          <a:bodyPr/>
          <a:lstStyle/>
          <a:p>
            <a:fld id="{B0FA3AB8-7FD1-4490-9A63-53F103B5D16F}" type="slidenum">
              <a:rPr lang="en-US" smtClean="0"/>
              <a:t>9</a:t>
            </a:fld>
            <a:endParaRPr lang="en-US" dirty="0"/>
          </a:p>
        </p:txBody>
      </p:sp>
    </p:spTree>
    <p:extLst>
      <p:ext uri="{BB962C8B-B14F-4D97-AF65-F5344CB8AC3E}">
        <p14:creationId xmlns:p14="http://schemas.microsoft.com/office/powerpoint/2010/main" val="1260789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VOC: Survey, Requirements, Expectations</a:t>
            </a:r>
          </a:p>
          <a:p>
            <a:r>
              <a:rPr lang="en-US" dirty="0"/>
              <a:t>Run Chart</a:t>
            </a:r>
          </a:p>
          <a:p>
            <a:r>
              <a:rPr lang="en-US" dirty="0"/>
              <a:t>MSA</a:t>
            </a:r>
          </a:p>
          <a:p>
            <a:r>
              <a:rPr lang="en-US" dirty="0"/>
              <a:t>Validate baseline metric</a:t>
            </a:r>
          </a:p>
          <a:p>
            <a:r>
              <a:rPr lang="en-US" dirty="0"/>
              <a:t>Pareto Charts</a:t>
            </a:r>
          </a:p>
          <a:p>
            <a:r>
              <a:rPr lang="en-US" dirty="0"/>
              <a:t>Spaghetti Diagram</a:t>
            </a:r>
          </a:p>
          <a:p>
            <a:r>
              <a:rPr lang="en-US" dirty="0"/>
              <a:t>5S</a:t>
            </a:r>
          </a:p>
          <a:p>
            <a:r>
              <a:rPr lang="en-US" dirty="0"/>
              <a:t>8 Forms of waste</a:t>
            </a:r>
          </a:p>
          <a:p>
            <a:r>
              <a:rPr lang="en-US" dirty="0"/>
              <a:t>Fishbone </a:t>
            </a:r>
          </a:p>
          <a:p>
            <a:endParaRPr lang="en-US" dirty="0"/>
          </a:p>
          <a:p>
            <a:r>
              <a:rPr lang="en-US" dirty="0"/>
              <a:t>Deliverables from Measure Phase:</a:t>
            </a:r>
          </a:p>
          <a:p>
            <a:r>
              <a:rPr lang="en-US" dirty="0"/>
              <a:t>	Lean Improvements</a:t>
            </a:r>
          </a:p>
          <a:p>
            <a:r>
              <a:rPr lang="en-US" dirty="0"/>
              <a:t>	“Possible causes”</a:t>
            </a:r>
          </a:p>
          <a:p>
            <a:endParaRPr lang="en-US" dirty="0"/>
          </a:p>
        </p:txBody>
      </p:sp>
      <p:sp>
        <p:nvSpPr>
          <p:cNvPr id="4" name="Slide Number Placeholder 3"/>
          <p:cNvSpPr>
            <a:spLocks noGrp="1"/>
          </p:cNvSpPr>
          <p:nvPr>
            <p:ph type="sldNum" sz="quarter" idx="10"/>
          </p:nvPr>
        </p:nvSpPr>
        <p:spPr/>
        <p:txBody>
          <a:bodyPr/>
          <a:lstStyle/>
          <a:p>
            <a:fld id="{B0FA3AB8-7FD1-4490-9A63-53F103B5D16F}" type="slidenum">
              <a:rPr lang="en-US" smtClean="0"/>
              <a:t>10</a:t>
            </a:fld>
            <a:endParaRPr lang="en-US" dirty="0"/>
          </a:p>
        </p:txBody>
      </p:sp>
    </p:spTree>
    <p:extLst>
      <p:ext uri="{BB962C8B-B14F-4D97-AF65-F5344CB8AC3E}">
        <p14:creationId xmlns:p14="http://schemas.microsoft.com/office/powerpoint/2010/main" val="2561548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Graphical analysis</a:t>
            </a:r>
          </a:p>
          <a:p>
            <a:r>
              <a:rPr lang="en-US" dirty="0"/>
              <a:t>	Histograms</a:t>
            </a:r>
          </a:p>
          <a:p>
            <a:r>
              <a:rPr lang="en-US" dirty="0"/>
              <a:t>	Box Plots</a:t>
            </a:r>
          </a:p>
          <a:p>
            <a:r>
              <a:rPr lang="en-US" dirty="0"/>
              <a:t>Hypothesis Tests</a:t>
            </a:r>
          </a:p>
          <a:p>
            <a:r>
              <a:rPr lang="en-US" dirty="0"/>
              <a:t>	Proportions</a:t>
            </a:r>
          </a:p>
          <a:p>
            <a:r>
              <a:rPr lang="en-US" dirty="0"/>
              <a:t>	Mean/Median</a:t>
            </a:r>
          </a:p>
          <a:p>
            <a:r>
              <a:rPr lang="en-US" dirty="0"/>
              <a:t>	Regression/Correlation</a:t>
            </a:r>
          </a:p>
          <a:p>
            <a:r>
              <a:rPr lang="en-US" dirty="0"/>
              <a:t>	</a:t>
            </a:r>
          </a:p>
          <a:p>
            <a:r>
              <a:rPr lang="en-US" dirty="0"/>
              <a:t>	</a:t>
            </a:r>
          </a:p>
          <a:p>
            <a:endParaRPr lang="en-US" dirty="0"/>
          </a:p>
          <a:p>
            <a:endParaRPr lang="en-US" dirty="0"/>
          </a:p>
          <a:p>
            <a:r>
              <a:rPr lang="en-US" dirty="0"/>
              <a:t>Deliverable from Analyze Phase:</a:t>
            </a:r>
          </a:p>
          <a:p>
            <a:r>
              <a:rPr lang="en-US" dirty="0"/>
              <a:t>	List of “critical Causes”</a:t>
            </a:r>
          </a:p>
          <a:p>
            <a:endParaRPr lang="en-US" dirty="0"/>
          </a:p>
        </p:txBody>
      </p:sp>
      <p:sp>
        <p:nvSpPr>
          <p:cNvPr id="4" name="Slide Number Placeholder 3"/>
          <p:cNvSpPr>
            <a:spLocks noGrp="1"/>
          </p:cNvSpPr>
          <p:nvPr>
            <p:ph type="sldNum" sz="quarter" idx="10"/>
          </p:nvPr>
        </p:nvSpPr>
        <p:spPr/>
        <p:txBody>
          <a:bodyPr/>
          <a:lstStyle/>
          <a:p>
            <a:fld id="{B0FA3AB8-7FD1-4490-9A63-53F103B5D16F}" type="slidenum">
              <a:rPr lang="en-US" smtClean="0"/>
              <a:t>11</a:t>
            </a:fld>
            <a:endParaRPr lang="en-US" dirty="0"/>
          </a:p>
        </p:txBody>
      </p:sp>
    </p:spTree>
    <p:extLst>
      <p:ext uri="{BB962C8B-B14F-4D97-AF65-F5344CB8AC3E}">
        <p14:creationId xmlns:p14="http://schemas.microsoft.com/office/powerpoint/2010/main" val="3999084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Graphical analysis</a:t>
            </a:r>
          </a:p>
          <a:p>
            <a:r>
              <a:rPr lang="en-US" dirty="0"/>
              <a:t>	Histograms</a:t>
            </a:r>
          </a:p>
          <a:p>
            <a:r>
              <a:rPr lang="en-US" dirty="0"/>
              <a:t>	Box Plots</a:t>
            </a:r>
          </a:p>
          <a:p>
            <a:r>
              <a:rPr lang="en-US" dirty="0"/>
              <a:t>Hypothesis Tests</a:t>
            </a:r>
          </a:p>
          <a:p>
            <a:r>
              <a:rPr lang="en-US" dirty="0"/>
              <a:t>	Proportions</a:t>
            </a:r>
          </a:p>
          <a:p>
            <a:r>
              <a:rPr lang="en-US" dirty="0"/>
              <a:t>	Mean/Median</a:t>
            </a:r>
          </a:p>
          <a:p>
            <a:r>
              <a:rPr lang="en-US" dirty="0"/>
              <a:t>	Regression/Correlation</a:t>
            </a:r>
          </a:p>
          <a:p>
            <a:r>
              <a:rPr lang="en-US" dirty="0"/>
              <a:t>	</a:t>
            </a:r>
          </a:p>
          <a:p>
            <a:r>
              <a:rPr lang="en-US" dirty="0"/>
              <a:t>	</a:t>
            </a:r>
          </a:p>
          <a:p>
            <a:endParaRPr lang="en-US" dirty="0"/>
          </a:p>
          <a:p>
            <a:endParaRPr lang="en-US" dirty="0"/>
          </a:p>
          <a:p>
            <a:r>
              <a:rPr lang="en-US" dirty="0"/>
              <a:t>Deliverable from Analyze Phase:</a:t>
            </a:r>
          </a:p>
          <a:p>
            <a:r>
              <a:rPr lang="en-US" dirty="0"/>
              <a:t>	List of “critical Causes”</a:t>
            </a:r>
          </a:p>
          <a:p>
            <a:endParaRPr lang="en-US" dirty="0"/>
          </a:p>
        </p:txBody>
      </p:sp>
      <p:sp>
        <p:nvSpPr>
          <p:cNvPr id="4" name="Slide Number Placeholder 3"/>
          <p:cNvSpPr>
            <a:spLocks noGrp="1"/>
          </p:cNvSpPr>
          <p:nvPr>
            <p:ph type="sldNum" sz="quarter" idx="10"/>
          </p:nvPr>
        </p:nvSpPr>
        <p:spPr/>
        <p:txBody>
          <a:bodyPr/>
          <a:lstStyle/>
          <a:p>
            <a:fld id="{B0FA3AB8-7FD1-4490-9A63-53F103B5D16F}" type="slidenum">
              <a:rPr lang="en-US" smtClean="0"/>
              <a:t>12</a:t>
            </a:fld>
            <a:endParaRPr lang="en-US" dirty="0"/>
          </a:p>
        </p:txBody>
      </p:sp>
    </p:spTree>
    <p:extLst>
      <p:ext uri="{BB962C8B-B14F-4D97-AF65-F5344CB8AC3E}">
        <p14:creationId xmlns:p14="http://schemas.microsoft.com/office/powerpoint/2010/main" val="1686861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F3492BB-AD42-40A4-9BF1-8756229E0567}" type="datetime1">
              <a:rPr lang="en-US" smtClean="0"/>
              <a:t>12/1/2016</a:t>
            </a:fld>
            <a:endParaRPr lang="en-US" dirty="0"/>
          </a:p>
        </p:txBody>
      </p:sp>
      <p:sp>
        <p:nvSpPr>
          <p:cNvPr id="5" name="Footer Placeholder 4"/>
          <p:cNvSpPr>
            <a:spLocks noGrp="1"/>
          </p:cNvSpPr>
          <p:nvPr>
            <p:ph type="ftr" sz="quarter" idx="11"/>
          </p:nvPr>
        </p:nvSpPr>
        <p:spPr/>
        <p:txBody>
          <a:bodyPr/>
          <a:lstStyle/>
          <a:p>
            <a:r>
              <a:rPr lang="sv-SE"/>
              <a:t>UGA MGMT 7160 Fall 2016 October 7, 2016</a:t>
            </a:r>
            <a:endParaRPr lang="en-US" dirty="0"/>
          </a:p>
        </p:txBody>
      </p:sp>
      <p:sp>
        <p:nvSpPr>
          <p:cNvPr id="6" name="Slide Number Placeholder 5"/>
          <p:cNvSpPr>
            <a:spLocks noGrp="1"/>
          </p:cNvSpPr>
          <p:nvPr>
            <p:ph type="sldNum" sz="quarter" idx="12"/>
          </p:nvPr>
        </p:nvSpPr>
        <p:spPr/>
        <p:txBody>
          <a:bodyPr/>
          <a:lstStyle/>
          <a:p>
            <a:fld id="{1B6643B8-B9EB-467A-9C1B-3A43BF4618D8}" type="slidenum">
              <a:rPr lang="en-US" smtClean="0"/>
              <a:t>‹#›</a:t>
            </a:fld>
            <a:endParaRPr lang="en-US" dirty="0"/>
          </a:p>
        </p:txBody>
      </p:sp>
    </p:spTree>
    <p:extLst>
      <p:ext uri="{BB962C8B-B14F-4D97-AF65-F5344CB8AC3E}">
        <p14:creationId xmlns:p14="http://schemas.microsoft.com/office/powerpoint/2010/main" val="1250151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8AF489-696B-424B-81C7-8DE77976755A}" type="datetime1">
              <a:rPr lang="en-US" smtClean="0"/>
              <a:t>12/1/2016</a:t>
            </a:fld>
            <a:endParaRPr lang="en-US" dirty="0"/>
          </a:p>
        </p:txBody>
      </p:sp>
      <p:sp>
        <p:nvSpPr>
          <p:cNvPr id="5" name="Footer Placeholder 4"/>
          <p:cNvSpPr>
            <a:spLocks noGrp="1"/>
          </p:cNvSpPr>
          <p:nvPr>
            <p:ph type="ftr" sz="quarter" idx="11"/>
          </p:nvPr>
        </p:nvSpPr>
        <p:spPr/>
        <p:txBody>
          <a:bodyPr/>
          <a:lstStyle/>
          <a:p>
            <a:r>
              <a:rPr lang="sv-SE"/>
              <a:t>UGA MGMT 7160 Fall 2016 October 7, 2016</a:t>
            </a:r>
            <a:endParaRPr lang="en-US" dirty="0"/>
          </a:p>
        </p:txBody>
      </p:sp>
      <p:sp>
        <p:nvSpPr>
          <p:cNvPr id="6" name="Slide Number Placeholder 5"/>
          <p:cNvSpPr>
            <a:spLocks noGrp="1"/>
          </p:cNvSpPr>
          <p:nvPr>
            <p:ph type="sldNum" sz="quarter" idx="12"/>
          </p:nvPr>
        </p:nvSpPr>
        <p:spPr/>
        <p:txBody>
          <a:bodyPr/>
          <a:lstStyle/>
          <a:p>
            <a:fld id="{1B6643B8-B9EB-467A-9C1B-3A43BF4618D8}" type="slidenum">
              <a:rPr lang="en-US" smtClean="0"/>
              <a:t>‹#›</a:t>
            </a:fld>
            <a:endParaRPr lang="en-US" dirty="0"/>
          </a:p>
        </p:txBody>
      </p:sp>
    </p:spTree>
    <p:extLst>
      <p:ext uri="{BB962C8B-B14F-4D97-AF65-F5344CB8AC3E}">
        <p14:creationId xmlns:p14="http://schemas.microsoft.com/office/powerpoint/2010/main" val="3138263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0A5592-DD18-4CC1-B66A-FC04DA1AA90D}" type="datetime1">
              <a:rPr lang="en-US" smtClean="0"/>
              <a:t>12/1/2016</a:t>
            </a:fld>
            <a:endParaRPr lang="en-US" dirty="0"/>
          </a:p>
        </p:txBody>
      </p:sp>
      <p:sp>
        <p:nvSpPr>
          <p:cNvPr id="5" name="Footer Placeholder 4"/>
          <p:cNvSpPr>
            <a:spLocks noGrp="1"/>
          </p:cNvSpPr>
          <p:nvPr>
            <p:ph type="ftr" sz="quarter" idx="11"/>
          </p:nvPr>
        </p:nvSpPr>
        <p:spPr/>
        <p:txBody>
          <a:bodyPr/>
          <a:lstStyle/>
          <a:p>
            <a:r>
              <a:rPr lang="sv-SE"/>
              <a:t>UGA MGMT 7160 Fall 2016 October 7, 2016</a:t>
            </a:r>
            <a:endParaRPr lang="en-US" dirty="0"/>
          </a:p>
        </p:txBody>
      </p:sp>
      <p:sp>
        <p:nvSpPr>
          <p:cNvPr id="6" name="Slide Number Placeholder 5"/>
          <p:cNvSpPr>
            <a:spLocks noGrp="1"/>
          </p:cNvSpPr>
          <p:nvPr>
            <p:ph type="sldNum" sz="quarter" idx="12"/>
          </p:nvPr>
        </p:nvSpPr>
        <p:spPr/>
        <p:txBody>
          <a:bodyPr/>
          <a:lstStyle/>
          <a:p>
            <a:fld id="{1B6643B8-B9EB-467A-9C1B-3A43BF4618D8}" type="slidenum">
              <a:rPr lang="en-US" smtClean="0"/>
              <a:t>‹#›</a:t>
            </a:fld>
            <a:endParaRPr lang="en-US" dirty="0"/>
          </a:p>
        </p:txBody>
      </p:sp>
    </p:spTree>
    <p:extLst>
      <p:ext uri="{BB962C8B-B14F-4D97-AF65-F5344CB8AC3E}">
        <p14:creationId xmlns:p14="http://schemas.microsoft.com/office/powerpoint/2010/main" val="2471416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7044DF-82E9-45C1-BEBC-65D110FF44B5}" type="datetime1">
              <a:rPr lang="en-US" smtClean="0"/>
              <a:t>12/1/2016</a:t>
            </a:fld>
            <a:endParaRPr lang="en-US" dirty="0"/>
          </a:p>
        </p:txBody>
      </p:sp>
      <p:sp>
        <p:nvSpPr>
          <p:cNvPr id="5" name="Footer Placeholder 4"/>
          <p:cNvSpPr>
            <a:spLocks noGrp="1"/>
          </p:cNvSpPr>
          <p:nvPr>
            <p:ph type="ftr" sz="quarter" idx="11"/>
          </p:nvPr>
        </p:nvSpPr>
        <p:spPr/>
        <p:txBody>
          <a:bodyPr/>
          <a:lstStyle/>
          <a:p>
            <a:r>
              <a:rPr lang="sv-SE"/>
              <a:t>UGA MGMT 7160 Fall 2016 October 7, 2016</a:t>
            </a:r>
            <a:endParaRPr lang="en-US" dirty="0"/>
          </a:p>
        </p:txBody>
      </p:sp>
      <p:sp>
        <p:nvSpPr>
          <p:cNvPr id="6" name="Slide Number Placeholder 5"/>
          <p:cNvSpPr>
            <a:spLocks noGrp="1"/>
          </p:cNvSpPr>
          <p:nvPr>
            <p:ph type="sldNum" sz="quarter" idx="12"/>
          </p:nvPr>
        </p:nvSpPr>
        <p:spPr/>
        <p:txBody>
          <a:bodyPr/>
          <a:lstStyle/>
          <a:p>
            <a:fld id="{1B6643B8-B9EB-467A-9C1B-3A43BF4618D8}" type="slidenum">
              <a:rPr lang="en-US" smtClean="0"/>
              <a:t>‹#›</a:t>
            </a:fld>
            <a:endParaRPr lang="en-US" dirty="0"/>
          </a:p>
        </p:txBody>
      </p:sp>
    </p:spTree>
    <p:extLst>
      <p:ext uri="{BB962C8B-B14F-4D97-AF65-F5344CB8AC3E}">
        <p14:creationId xmlns:p14="http://schemas.microsoft.com/office/powerpoint/2010/main" val="237803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DE0FE0-B13E-41DD-B19D-02B6F3DC82F9}" type="datetime1">
              <a:rPr lang="en-US" smtClean="0"/>
              <a:t>12/1/2016</a:t>
            </a:fld>
            <a:endParaRPr lang="en-US" dirty="0"/>
          </a:p>
        </p:txBody>
      </p:sp>
      <p:sp>
        <p:nvSpPr>
          <p:cNvPr id="5" name="Footer Placeholder 4"/>
          <p:cNvSpPr>
            <a:spLocks noGrp="1"/>
          </p:cNvSpPr>
          <p:nvPr>
            <p:ph type="ftr" sz="quarter" idx="11"/>
          </p:nvPr>
        </p:nvSpPr>
        <p:spPr/>
        <p:txBody>
          <a:bodyPr/>
          <a:lstStyle/>
          <a:p>
            <a:r>
              <a:rPr lang="sv-SE"/>
              <a:t>UGA MGMT 7160 Fall 2016 October 7, 2016</a:t>
            </a:r>
            <a:endParaRPr lang="en-US" dirty="0"/>
          </a:p>
        </p:txBody>
      </p:sp>
      <p:sp>
        <p:nvSpPr>
          <p:cNvPr id="6" name="Slide Number Placeholder 5"/>
          <p:cNvSpPr>
            <a:spLocks noGrp="1"/>
          </p:cNvSpPr>
          <p:nvPr>
            <p:ph type="sldNum" sz="quarter" idx="12"/>
          </p:nvPr>
        </p:nvSpPr>
        <p:spPr/>
        <p:txBody>
          <a:bodyPr/>
          <a:lstStyle/>
          <a:p>
            <a:fld id="{1B6643B8-B9EB-467A-9C1B-3A43BF4618D8}" type="slidenum">
              <a:rPr lang="en-US" smtClean="0"/>
              <a:t>‹#›</a:t>
            </a:fld>
            <a:endParaRPr lang="en-US" dirty="0"/>
          </a:p>
        </p:txBody>
      </p:sp>
    </p:spTree>
    <p:extLst>
      <p:ext uri="{BB962C8B-B14F-4D97-AF65-F5344CB8AC3E}">
        <p14:creationId xmlns:p14="http://schemas.microsoft.com/office/powerpoint/2010/main" val="970399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9D1CDA-2D1A-4A16-833A-7B78882F0ADF}" type="datetime1">
              <a:rPr lang="en-US" smtClean="0"/>
              <a:t>12/1/2016</a:t>
            </a:fld>
            <a:endParaRPr lang="en-US" dirty="0"/>
          </a:p>
        </p:txBody>
      </p:sp>
      <p:sp>
        <p:nvSpPr>
          <p:cNvPr id="6" name="Footer Placeholder 5"/>
          <p:cNvSpPr>
            <a:spLocks noGrp="1"/>
          </p:cNvSpPr>
          <p:nvPr>
            <p:ph type="ftr" sz="quarter" idx="11"/>
          </p:nvPr>
        </p:nvSpPr>
        <p:spPr/>
        <p:txBody>
          <a:bodyPr/>
          <a:lstStyle/>
          <a:p>
            <a:r>
              <a:rPr lang="sv-SE"/>
              <a:t>UGA MGMT 7160 Fall 2016 October 7, 2016</a:t>
            </a:r>
            <a:endParaRPr lang="en-US" dirty="0"/>
          </a:p>
        </p:txBody>
      </p:sp>
      <p:sp>
        <p:nvSpPr>
          <p:cNvPr id="7" name="Slide Number Placeholder 6"/>
          <p:cNvSpPr>
            <a:spLocks noGrp="1"/>
          </p:cNvSpPr>
          <p:nvPr>
            <p:ph type="sldNum" sz="quarter" idx="12"/>
          </p:nvPr>
        </p:nvSpPr>
        <p:spPr/>
        <p:txBody>
          <a:bodyPr/>
          <a:lstStyle/>
          <a:p>
            <a:fld id="{1B6643B8-B9EB-467A-9C1B-3A43BF4618D8}" type="slidenum">
              <a:rPr lang="en-US" smtClean="0"/>
              <a:t>‹#›</a:t>
            </a:fld>
            <a:endParaRPr lang="en-US" dirty="0"/>
          </a:p>
        </p:txBody>
      </p:sp>
    </p:spTree>
    <p:extLst>
      <p:ext uri="{BB962C8B-B14F-4D97-AF65-F5344CB8AC3E}">
        <p14:creationId xmlns:p14="http://schemas.microsoft.com/office/powerpoint/2010/main" val="1832089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9FEE69-95EB-4D39-BBCF-5E896AFC57DD}" type="datetime1">
              <a:rPr lang="en-US" smtClean="0"/>
              <a:t>12/1/2016</a:t>
            </a:fld>
            <a:endParaRPr lang="en-US" dirty="0"/>
          </a:p>
        </p:txBody>
      </p:sp>
      <p:sp>
        <p:nvSpPr>
          <p:cNvPr id="8" name="Footer Placeholder 7"/>
          <p:cNvSpPr>
            <a:spLocks noGrp="1"/>
          </p:cNvSpPr>
          <p:nvPr>
            <p:ph type="ftr" sz="quarter" idx="11"/>
          </p:nvPr>
        </p:nvSpPr>
        <p:spPr/>
        <p:txBody>
          <a:bodyPr/>
          <a:lstStyle/>
          <a:p>
            <a:r>
              <a:rPr lang="sv-SE"/>
              <a:t>UGA MGMT 7160 Fall 2016 October 7, 2016</a:t>
            </a:r>
            <a:endParaRPr lang="en-US" dirty="0"/>
          </a:p>
        </p:txBody>
      </p:sp>
      <p:sp>
        <p:nvSpPr>
          <p:cNvPr id="9" name="Slide Number Placeholder 8"/>
          <p:cNvSpPr>
            <a:spLocks noGrp="1"/>
          </p:cNvSpPr>
          <p:nvPr>
            <p:ph type="sldNum" sz="quarter" idx="12"/>
          </p:nvPr>
        </p:nvSpPr>
        <p:spPr/>
        <p:txBody>
          <a:bodyPr/>
          <a:lstStyle/>
          <a:p>
            <a:fld id="{1B6643B8-B9EB-467A-9C1B-3A43BF4618D8}" type="slidenum">
              <a:rPr lang="en-US" smtClean="0"/>
              <a:t>‹#›</a:t>
            </a:fld>
            <a:endParaRPr lang="en-US" dirty="0"/>
          </a:p>
        </p:txBody>
      </p:sp>
    </p:spTree>
    <p:extLst>
      <p:ext uri="{BB962C8B-B14F-4D97-AF65-F5344CB8AC3E}">
        <p14:creationId xmlns:p14="http://schemas.microsoft.com/office/powerpoint/2010/main" val="386710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3757C7-BF5F-49E8-A8EE-9B47A092EFC1}" type="datetime1">
              <a:rPr lang="en-US" smtClean="0"/>
              <a:t>12/1/2016</a:t>
            </a:fld>
            <a:endParaRPr lang="en-US" dirty="0"/>
          </a:p>
        </p:txBody>
      </p:sp>
      <p:sp>
        <p:nvSpPr>
          <p:cNvPr id="4" name="Footer Placeholder 3"/>
          <p:cNvSpPr>
            <a:spLocks noGrp="1"/>
          </p:cNvSpPr>
          <p:nvPr>
            <p:ph type="ftr" sz="quarter" idx="11"/>
          </p:nvPr>
        </p:nvSpPr>
        <p:spPr/>
        <p:txBody>
          <a:bodyPr/>
          <a:lstStyle/>
          <a:p>
            <a:r>
              <a:rPr lang="sv-SE"/>
              <a:t>UGA MGMT 7160 Fall 2016 October 7, 2016</a:t>
            </a:r>
            <a:endParaRPr lang="en-US" dirty="0"/>
          </a:p>
        </p:txBody>
      </p:sp>
      <p:sp>
        <p:nvSpPr>
          <p:cNvPr id="5" name="Slide Number Placeholder 4"/>
          <p:cNvSpPr>
            <a:spLocks noGrp="1"/>
          </p:cNvSpPr>
          <p:nvPr>
            <p:ph type="sldNum" sz="quarter" idx="12"/>
          </p:nvPr>
        </p:nvSpPr>
        <p:spPr/>
        <p:txBody>
          <a:bodyPr/>
          <a:lstStyle/>
          <a:p>
            <a:fld id="{1B6643B8-B9EB-467A-9C1B-3A43BF4618D8}" type="slidenum">
              <a:rPr lang="en-US" smtClean="0"/>
              <a:t>‹#›</a:t>
            </a:fld>
            <a:endParaRPr lang="en-US" dirty="0"/>
          </a:p>
        </p:txBody>
      </p:sp>
    </p:spTree>
    <p:extLst>
      <p:ext uri="{BB962C8B-B14F-4D97-AF65-F5344CB8AC3E}">
        <p14:creationId xmlns:p14="http://schemas.microsoft.com/office/powerpoint/2010/main" val="312727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27B71-6F32-4BF2-8953-83CBE49E2E29}" type="datetime1">
              <a:rPr lang="en-US" smtClean="0"/>
              <a:t>12/1/2016</a:t>
            </a:fld>
            <a:endParaRPr lang="en-US" dirty="0"/>
          </a:p>
        </p:txBody>
      </p:sp>
      <p:sp>
        <p:nvSpPr>
          <p:cNvPr id="3" name="Footer Placeholder 2"/>
          <p:cNvSpPr>
            <a:spLocks noGrp="1"/>
          </p:cNvSpPr>
          <p:nvPr>
            <p:ph type="ftr" sz="quarter" idx="11"/>
          </p:nvPr>
        </p:nvSpPr>
        <p:spPr/>
        <p:txBody>
          <a:bodyPr/>
          <a:lstStyle/>
          <a:p>
            <a:r>
              <a:rPr lang="sv-SE"/>
              <a:t>UGA MGMT 7160 Fall 2016 October 7, 2016</a:t>
            </a:r>
            <a:endParaRPr lang="en-US" dirty="0"/>
          </a:p>
        </p:txBody>
      </p:sp>
      <p:sp>
        <p:nvSpPr>
          <p:cNvPr id="4" name="Slide Number Placeholder 3"/>
          <p:cNvSpPr>
            <a:spLocks noGrp="1"/>
          </p:cNvSpPr>
          <p:nvPr>
            <p:ph type="sldNum" sz="quarter" idx="12"/>
          </p:nvPr>
        </p:nvSpPr>
        <p:spPr/>
        <p:txBody>
          <a:bodyPr/>
          <a:lstStyle/>
          <a:p>
            <a:fld id="{1B6643B8-B9EB-467A-9C1B-3A43BF4618D8}" type="slidenum">
              <a:rPr lang="en-US" smtClean="0"/>
              <a:t>‹#›</a:t>
            </a:fld>
            <a:endParaRPr lang="en-US" dirty="0"/>
          </a:p>
        </p:txBody>
      </p:sp>
    </p:spTree>
    <p:extLst>
      <p:ext uri="{BB962C8B-B14F-4D97-AF65-F5344CB8AC3E}">
        <p14:creationId xmlns:p14="http://schemas.microsoft.com/office/powerpoint/2010/main" val="419052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612940-3135-4052-BD18-079685B8E5DA}" type="datetime1">
              <a:rPr lang="en-US" smtClean="0"/>
              <a:t>12/1/2016</a:t>
            </a:fld>
            <a:endParaRPr lang="en-US" dirty="0"/>
          </a:p>
        </p:txBody>
      </p:sp>
      <p:sp>
        <p:nvSpPr>
          <p:cNvPr id="6" name="Footer Placeholder 5"/>
          <p:cNvSpPr>
            <a:spLocks noGrp="1"/>
          </p:cNvSpPr>
          <p:nvPr>
            <p:ph type="ftr" sz="quarter" idx="11"/>
          </p:nvPr>
        </p:nvSpPr>
        <p:spPr/>
        <p:txBody>
          <a:bodyPr/>
          <a:lstStyle/>
          <a:p>
            <a:r>
              <a:rPr lang="sv-SE"/>
              <a:t>UGA MGMT 7160 Fall 2016 October 7, 2016</a:t>
            </a:r>
            <a:endParaRPr lang="en-US" dirty="0"/>
          </a:p>
        </p:txBody>
      </p:sp>
      <p:sp>
        <p:nvSpPr>
          <p:cNvPr id="7" name="Slide Number Placeholder 6"/>
          <p:cNvSpPr>
            <a:spLocks noGrp="1"/>
          </p:cNvSpPr>
          <p:nvPr>
            <p:ph type="sldNum" sz="quarter" idx="12"/>
          </p:nvPr>
        </p:nvSpPr>
        <p:spPr/>
        <p:txBody>
          <a:bodyPr/>
          <a:lstStyle/>
          <a:p>
            <a:fld id="{1B6643B8-B9EB-467A-9C1B-3A43BF4618D8}" type="slidenum">
              <a:rPr lang="en-US" smtClean="0"/>
              <a:t>‹#›</a:t>
            </a:fld>
            <a:endParaRPr lang="en-US" dirty="0"/>
          </a:p>
        </p:txBody>
      </p:sp>
    </p:spTree>
    <p:extLst>
      <p:ext uri="{BB962C8B-B14F-4D97-AF65-F5344CB8AC3E}">
        <p14:creationId xmlns:p14="http://schemas.microsoft.com/office/powerpoint/2010/main" val="99079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7A5C01-E6EB-4F83-95BA-A7A619C41257}" type="datetime1">
              <a:rPr lang="en-US" smtClean="0"/>
              <a:t>12/1/2016</a:t>
            </a:fld>
            <a:endParaRPr lang="en-US" dirty="0"/>
          </a:p>
        </p:txBody>
      </p:sp>
      <p:sp>
        <p:nvSpPr>
          <p:cNvPr id="6" name="Footer Placeholder 5"/>
          <p:cNvSpPr>
            <a:spLocks noGrp="1"/>
          </p:cNvSpPr>
          <p:nvPr>
            <p:ph type="ftr" sz="quarter" idx="11"/>
          </p:nvPr>
        </p:nvSpPr>
        <p:spPr/>
        <p:txBody>
          <a:bodyPr/>
          <a:lstStyle/>
          <a:p>
            <a:r>
              <a:rPr lang="sv-SE"/>
              <a:t>UGA MGMT 7160 Fall 2016 October 7, 2016</a:t>
            </a:r>
            <a:endParaRPr lang="en-US" dirty="0"/>
          </a:p>
        </p:txBody>
      </p:sp>
      <p:sp>
        <p:nvSpPr>
          <p:cNvPr id="7" name="Slide Number Placeholder 6"/>
          <p:cNvSpPr>
            <a:spLocks noGrp="1"/>
          </p:cNvSpPr>
          <p:nvPr>
            <p:ph type="sldNum" sz="quarter" idx="12"/>
          </p:nvPr>
        </p:nvSpPr>
        <p:spPr/>
        <p:txBody>
          <a:bodyPr/>
          <a:lstStyle/>
          <a:p>
            <a:fld id="{1B6643B8-B9EB-467A-9C1B-3A43BF4618D8}" type="slidenum">
              <a:rPr lang="en-US" smtClean="0"/>
              <a:t>‹#›</a:t>
            </a:fld>
            <a:endParaRPr lang="en-US" dirty="0"/>
          </a:p>
        </p:txBody>
      </p:sp>
    </p:spTree>
    <p:extLst>
      <p:ext uri="{BB962C8B-B14F-4D97-AF65-F5344CB8AC3E}">
        <p14:creationId xmlns:p14="http://schemas.microsoft.com/office/powerpoint/2010/main" val="3573470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22BA30-39DD-4930-8CE8-B16311841434}" type="datetime1">
              <a:rPr lang="en-US" smtClean="0"/>
              <a:t>12/1/2016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a:t>UGA MGMT 7160 Fall 2016 October 7, 2016</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6643B8-B9EB-467A-9C1B-3A43BF4618D8}" type="slidenum">
              <a:rPr lang="en-US" smtClean="0"/>
              <a:t>‹#›</a:t>
            </a:fld>
            <a:endParaRPr lang="en-US" dirty="0"/>
          </a:p>
        </p:txBody>
      </p:sp>
    </p:spTree>
    <p:extLst>
      <p:ext uri="{BB962C8B-B14F-4D97-AF65-F5344CB8AC3E}">
        <p14:creationId xmlns:p14="http://schemas.microsoft.com/office/powerpoint/2010/main" val="771226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5764" y="78797"/>
            <a:ext cx="10515600" cy="844839"/>
          </a:xfrm>
          <a:solidFill>
            <a:schemeClr val="accent5">
              <a:lumMod val="75000"/>
            </a:schemeClr>
          </a:solidFill>
        </p:spPr>
        <p:txBody>
          <a:bodyPr>
            <a:normAutofit/>
          </a:bodyPr>
          <a:lstStyle/>
          <a:p>
            <a:r>
              <a:rPr lang="en-US" sz="2400" b="1" dirty="0" smtClean="0">
                <a:solidFill>
                  <a:schemeClr val="bg1"/>
                </a:solidFill>
                <a:latin typeface="Times New Roman" panose="02020603050405020304" pitchFamily="18" charset="0"/>
                <a:cs typeface="Times New Roman" panose="02020603050405020304" pitchFamily="18" charset="0"/>
              </a:rPr>
              <a:t>Dec 2</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2016 Status review</a:t>
            </a:r>
          </a:p>
        </p:txBody>
      </p:sp>
      <p:sp>
        <p:nvSpPr>
          <p:cNvPr id="7" name="Footer Placeholder 6"/>
          <p:cNvSpPr>
            <a:spLocks noGrp="1"/>
          </p:cNvSpPr>
          <p:nvPr>
            <p:ph type="ftr" sz="quarter" idx="11"/>
          </p:nvPr>
        </p:nvSpPr>
        <p:spPr>
          <a:xfrm>
            <a:off x="177800" y="6384059"/>
            <a:ext cx="4114800" cy="365125"/>
          </a:xfrm>
        </p:spPr>
        <p:txBody>
          <a:bodyPr/>
          <a:lstStyle/>
          <a:p>
            <a:pPr algn="l"/>
            <a:r>
              <a:rPr lang="sv-SE" sz="800" dirty="0">
                <a:latin typeface="Times New Roman" panose="02020603050405020304" pitchFamily="18" charset="0"/>
                <a:cs typeface="Times New Roman" panose="02020603050405020304" pitchFamily="18" charset="0"/>
              </a:rPr>
              <a:t>UGA MGMT 7160 Fall 2016 October 7, 2016</a:t>
            </a:r>
            <a:endParaRPr lang="en-US" sz="8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25764" y="1221105"/>
            <a:ext cx="10515600"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Project Name: </a:t>
            </a:r>
          </a:p>
          <a:p>
            <a:r>
              <a:rPr lang="en-US" sz="2400" dirty="0">
                <a:latin typeface="Times New Roman" panose="02020603050405020304" pitchFamily="18" charset="0"/>
                <a:cs typeface="Times New Roman" panose="02020603050405020304" pitchFamily="18" charset="0"/>
              </a:rPr>
              <a:t>Equifax: Sharing LSS Projects 	</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Sponsor: </a:t>
            </a:r>
          </a:p>
          <a:p>
            <a:r>
              <a:rPr lang="en-US" sz="2400" dirty="0">
                <a:latin typeface="Times New Roman" panose="02020603050405020304" pitchFamily="18" charset="0"/>
                <a:cs typeface="Times New Roman" panose="02020603050405020304" pitchFamily="18" charset="0"/>
              </a:rPr>
              <a:t>Jay Runner</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Team Members: </a:t>
            </a:r>
          </a:p>
          <a:p>
            <a:r>
              <a:rPr lang="en-US" sz="2400" dirty="0">
                <a:latin typeface="Times New Roman" panose="02020603050405020304" pitchFamily="18" charset="0"/>
                <a:cs typeface="Times New Roman" panose="02020603050405020304" pitchFamily="18" charset="0"/>
              </a:rPr>
              <a:t>Ameya Jamgade, Archana Kadambi, Athira Sudhakaran, Ilia Prokashev, Parag Dhameja, Sagar Jain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Current Status: </a:t>
            </a:r>
          </a:p>
          <a:p>
            <a:r>
              <a:rPr lang="en-US" sz="2400" dirty="0" smtClean="0">
                <a:latin typeface="Times New Roman" panose="02020603050405020304" pitchFamily="18" charset="0"/>
                <a:cs typeface="Times New Roman" panose="02020603050405020304" pitchFamily="18" charset="0"/>
              </a:rPr>
              <a:t>Verify Phase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240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36275" y="246963"/>
            <a:ext cx="10515600" cy="844839"/>
          </a:xfrm>
          <a:solidFill>
            <a:schemeClr val="accent5">
              <a:lumMod val="75000"/>
            </a:schemeClr>
          </a:solidFill>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Potential systems</a:t>
            </a:r>
          </a:p>
        </p:txBody>
      </p:sp>
      <p:sp>
        <p:nvSpPr>
          <p:cNvPr id="7" name="Footer Placeholder 6"/>
          <p:cNvSpPr>
            <a:spLocks noGrp="1"/>
          </p:cNvSpPr>
          <p:nvPr>
            <p:ph type="ftr" sz="quarter" idx="11"/>
          </p:nvPr>
        </p:nvSpPr>
        <p:spPr>
          <a:xfrm>
            <a:off x="177800" y="6384059"/>
            <a:ext cx="4114800" cy="365125"/>
          </a:xfrm>
        </p:spPr>
        <p:txBody>
          <a:bodyPr/>
          <a:lstStyle/>
          <a:p>
            <a:pPr algn="l"/>
            <a:r>
              <a:rPr lang="sv-SE" sz="800" dirty="0"/>
              <a:t>UGA MGMT 7160 Fall 2016 October 7, 2016</a:t>
            </a:r>
            <a:endParaRPr lang="en-US" sz="800" dirty="0"/>
          </a:p>
        </p:txBody>
      </p:sp>
      <p:sp>
        <p:nvSpPr>
          <p:cNvPr id="2" name="TextBox 1"/>
          <p:cNvSpPr txBox="1"/>
          <p:nvPr/>
        </p:nvSpPr>
        <p:spPr>
          <a:xfrm>
            <a:off x="725214" y="1513490"/>
            <a:ext cx="10426661" cy="3785652"/>
          </a:xfrm>
          <a:prstGeom prst="rect">
            <a:avLst/>
          </a:prstGeom>
          <a:noFill/>
        </p:spPr>
        <p:txBody>
          <a:bodyPr wrap="square" rtlCol="0">
            <a:spAutoFit/>
          </a:bodyPr>
          <a:lstStyle/>
          <a:p>
            <a:pPr marL="342900" indent="-342900">
              <a:buAutoNum type="arabicPeriod"/>
            </a:pPr>
            <a:r>
              <a:rPr lang="en-US" sz="2400" b="1" dirty="0">
                <a:latin typeface="Times New Roman" panose="02020603050405020304" pitchFamily="18" charset="0"/>
                <a:cs typeface="Times New Roman" panose="02020603050405020304" pitchFamily="18" charset="0"/>
              </a:rPr>
              <a:t>Jira – Confluence </a:t>
            </a:r>
          </a:p>
          <a:p>
            <a:pPr lvl="1"/>
            <a:r>
              <a:rPr lang="en-US" sz="2400" b="1" dirty="0">
                <a:latin typeface="Times New Roman" panose="02020603050405020304" pitchFamily="18" charset="0"/>
                <a:cs typeface="Times New Roman" panose="02020603050405020304" pitchFamily="18" charset="0"/>
              </a:rPr>
              <a:t>Licensing cost : </a:t>
            </a:r>
            <a:r>
              <a:rPr lang="en-US" sz="2400" dirty="0">
                <a:latin typeface="Times New Roman" panose="02020603050405020304" pitchFamily="18" charset="0"/>
                <a:cs typeface="Times New Roman" panose="02020603050405020304" pitchFamily="18" charset="0"/>
              </a:rPr>
              <a:t>$24000 for up to 2000 users</a:t>
            </a:r>
          </a:p>
          <a:p>
            <a:pPr lvl="1"/>
            <a:r>
              <a:rPr lang="en-US" sz="2400" b="1" dirty="0">
                <a:latin typeface="Times New Roman" panose="02020603050405020304" pitchFamily="18" charset="0"/>
                <a:cs typeface="Times New Roman" panose="02020603050405020304" pitchFamily="18" charset="0"/>
              </a:rPr>
              <a:t>Configuration and development : </a:t>
            </a:r>
            <a:r>
              <a:rPr lang="en-US" sz="2400" dirty="0">
                <a:latin typeface="Times New Roman" panose="02020603050405020304" pitchFamily="18" charset="0"/>
                <a:cs typeface="Times New Roman" panose="02020603050405020304" pitchFamily="18" charset="0"/>
              </a:rPr>
              <a:t>appx $10000</a:t>
            </a:r>
            <a:endParaRPr lang="en-US" sz="2400" b="1"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Training methods :</a:t>
            </a:r>
          </a:p>
          <a:p>
            <a:pPr marL="1200150" lvl="2"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Instructor led (online) : $3000 - $4500 per team</a:t>
            </a:r>
          </a:p>
          <a:p>
            <a:pPr marL="1200150" lvl="2"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Self paced learning</a:t>
            </a:r>
          </a:p>
          <a:p>
            <a:pPr marL="342900" indent="-342900">
              <a:buAutoNum type="arabicPeriod"/>
            </a:pPr>
            <a:endParaRPr lang="en-US" sz="2400" b="1" dirty="0">
              <a:latin typeface="Times New Roman" panose="02020603050405020304" pitchFamily="18" charset="0"/>
              <a:cs typeface="Times New Roman" panose="02020603050405020304" pitchFamily="18" charset="0"/>
            </a:endParaRPr>
          </a:p>
          <a:p>
            <a:pPr marL="342900" indent="-342900">
              <a:buAutoNum type="arabicPeriod"/>
            </a:pPr>
            <a:r>
              <a:rPr lang="en-US" sz="2400" b="1" dirty="0" err="1">
                <a:latin typeface="Times New Roman" panose="02020603050405020304" pitchFamily="18" charset="0"/>
                <a:cs typeface="Times New Roman" panose="02020603050405020304" pitchFamily="18" charset="0"/>
              </a:rPr>
              <a:t>Sharepoint</a:t>
            </a:r>
            <a:r>
              <a:rPr lang="en-US" sz="2400" b="1" dirty="0">
                <a:latin typeface="Times New Roman" panose="02020603050405020304" pitchFamily="18" charset="0"/>
                <a:cs typeface="Times New Roman" panose="02020603050405020304" pitchFamily="18" charset="0"/>
              </a:rPr>
              <a:t> (Existing Solution)</a:t>
            </a:r>
          </a:p>
          <a:p>
            <a:pPr lvl="1"/>
            <a:endParaRPr lang="en-US" sz="2400" b="1" dirty="0">
              <a:latin typeface="Times New Roman" panose="02020603050405020304" pitchFamily="18" charset="0"/>
              <a:cs typeface="Times New Roman" panose="02020603050405020304" pitchFamily="18" charset="0"/>
            </a:endParaRPr>
          </a:p>
          <a:p>
            <a:pPr marL="342900" indent="-342900">
              <a:buAutoNum type="arabicPeriod"/>
            </a:pPr>
            <a:r>
              <a:rPr lang="en-US" sz="2400" b="1" dirty="0">
                <a:latin typeface="Times New Roman" panose="02020603050405020304" pitchFamily="18" charset="0"/>
                <a:cs typeface="Times New Roman" panose="02020603050405020304" pitchFamily="18" charset="0"/>
              </a:rPr>
              <a:t>MS Excel</a:t>
            </a:r>
          </a:p>
        </p:txBody>
      </p:sp>
    </p:spTree>
    <p:extLst>
      <p:ext uri="{BB962C8B-B14F-4D97-AF65-F5344CB8AC3E}">
        <p14:creationId xmlns:p14="http://schemas.microsoft.com/office/powerpoint/2010/main" val="2932680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5764" y="78797"/>
            <a:ext cx="10515600" cy="844839"/>
          </a:xfrm>
          <a:solidFill>
            <a:schemeClr val="accent5">
              <a:lumMod val="75000"/>
            </a:schemeClr>
          </a:solidFill>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Analyze Phase: Process &amp; Data Analysis/Tools/ Activities - FMEA</a:t>
            </a:r>
          </a:p>
        </p:txBody>
      </p:sp>
      <p:sp>
        <p:nvSpPr>
          <p:cNvPr id="7" name="Footer Placeholder 6"/>
          <p:cNvSpPr>
            <a:spLocks noGrp="1"/>
          </p:cNvSpPr>
          <p:nvPr>
            <p:ph type="ftr" sz="quarter" idx="11"/>
          </p:nvPr>
        </p:nvSpPr>
        <p:spPr>
          <a:xfrm>
            <a:off x="177800" y="6384059"/>
            <a:ext cx="4114800" cy="365125"/>
          </a:xfrm>
        </p:spPr>
        <p:txBody>
          <a:bodyPr/>
          <a:lstStyle/>
          <a:p>
            <a:pPr algn="l"/>
            <a:r>
              <a:rPr lang="sv-SE" sz="800" dirty="0"/>
              <a:t>UGA MGMT 7160 Fall 2016 October 7, 2016</a:t>
            </a:r>
            <a:endParaRPr lang="en-US" sz="800" dirty="0"/>
          </a:p>
        </p:txBody>
      </p:sp>
      <p:sp>
        <p:nvSpPr>
          <p:cNvPr id="4" name="TextBox 3"/>
          <p:cNvSpPr txBox="1"/>
          <p:nvPr/>
        </p:nvSpPr>
        <p:spPr>
          <a:xfrm>
            <a:off x="625764" y="923636"/>
            <a:ext cx="9735127" cy="1754326"/>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204474970"/>
              </p:ext>
            </p:extLst>
          </p:nvPr>
        </p:nvGraphicFramePr>
        <p:xfrm>
          <a:off x="635301" y="1470849"/>
          <a:ext cx="10506063" cy="4527692"/>
        </p:xfrm>
        <a:graphic>
          <a:graphicData uri="http://schemas.openxmlformats.org/drawingml/2006/table">
            <a:tbl>
              <a:tblPr/>
              <a:tblGrid>
                <a:gridCol w="1250599">
                  <a:extLst>
                    <a:ext uri="{9D8B030D-6E8A-4147-A177-3AD203B41FA5}">
                      <a16:colId xmlns:a16="http://schemas.microsoft.com/office/drawing/2014/main" val="3412468386"/>
                    </a:ext>
                  </a:extLst>
                </a:gridCol>
                <a:gridCol w="3232351">
                  <a:extLst>
                    <a:ext uri="{9D8B030D-6E8A-4147-A177-3AD203B41FA5}">
                      <a16:colId xmlns:a16="http://schemas.microsoft.com/office/drawing/2014/main" val="185972256"/>
                    </a:ext>
                  </a:extLst>
                </a:gridCol>
                <a:gridCol w="1232452">
                  <a:extLst>
                    <a:ext uri="{9D8B030D-6E8A-4147-A177-3AD203B41FA5}">
                      <a16:colId xmlns:a16="http://schemas.microsoft.com/office/drawing/2014/main" val="196040169"/>
                    </a:ext>
                  </a:extLst>
                </a:gridCol>
                <a:gridCol w="715618">
                  <a:extLst>
                    <a:ext uri="{9D8B030D-6E8A-4147-A177-3AD203B41FA5}">
                      <a16:colId xmlns:a16="http://schemas.microsoft.com/office/drawing/2014/main" val="2497199393"/>
                    </a:ext>
                  </a:extLst>
                </a:gridCol>
                <a:gridCol w="1212574">
                  <a:extLst>
                    <a:ext uri="{9D8B030D-6E8A-4147-A177-3AD203B41FA5}">
                      <a16:colId xmlns:a16="http://schemas.microsoft.com/office/drawing/2014/main" val="52778998"/>
                    </a:ext>
                  </a:extLst>
                </a:gridCol>
                <a:gridCol w="934278">
                  <a:extLst>
                    <a:ext uri="{9D8B030D-6E8A-4147-A177-3AD203B41FA5}">
                      <a16:colId xmlns:a16="http://schemas.microsoft.com/office/drawing/2014/main" val="1219018758"/>
                    </a:ext>
                  </a:extLst>
                </a:gridCol>
                <a:gridCol w="884582">
                  <a:extLst>
                    <a:ext uri="{9D8B030D-6E8A-4147-A177-3AD203B41FA5}">
                      <a16:colId xmlns:a16="http://schemas.microsoft.com/office/drawing/2014/main" val="3894915635"/>
                    </a:ext>
                  </a:extLst>
                </a:gridCol>
                <a:gridCol w="526774">
                  <a:extLst>
                    <a:ext uri="{9D8B030D-6E8A-4147-A177-3AD203B41FA5}">
                      <a16:colId xmlns:a16="http://schemas.microsoft.com/office/drawing/2014/main" val="794283288"/>
                    </a:ext>
                  </a:extLst>
                </a:gridCol>
                <a:gridCol w="516835">
                  <a:extLst>
                    <a:ext uri="{9D8B030D-6E8A-4147-A177-3AD203B41FA5}">
                      <a16:colId xmlns:a16="http://schemas.microsoft.com/office/drawing/2014/main" val="3507457025"/>
                    </a:ext>
                  </a:extLst>
                </a:gridCol>
              </a:tblGrid>
              <a:tr h="80589">
                <a:tc>
                  <a:txBody>
                    <a:bodyPr/>
                    <a:lstStyle/>
                    <a:p>
                      <a:pPr algn="l" fontAlgn="b"/>
                      <a:r>
                        <a:rPr lang="en-US" sz="500" b="0" i="0" u="none" strike="noStrike" dirty="0">
                          <a:effectLst/>
                          <a:latin typeface="Arial" panose="020B0604020202020204" pitchFamily="34" charset="0"/>
                        </a:rPr>
                        <a:t> </a:t>
                      </a:r>
                    </a:p>
                  </a:txBody>
                  <a:tcPr marL="4389" marR="4389" marT="438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n-US" sz="500" b="0" i="0" u="none" strike="noStrike">
                          <a:effectLst/>
                          <a:latin typeface="Arial" panose="020B0604020202020204" pitchFamily="34" charset="0"/>
                        </a:rPr>
                        <a:t> </a:t>
                      </a:r>
                    </a:p>
                  </a:txBody>
                  <a:tcPr marL="4389" marR="4389" marT="4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n-US" sz="500" b="0" i="0" u="none" strike="noStrike">
                          <a:effectLst/>
                          <a:latin typeface="Arial" panose="020B0604020202020204" pitchFamily="34" charset="0"/>
                        </a:rPr>
                        <a:t> </a:t>
                      </a:r>
                    </a:p>
                  </a:txBody>
                  <a:tcPr marL="4389" marR="4389" marT="4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500" b="0" i="0" u="none" strike="noStrike">
                          <a:effectLst/>
                          <a:latin typeface="Arial" panose="020B0604020202020204" pitchFamily="34" charset="0"/>
                        </a:rPr>
                        <a:t> </a:t>
                      </a:r>
                    </a:p>
                  </a:txBody>
                  <a:tcPr marL="4389" marR="4389" marT="4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l" fontAlgn="b"/>
                      <a:r>
                        <a:rPr lang="en-US" sz="500" b="0" i="0" u="none" strike="noStrike">
                          <a:effectLst/>
                          <a:latin typeface="Arial" panose="020B0604020202020204" pitchFamily="34" charset="0"/>
                        </a:rPr>
                        <a:t> </a:t>
                      </a:r>
                    </a:p>
                  </a:txBody>
                  <a:tcPr marL="4389" marR="4389" marT="4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3">
                  <a:txBody>
                    <a:bodyPr/>
                    <a:lstStyle/>
                    <a:p>
                      <a:pPr algn="ctr" fontAlgn="ctr"/>
                      <a:r>
                        <a:rPr lang="en-US" sz="1400" b="1" i="0" u="none" strike="noStrike">
                          <a:solidFill>
                            <a:srgbClr val="3333CC"/>
                          </a:solidFill>
                          <a:effectLst/>
                          <a:latin typeface="Times New Roman" panose="02020603050405020304" pitchFamily="18" charset="0"/>
                          <a:cs typeface="Times New Roman" panose="02020603050405020304" pitchFamily="18" charset="0"/>
                        </a:rPr>
                        <a:t>Occurrence</a:t>
                      </a:r>
                    </a:p>
                  </a:txBody>
                  <a:tcPr marL="4389" marR="4389" marT="4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n-US" sz="500" b="0" i="0" u="none" strike="noStrike">
                          <a:effectLst/>
                          <a:latin typeface="Arial" panose="020B0604020202020204" pitchFamily="34" charset="0"/>
                        </a:rPr>
                        <a:t> </a:t>
                      </a:r>
                    </a:p>
                  </a:txBody>
                  <a:tcPr marL="4389" marR="4389" marT="4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b"/>
                      <a:r>
                        <a:rPr lang="en-US" sz="500" b="0" i="0" u="none" strike="noStrike">
                          <a:effectLst/>
                          <a:latin typeface="Arial" panose="020B0604020202020204" pitchFamily="34" charset="0"/>
                        </a:rPr>
                        <a:t> </a:t>
                      </a:r>
                    </a:p>
                  </a:txBody>
                  <a:tcPr marL="4389" marR="4389" marT="438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rowSpan="2">
                  <a:txBody>
                    <a:bodyPr/>
                    <a:lstStyle/>
                    <a:p>
                      <a:pPr algn="l" fontAlgn="b"/>
                      <a:r>
                        <a:rPr lang="en-US" sz="500" b="0" i="0" u="none" strike="noStrike" dirty="0">
                          <a:effectLst/>
                          <a:latin typeface="Arial" panose="020B0604020202020204" pitchFamily="34" charset="0"/>
                        </a:rPr>
                        <a:t> </a:t>
                      </a:r>
                    </a:p>
                  </a:txBody>
                  <a:tcPr marL="4389" marR="4389" marT="438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75000"/>
                      </a:schemeClr>
                    </a:solidFill>
                  </a:tcPr>
                </a:tc>
                <a:extLst>
                  <a:ext uri="{0D108BD9-81ED-4DB2-BD59-A6C34878D82A}">
                    <a16:rowId xmlns:a16="http://schemas.microsoft.com/office/drawing/2014/main" val="656171517"/>
                  </a:ext>
                </a:extLst>
              </a:tr>
              <a:tr h="203206">
                <a:tc rowSpan="2">
                  <a:txBody>
                    <a:bodyPr/>
                    <a:lstStyle/>
                    <a:p>
                      <a:pPr algn="ctr" fontAlgn="ctr"/>
                      <a:r>
                        <a:rPr lang="en-US" sz="1400" b="1" i="0" u="none" strike="noStrike" dirty="0">
                          <a:solidFill>
                            <a:srgbClr val="3333CC"/>
                          </a:solidFill>
                          <a:effectLst/>
                          <a:latin typeface="Times New Roman" panose="02020603050405020304" pitchFamily="18" charset="0"/>
                          <a:cs typeface="Times New Roman" panose="02020603050405020304" pitchFamily="18" charset="0"/>
                        </a:rPr>
                        <a:t>Process Function (Step)</a:t>
                      </a:r>
                    </a:p>
                  </a:txBody>
                  <a:tcPr marL="4389" marR="4389" marT="438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rowSpan="2">
                  <a:txBody>
                    <a:bodyPr/>
                    <a:lstStyle/>
                    <a:p>
                      <a:pPr algn="ctr" fontAlgn="ctr"/>
                      <a:r>
                        <a:rPr lang="en-US" sz="1400" b="1" i="0" u="none" strike="noStrike" dirty="0">
                          <a:solidFill>
                            <a:srgbClr val="3333CC"/>
                          </a:solidFill>
                          <a:effectLst/>
                          <a:latin typeface="Times New Roman" panose="02020603050405020304" pitchFamily="18" charset="0"/>
                          <a:cs typeface="Times New Roman" panose="02020603050405020304" pitchFamily="18" charset="0"/>
                        </a:rPr>
                        <a:t>Potential Failure Mode(s)</a:t>
                      </a:r>
                    </a:p>
                  </a:txBody>
                  <a:tcPr marL="4389" marR="4389" marT="4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rowSpan="2">
                  <a:txBody>
                    <a:bodyPr/>
                    <a:lstStyle/>
                    <a:p>
                      <a:pPr algn="ctr" fontAlgn="ctr"/>
                      <a:r>
                        <a:rPr lang="en-US" sz="1400" b="1" i="0" u="none" strike="noStrike" dirty="0">
                          <a:solidFill>
                            <a:srgbClr val="3333CC"/>
                          </a:solidFill>
                          <a:effectLst/>
                          <a:latin typeface="Times New Roman" panose="02020603050405020304" pitchFamily="18" charset="0"/>
                          <a:cs typeface="Times New Roman" panose="02020603050405020304" pitchFamily="18" charset="0"/>
                        </a:rPr>
                        <a:t>Potential Effect(s) </a:t>
                      </a:r>
                      <a:br>
                        <a:rPr lang="en-US" sz="1400" b="1" i="0" u="none" strike="noStrike" dirty="0">
                          <a:solidFill>
                            <a:srgbClr val="3333CC"/>
                          </a:solidFill>
                          <a:effectLst/>
                          <a:latin typeface="Times New Roman" panose="02020603050405020304" pitchFamily="18" charset="0"/>
                          <a:cs typeface="Times New Roman" panose="02020603050405020304" pitchFamily="18" charset="0"/>
                        </a:rPr>
                      </a:br>
                      <a:r>
                        <a:rPr lang="en-US" sz="1400" b="1" i="0" u="none" strike="noStrike" dirty="0">
                          <a:solidFill>
                            <a:srgbClr val="3333CC"/>
                          </a:solidFill>
                          <a:effectLst/>
                          <a:latin typeface="Times New Roman" panose="02020603050405020304" pitchFamily="18" charset="0"/>
                          <a:cs typeface="Times New Roman" panose="02020603050405020304" pitchFamily="18" charset="0"/>
                        </a:rPr>
                        <a:t>of Failure</a:t>
                      </a:r>
                    </a:p>
                  </a:txBody>
                  <a:tcPr marL="4389" marR="4389" marT="4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rowSpan="2">
                  <a:txBody>
                    <a:bodyPr/>
                    <a:lstStyle/>
                    <a:p>
                      <a:pPr algn="ctr" fontAlgn="ctr"/>
                      <a:r>
                        <a:rPr lang="en-US" sz="1400" b="1" i="0" u="none" strike="noStrike" dirty="0" err="1">
                          <a:solidFill>
                            <a:srgbClr val="3333CC"/>
                          </a:solidFill>
                          <a:effectLst/>
                          <a:latin typeface="Times New Roman" panose="02020603050405020304" pitchFamily="18" charset="0"/>
                          <a:cs typeface="Times New Roman" panose="02020603050405020304" pitchFamily="18" charset="0"/>
                        </a:rPr>
                        <a:t>Sev</a:t>
                      </a:r>
                      <a:endParaRPr lang="en-US" sz="1400" b="1" i="0" u="none" strike="noStrike" dirty="0">
                        <a:solidFill>
                          <a:srgbClr val="3333CC"/>
                        </a:solidFill>
                        <a:effectLst/>
                        <a:latin typeface="Times New Roman" panose="02020603050405020304" pitchFamily="18" charset="0"/>
                        <a:cs typeface="Times New Roman" panose="02020603050405020304" pitchFamily="18" charset="0"/>
                      </a:endParaRPr>
                    </a:p>
                  </a:txBody>
                  <a:tcPr marL="4389" marR="4389" marT="4389" marB="0" vert="wordArt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0C0C0"/>
                    </a:solidFill>
                  </a:tcPr>
                </a:tc>
                <a:tc rowSpan="2">
                  <a:txBody>
                    <a:bodyPr/>
                    <a:lstStyle/>
                    <a:p>
                      <a:pPr algn="ctr" fontAlgn="ctr"/>
                      <a:r>
                        <a:rPr lang="en-US" sz="1400" b="1" i="0" u="none" strike="noStrike" dirty="0">
                          <a:solidFill>
                            <a:srgbClr val="3333CC"/>
                          </a:solidFill>
                          <a:effectLst/>
                          <a:latin typeface="Times New Roman" panose="02020603050405020304" pitchFamily="18" charset="0"/>
                          <a:cs typeface="Times New Roman" panose="02020603050405020304" pitchFamily="18" charset="0"/>
                        </a:rPr>
                        <a:t>Potential Cause(s)/ Mechanism(s) of Failure</a:t>
                      </a:r>
                    </a:p>
                  </a:txBody>
                  <a:tcPr marL="4389" marR="4389" marT="4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pPr algn="ctr" fontAlgn="ctr"/>
                      <a:endParaRPr lang="en-US" sz="1400" b="1" i="0" u="none" strike="noStrike">
                        <a:solidFill>
                          <a:srgbClr val="3333CC"/>
                        </a:solidFill>
                        <a:effectLst/>
                        <a:latin typeface="Times New Roman" panose="02020603050405020304" pitchFamily="18" charset="0"/>
                        <a:cs typeface="Times New Roman" panose="02020603050405020304" pitchFamily="18" charset="0"/>
                      </a:endParaRPr>
                    </a:p>
                  </a:txBody>
                  <a:tcPr marL="4389" marR="4389" marT="4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pPr algn="ctr" fontAlgn="ctr"/>
                      <a:endParaRPr lang="en-US" sz="1400" b="1" i="0" u="none" strike="noStrike" dirty="0">
                        <a:solidFill>
                          <a:srgbClr val="3333CC"/>
                        </a:solidFill>
                        <a:effectLst/>
                        <a:latin typeface="Times New Roman" panose="02020603050405020304" pitchFamily="18" charset="0"/>
                        <a:cs typeface="Times New Roman" panose="02020603050405020304" pitchFamily="18" charset="0"/>
                      </a:endParaRPr>
                    </a:p>
                  </a:txBody>
                  <a:tcPr marL="4389" marR="4389" marT="4389" marB="0" vert="wordArtVert"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0C0C0"/>
                    </a:solidFill>
                  </a:tcPr>
                </a:tc>
                <a:tc vMerge="1">
                  <a:txBody>
                    <a:bodyPr/>
                    <a:lstStyle/>
                    <a:p>
                      <a:pPr algn="ctr" fontAlgn="ctr"/>
                      <a:endParaRPr lang="en-US" sz="1400" b="1" i="0" u="none" strike="noStrike" dirty="0">
                        <a:solidFill>
                          <a:srgbClr val="3333CC"/>
                        </a:solidFill>
                        <a:effectLst/>
                        <a:latin typeface="Times New Roman" panose="02020603050405020304" pitchFamily="18" charset="0"/>
                        <a:cs typeface="Times New Roman" panose="02020603050405020304" pitchFamily="18" charset="0"/>
                      </a:endParaRPr>
                    </a:p>
                  </a:txBody>
                  <a:tcPr marL="4389" marR="4389" marT="4389" marB="0" vert="wordArtVert"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236119928"/>
                  </a:ext>
                </a:extLst>
              </a:tr>
              <a:tr h="79767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400" b="1" i="0" u="none" strike="noStrike" dirty="0">
                          <a:solidFill>
                            <a:srgbClr val="3333CC"/>
                          </a:solidFill>
                          <a:effectLst/>
                          <a:latin typeface="Times New Roman" panose="02020603050405020304" pitchFamily="18" charset="0"/>
                          <a:cs typeface="Times New Roman" panose="02020603050405020304" pitchFamily="18" charset="0"/>
                        </a:rPr>
                        <a:t>Current Process Controls</a:t>
                      </a:r>
                    </a:p>
                  </a:txBody>
                  <a:tcPr marL="4389" marR="4389" marT="4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err="1">
                          <a:solidFill>
                            <a:srgbClr val="3333CC"/>
                          </a:solidFill>
                          <a:effectLst/>
                          <a:latin typeface="Times New Roman" panose="02020603050405020304" pitchFamily="18" charset="0"/>
                          <a:cs typeface="Times New Roman" panose="02020603050405020304" pitchFamily="18" charset="0"/>
                        </a:rPr>
                        <a:t>Det</a:t>
                      </a:r>
                      <a:endParaRPr lang="en-US" sz="1400" b="1" i="0" u="none" strike="noStrike" dirty="0">
                        <a:solidFill>
                          <a:srgbClr val="3333CC"/>
                        </a:solidFill>
                        <a:effectLst/>
                        <a:latin typeface="Times New Roman" panose="02020603050405020304" pitchFamily="18" charset="0"/>
                        <a:cs typeface="Times New Roman" panose="02020603050405020304" pitchFamily="18" charset="0"/>
                      </a:endParaRPr>
                    </a:p>
                  </a:txBody>
                  <a:tcPr marL="4389" marR="4389" marT="4389" marB="0" vert="wordArtVert"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en-US" sz="1400" b="1" i="0" u="none" strike="noStrike" dirty="0">
                          <a:solidFill>
                            <a:srgbClr val="3333CC"/>
                          </a:solidFill>
                          <a:effectLst/>
                          <a:latin typeface="Times New Roman" panose="02020603050405020304" pitchFamily="18" charset="0"/>
                          <a:cs typeface="Times New Roman" panose="02020603050405020304" pitchFamily="18" charset="0"/>
                        </a:rPr>
                        <a:t>RPN</a:t>
                      </a:r>
                    </a:p>
                  </a:txBody>
                  <a:tcPr marL="4389" marR="4389" marT="4389" marB="0" vert="wordArtVert"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64385647"/>
                  </a:ext>
                </a:extLst>
              </a:tr>
              <a:tr h="684868">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dirty="0">
                          <a:effectLst/>
                          <a:latin typeface="Times New Roman" panose="02020603050405020304" pitchFamily="18" charset="0"/>
                          <a:cs typeface="Times New Roman" panose="02020603050405020304" pitchFamily="18" charset="0"/>
                        </a:rPr>
                        <a:t>Project Execution</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dirty="0">
                          <a:effectLst/>
                          <a:latin typeface="Times New Roman" panose="02020603050405020304" pitchFamily="18" charset="0"/>
                          <a:cs typeface="Times New Roman" panose="02020603050405020304" pitchFamily="18" charset="0"/>
                        </a:rPr>
                        <a:t>Description information i.e. Metadata/Hashtags are too broad or too narrow in scope.</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dirty="0">
                          <a:effectLst/>
                          <a:latin typeface="Times New Roman" panose="02020603050405020304" pitchFamily="18" charset="0"/>
                          <a:cs typeface="Times New Roman" panose="02020603050405020304" pitchFamily="18" charset="0"/>
                        </a:rPr>
                        <a:t>Failure in adequate lookup</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effectLst/>
                          <a:latin typeface="Times New Roman" panose="02020603050405020304" pitchFamily="18" charset="0"/>
                          <a:cs typeface="Times New Roman" panose="02020603050405020304" pitchFamily="18" charset="0"/>
                        </a:rPr>
                        <a:t>9</a:t>
                      </a:r>
                    </a:p>
                    <a:p>
                      <a:pPr algn="ctr" fontAlgn="t"/>
                      <a:endParaRPr lang="en-US" sz="1400" b="0" i="0" u="none" strike="noStrike" dirty="0">
                        <a:effectLst/>
                        <a:latin typeface="Times New Roman" panose="02020603050405020304" pitchFamily="18" charset="0"/>
                        <a:cs typeface="Times New Roman" panose="02020603050405020304" pitchFamily="18" charset="0"/>
                      </a:endParaRP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dirty="0">
                          <a:effectLst/>
                          <a:latin typeface="Times New Roman" panose="02020603050405020304" pitchFamily="18" charset="0"/>
                          <a:cs typeface="Times New Roman" panose="02020603050405020304" pitchFamily="18" charset="0"/>
                        </a:rPr>
                        <a:t>Lack of guidelines</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effectLst/>
                          <a:latin typeface="Times New Roman" panose="02020603050405020304" pitchFamily="18" charset="0"/>
                          <a:cs typeface="Times New Roman" panose="02020603050405020304" pitchFamily="18" charset="0"/>
                        </a:rPr>
                        <a:t>9</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effectLst/>
                          <a:latin typeface="Times New Roman" panose="02020603050405020304" pitchFamily="18" charset="0"/>
                          <a:cs typeface="Times New Roman" panose="02020603050405020304" pitchFamily="18" charset="0"/>
                        </a:rPr>
                        <a:t>None</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effectLst/>
                          <a:latin typeface="Times New Roman" panose="02020603050405020304" pitchFamily="18" charset="0"/>
                          <a:cs typeface="Times New Roman" panose="02020603050405020304" pitchFamily="18" charset="0"/>
                        </a:rPr>
                        <a:t>8</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effectLst/>
                          <a:latin typeface="Times New Roman" panose="02020603050405020304" pitchFamily="18" charset="0"/>
                          <a:cs typeface="Times New Roman" panose="02020603050405020304" pitchFamily="18" charset="0"/>
                        </a:rPr>
                        <a:t>648</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7115756"/>
                  </a:ext>
                </a:extLst>
              </a:tr>
              <a:tr h="644469">
                <a:tc>
                  <a:txBody>
                    <a:bodyPr/>
                    <a:lstStyle/>
                    <a:p>
                      <a:pPr algn="l" fontAlgn="t"/>
                      <a:r>
                        <a:rPr lang="en-US" sz="1400" b="0" i="0" u="none" strike="noStrike" dirty="0">
                          <a:effectLst/>
                          <a:latin typeface="Times New Roman" panose="02020603050405020304" pitchFamily="18" charset="0"/>
                          <a:cs typeface="Times New Roman" panose="02020603050405020304" pitchFamily="18" charset="0"/>
                        </a:rPr>
                        <a:t>Project </a:t>
                      </a:r>
                      <a:r>
                        <a:rPr lang="en-US" sz="1400" b="0" i="0" u="none" strike="noStrike" dirty="0" err="1">
                          <a:effectLst/>
                          <a:latin typeface="Times New Roman" panose="02020603050405020304" pitchFamily="18" charset="0"/>
                          <a:cs typeface="Times New Roman" panose="02020603050405020304" pitchFamily="18" charset="0"/>
                        </a:rPr>
                        <a:t>Inititation</a:t>
                      </a:r>
                      <a:endParaRPr lang="en-US" sz="1400" b="0" i="0" u="none" strike="noStrike" dirty="0">
                        <a:effectLst/>
                        <a:latin typeface="Times New Roman" panose="02020603050405020304" pitchFamily="18" charset="0"/>
                        <a:cs typeface="Times New Roman" panose="02020603050405020304" pitchFamily="18" charset="0"/>
                      </a:endParaRP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effectLst/>
                          <a:latin typeface="Times New Roman" panose="02020603050405020304" pitchFamily="18" charset="0"/>
                          <a:cs typeface="Times New Roman" panose="02020603050405020304" pitchFamily="18" charset="0"/>
                        </a:rPr>
                        <a:t>Clear KPIs/Deliverables have not been identified.</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effectLst/>
                          <a:latin typeface="Times New Roman" panose="02020603050405020304" pitchFamily="18" charset="0"/>
                          <a:cs typeface="Times New Roman" panose="02020603050405020304" pitchFamily="18" charset="0"/>
                        </a:rPr>
                        <a:t>Inaccurate/incomplete information</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effectLst/>
                          <a:latin typeface="Times New Roman" panose="02020603050405020304" pitchFamily="18" charset="0"/>
                          <a:cs typeface="Times New Roman" panose="02020603050405020304" pitchFamily="18" charset="0"/>
                        </a:rPr>
                        <a:t>9</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effectLst/>
                          <a:latin typeface="Times New Roman" panose="02020603050405020304" pitchFamily="18" charset="0"/>
                          <a:cs typeface="Times New Roman" panose="02020603050405020304" pitchFamily="18" charset="0"/>
                        </a:rPr>
                        <a:t>Project process is deficient.</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effectLst/>
                          <a:latin typeface="Times New Roman" panose="02020603050405020304" pitchFamily="18" charset="0"/>
                          <a:cs typeface="Times New Roman" panose="02020603050405020304" pitchFamily="18" charset="0"/>
                        </a:rPr>
                        <a:t>5</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effectLst/>
                          <a:latin typeface="Times New Roman" panose="02020603050405020304" pitchFamily="18" charset="0"/>
                          <a:cs typeface="Times New Roman" panose="02020603050405020304" pitchFamily="18" charset="0"/>
                        </a:rPr>
                        <a:t>None </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effectLst/>
                          <a:latin typeface="Times New Roman" panose="02020603050405020304" pitchFamily="18" charset="0"/>
                          <a:cs typeface="Times New Roman" panose="02020603050405020304" pitchFamily="18" charset="0"/>
                        </a:rPr>
                        <a:t>8</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effectLst/>
                          <a:latin typeface="Times New Roman" panose="02020603050405020304" pitchFamily="18" charset="0"/>
                          <a:cs typeface="Times New Roman" panose="02020603050405020304" pitchFamily="18" charset="0"/>
                        </a:rPr>
                        <a:t>360</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9101110"/>
                  </a:ext>
                </a:extLst>
              </a:tr>
              <a:tr h="679835">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dirty="0">
                          <a:effectLst/>
                          <a:latin typeface="Times New Roman" panose="02020603050405020304" pitchFamily="18" charset="0"/>
                          <a:cs typeface="Times New Roman" panose="02020603050405020304" pitchFamily="18" charset="0"/>
                        </a:rPr>
                        <a:t>Project Execution.</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dirty="0">
                          <a:effectLst/>
                          <a:latin typeface="Times New Roman" panose="02020603050405020304" pitchFamily="18" charset="0"/>
                          <a:cs typeface="Times New Roman" panose="02020603050405020304" pitchFamily="18" charset="0"/>
                        </a:rPr>
                        <a:t>From the project artefacts being produced by each project, adequate information is not available.</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dirty="0">
                          <a:effectLst/>
                          <a:latin typeface="Times New Roman" panose="02020603050405020304" pitchFamily="18" charset="0"/>
                          <a:cs typeface="Times New Roman" panose="02020603050405020304" pitchFamily="18" charset="0"/>
                        </a:rPr>
                        <a:t>Potential loss of information.</a:t>
                      </a:r>
                    </a:p>
                    <a:p>
                      <a:pPr algn="l" fontAlgn="t"/>
                      <a:endParaRPr lang="en-US" sz="1400" b="0" i="0" u="none" strike="noStrike" dirty="0">
                        <a:effectLst/>
                        <a:latin typeface="Times New Roman" panose="02020603050405020304" pitchFamily="18" charset="0"/>
                        <a:cs typeface="Times New Roman" panose="02020603050405020304" pitchFamily="18" charset="0"/>
                      </a:endParaRP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dirty="0">
                          <a:effectLst/>
                          <a:latin typeface="Times New Roman" panose="02020603050405020304" pitchFamily="18" charset="0"/>
                          <a:cs typeface="Times New Roman" panose="02020603050405020304" pitchFamily="18" charset="0"/>
                        </a:rPr>
                        <a:t>8</a:t>
                      </a:r>
                    </a:p>
                    <a:p>
                      <a:endParaRPr lang="en-US" sz="1400" dirty="0"/>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dirty="0">
                          <a:effectLst/>
                          <a:latin typeface="Times New Roman" panose="02020603050405020304" pitchFamily="18" charset="0"/>
                          <a:cs typeface="Times New Roman" panose="02020603050405020304" pitchFamily="18" charset="0"/>
                        </a:rPr>
                        <a:t>Project process is deficient.</a:t>
                      </a:r>
                    </a:p>
                    <a:p>
                      <a:endParaRPr lang="en-US" sz="1400" dirty="0"/>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dirty="0">
                          <a:effectLst/>
                          <a:latin typeface="Times New Roman" panose="02020603050405020304" pitchFamily="18" charset="0"/>
                          <a:cs typeface="Times New Roman" panose="02020603050405020304" pitchFamily="18" charset="0"/>
                        </a:rPr>
                        <a:t>5</a:t>
                      </a:r>
                    </a:p>
                    <a:p>
                      <a:endParaRPr lang="en-US" sz="1400" dirty="0"/>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effectLst/>
                          <a:latin typeface="Times New Roman" panose="02020603050405020304" pitchFamily="18" charset="0"/>
                          <a:cs typeface="Times New Roman" panose="02020603050405020304" pitchFamily="18" charset="0"/>
                        </a:rPr>
                        <a:t>None </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effectLst/>
                          <a:latin typeface="Times New Roman" panose="02020603050405020304" pitchFamily="18" charset="0"/>
                          <a:cs typeface="Times New Roman" panose="02020603050405020304" pitchFamily="18" charset="0"/>
                        </a:rPr>
                        <a:t>8</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effectLst/>
                          <a:latin typeface="Times New Roman" panose="02020603050405020304" pitchFamily="18" charset="0"/>
                          <a:cs typeface="Times New Roman" panose="02020603050405020304" pitchFamily="18" charset="0"/>
                        </a:rPr>
                        <a:t>320</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1355050"/>
                  </a:ext>
                </a:extLst>
              </a:tr>
              <a:tr h="686316">
                <a:tc>
                  <a:txBody>
                    <a:bodyPr/>
                    <a:lstStyle/>
                    <a:p>
                      <a:pPr algn="l" fontAlgn="t"/>
                      <a:r>
                        <a:rPr lang="en-US" sz="1400" b="0" i="0" u="none" strike="noStrike" dirty="0">
                          <a:effectLst/>
                          <a:latin typeface="Times New Roman" panose="02020603050405020304" pitchFamily="18" charset="0"/>
                          <a:cs typeface="Times New Roman" panose="02020603050405020304" pitchFamily="18" charset="0"/>
                        </a:rPr>
                        <a:t>Functional Support</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effectLst/>
                          <a:latin typeface="Times New Roman" panose="02020603050405020304" pitchFamily="18" charset="0"/>
                          <a:cs typeface="Times New Roman" panose="02020603050405020304" pitchFamily="18" charset="0"/>
                        </a:rPr>
                        <a:t>Technology platform (</a:t>
                      </a:r>
                      <a:r>
                        <a:rPr lang="en-US" sz="1400" b="0" i="0" u="none" strike="noStrike" dirty="0" err="1">
                          <a:effectLst/>
                          <a:latin typeface="Times New Roman" panose="02020603050405020304" pitchFamily="18" charset="0"/>
                          <a:cs typeface="Times New Roman" panose="02020603050405020304" pitchFamily="18" charset="0"/>
                        </a:rPr>
                        <a:t>Sharepoint</a:t>
                      </a:r>
                      <a:r>
                        <a:rPr lang="en-US" sz="1400" b="0" i="0" u="none" strike="noStrike" dirty="0">
                          <a:effectLst/>
                          <a:latin typeface="Times New Roman" panose="02020603050405020304" pitchFamily="18" charset="0"/>
                          <a:cs typeface="Times New Roman" panose="02020603050405020304" pitchFamily="18" charset="0"/>
                        </a:rPr>
                        <a:t>) may crash causing disruption to operations.</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effectLst/>
                          <a:latin typeface="Times New Roman" panose="02020603050405020304" pitchFamily="18" charset="0"/>
                          <a:cs typeface="Times New Roman" panose="02020603050405020304" pitchFamily="18" charset="0"/>
                        </a:rPr>
                        <a:t>Loss of Data</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effectLst/>
                          <a:latin typeface="Times New Roman" panose="02020603050405020304" pitchFamily="18" charset="0"/>
                          <a:cs typeface="Times New Roman" panose="02020603050405020304" pitchFamily="18" charset="0"/>
                        </a:rPr>
                        <a:t>7</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effectLst/>
                          <a:latin typeface="Times New Roman" panose="02020603050405020304" pitchFamily="18" charset="0"/>
                          <a:cs typeface="Times New Roman" panose="02020603050405020304" pitchFamily="18" charset="0"/>
                        </a:rPr>
                        <a:t>Lack of Technology support</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effectLst/>
                          <a:latin typeface="Times New Roman" panose="02020603050405020304" pitchFamily="18" charset="0"/>
                          <a:cs typeface="Times New Roman" panose="02020603050405020304" pitchFamily="18" charset="0"/>
                        </a:rPr>
                        <a:t>5</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effectLst/>
                          <a:latin typeface="Times New Roman" panose="02020603050405020304" pitchFamily="18" charset="0"/>
                          <a:cs typeface="Times New Roman" panose="02020603050405020304" pitchFamily="18" charset="0"/>
                        </a:rPr>
                        <a:t>None </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effectLst/>
                          <a:latin typeface="Times New Roman" panose="02020603050405020304" pitchFamily="18" charset="0"/>
                          <a:cs typeface="Times New Roman" panose="02020603050405020304" pitchFamily="18" charset="0"/>
                        </a:rPr>
                        <a:t>8</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effectLst/>
                          <a:latin typeface="Times New Roman" panose="02020603050405020304" pitchFamily="18" charset="0"/>
                          <a:cs typeface="Times New Roman" panose="02020603050405020304" pitchFamily="18" charset="0"/>
                        </a:rPr>
                        <a:t>280</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7829508"/>
                  </a:ext>
                </a:extLst>
              </a:tr>
              <a:tr h="750735">
                <a:tc>
                  <a:txBody>
                    <a:bodyPr/>
                    <a:lstStyle/>
                    <a:p>
                      <a:pPr algn="l" fontAlgn="t"/>
                      <a:r>
                        <a:rPr lang="en-US" sz="1400" b="0" i="0" u="none" strike="noStrike" dirty="0">
                          <a:effectLst/>
                          <a:latin typeface="Times New Roman" panose="02020603050405020304" pitchFamily="18" charset="0"/>
                          <a:cs typeface="Times New Roman" panose="02020603050405020304" pitchFamily="18" charset="0"/>
                        </a:rPr>
                        <a:t>Project Execution.</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effectLst/>
                          <a:latin typeface="Times New Roman" panose="02020603050405020304" pitchFamily="18" charset="0"/>
                          <a:cs typeface="Times New Roman" panose="02020603050405020304" pitchFamily="18" charset="0"/>
                        </a:rPr>
                        <a:t>Accountability of updating information into </a:t>
                      </a:r>
                      <a:r>
                        <a:rPr lang="en-US" sz="1400" b="0" i="0" u="none" strike="noStrike" dirty="0" err="1">
                          <a:effectLst/>
                          <a:latin typeface="Times New Roman" panose="02020603050405020304" pitchFamily="18" charset="0"/>
                          <a:cs typeface="Times New Roman" panose="02020603050405020304" pitchFamily="18" charset="0"/>
                        </a:rPr>
                        <a:t>Sharepoint</a:t>
                      </a:r>
                      <a:r>
                        <a:rPr lang="en-US" sz="1400" b="0" i="0" u="none" strike="noStrike" dirty="0">
                          <a:effectLst/>
                          <a:latin typeface="Times New Roman" panose="02020603050405020304" pitchFamily="18" charset="0"/>
                          <a:cs typeface="Times New Roman" panose="02020603050405020304" pitchFamily="18" charset="0"/>
                        </a:rPr>
                        <a:t> is not clear.</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effectLst/>
                          <a:latin typeface="Times New Roman" panose="02020603050405020304" pitchFamily="18" charset="0"/>
                          <a:cs typeface="Times New Roman" panose="02020603050405020304" pitchFamily="18" charset="0"/>
                        </a:rPr>
                        <a:t>Inaccurate/incomplete information</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effectLst/>
                          <a:latin typeface="Times New Roman" panose="02020603050405020304" pitchFamily="18" charset="0"/>
                          <a:cs typeface="Times New Roman" panose="02020603050405020304" pitchFamily="18" charset="0"/>
                        </a:rPr>
                        <a:t>7</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effectLst/>
                          <a:latin typeface="Times New Roman" panose="02020603050405020304" pitchFamily="18" charset="0"/>
                          <a:cs typeface="Times New Roman" panose="02020603050405020304" pitchFamily="18" charset="0"/>
                        </a:rPr>
                        <a:t>Project process is deficient.</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effectLst/>
                          <a:latin typeface="Times New Roman" panose="02020603050405020304" pitchFamily="18" charset="0"/>
                          <a:cs typeface="Times New Roman" panose="02020603050405020304" pitchFamily="18" charset="0"/>
                        </a:rPr>
                        <a:t>5</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effectLst/>
                          <a:latin typeface="Times New Roman" panose="02020603050405020304" pitchFamily="18" charset="0"/>
                          <a:cs typeface="Times New Roman" panose="02020603050405020304" pitchFamily="18" charset="0"/>
                        </a:rPr>
                        <a:t>None </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effectLst/>
                          <a:latin typeface="Times New Roman" panose="02020603050405020304" pitchFamily="18" charset="0"/>
                          <a:cs typeface="Times New Roman" panose="02020603050405020304" pitchFamily="18" charset="0"/>
                        </a:rPr>
                        <a:t>8</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effectLst/>
                          <a:latin typeface="Times New Roman" panose="02020603050405020304" pitchFamily="18" charset="0"/>
                          <a:cs typeface="Times New Roman" panose="02020603050405020304" pitchFamily="18" charset="0"/>
                        </a:rPr>
                        <a:t>280</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243193"/>
                  </a:ext>
                </a:extLst>
              </a:tr>
            </a:tbl>
          </a:graphicData>
        </a:graphic>
      </p:graphicFrame>
    </p:spTree>
    <p:extLst>
      <p:ext uri="{BB962C8B-B14F-4D97-AF65-F5344CB8AC3E}">
        <p14:creationId xmlns:p14="http://schemas.microsoft.com/office/powerpoint/2010/main" val="3727360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5764" y="78797"/>
            <a:ext cx="10515600" cy="844839"/>
          </a:xfrm>
          <a:solidFill>
            <a:schemeClr val="accent5">
              <a:lumMod val="75000"/>
            </a:schemeClr>
          </a:solidFill>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FMEA - Continued</a:t>
            </a:r>
          </a:p>
        </p:txBody>
      </p:sp>
      <p:sp>
        <p:nvSpPr>
          <p:cNvPr id="7" name="Footer Placeholder 6"/>
          <p:cNvSpPr>
            <a:spLocks noGrp="1"/>
          </p:cNvSpPr>
          <p:nvPr>
            <p:ph type="ftr" sz="quarter" idx="11"/>
          </p:nvPr>
        </p:nvSpPr>
        <p:spPr>
          <a:xfrm>
            <a:off x="177800" y="6384059"/>
            <a:ext cx="4114800" cy="365125"/>
          </a:xfrm>
        </p:spPr>
        <p:txBody>
          <a:bodyPr/>
          <a:lstStyle/>
          <a:p>
            <a:pPr algn="l"/>
            <a:r>
              <a:rPr lang="sv-SE" sz="800" dirty="0"/>
              <a:t>UGA MGMT 7160 Fall 2016 October 7, 2016</a:t>
            </a:r>
            <a:endParaRPr lang="en-US" sz="800" dirty="0"/>
          </a:p>
        </p:txBody>
      </p:sp>
      <p:graphicFrame>
        <p:nvGraphicFramePr>
          <p:cNvPr id="2" name="Table 1"/>
          <p:cNvGraphicFramePr>
            <a:graphicFrameLocks noGrp="1"/>
          </p:cNvGraphicFramePr>
          <p:nvPr>
            <p:extLst>
              <p:ext uri="{D42A27DB-BD31-4B8C-83A1-F6EECF244321}">
                <p14:modId xmlns:p14="http://schemas.microsoft.com/office/powerpoint/2010/main" val="3491830206"/>
              </p:ext>
            </p:extLst>
          </p:nvPr>
        </p:nvGraphicFramePr>
        <p:xfrm>
          <a:off x="625763" y="1018904"/>
          <a:ext cx="10483671" cy="5107763"/>
        </p:xfrm>
        <a:graphic>
          <a:graphicData uri="http://schemas.openxmlformats.org/drawingml/2006/table">
            <a:tbl>
              <a:tblPr/>
              <a:tblGrid>
                <a:gridCol w="1001450">
                  <a:extLst>
                    <a:ext uri="{9D8B030D-6E8A-4147-A177-3AD203B41FA5}">
                      <a16:colId xmlns:a16="http://schemas.microsoft.com/office/drawing/2014/main" val="3412468386"/>
                    </a:ext>
                  </a:extLst>
                </a:gridCol>
                <a:gridCol w="2588391">
                  <a:extLst>
                    <a:ext uri="{9D8B030D-6E8A-4147-A177-3AD203B41FA5}">
                      <a16:colId xmlns:a16="http://schemas.microsoft.com/office/drawing/2014/main" val="185972256"/>
                    </a:ext>
                  </a:extLst>
                </a:gridCol>
                <a:gridCol w="986918">
                  <a:extLst>
                    <a:ext uri="{9D8B030D-6E8A-4147-A177-3AD203B41FA5}">
                      <a16:colId xmlns:a16="http://schemas.microsoft.com/office/drawing/2014/main" val="196040169"/>
                    </a:ext>
                  </a:extLst>
                </a:gridCol>
                <a:gridCol w="1030112">
                  <a:extLst>
                    <a:ext uri="{9D8B030D-6E8A-4147-A177-3AD203B41FA5}">
                      <a16:colId xmlns:a16="http://schemas.microsoft.com/office/drawing/2014/main" val="3507457025"/>
                    </a:ext>
                  </a:extLst>
                </a:gridCol>
                <a:gridCol w="2406869">
                  <a:extLst>
                    <a:ext uri="{9D8B030D-6E8A-4147-A177-3AD203B41FA5}">
                      <a16:colId xmlns:a16="http://schemas.microsoft.com/office/drawing/2014/main" val="2783085344"/>
                    </a:ext>
                  </a:extLst>
                </a:gridCol>
                <a:gridCol w="2469931">
                  <a:extLst>
                    <a:ext uri="{9D8B030D-6E8A-4147-A177-3AD203B41FA5}">
                      <a16:colId xmlns:a16="http://schemas.microsoft.com/office/drawing/2014/main" val="534839286"/>
                    </a:ext>
                  </a:extLst>
                </a:gridCol>
              </a:tblGrid>
              <a:tr h="80589">
                <a:tc>
                  <a:txBody>
                    <a:bodyPr/>
                    <a:lstStyle/>
                    <a:p>
                      <a:pPr algn="l" fontAlgn="b"/>
                      <a:r>
                        <a:rPr lang="en-US" sz="500" b="0" i="0" u="none" strike="noStrike" dirty="0">
                          <a:effectLst/>
                          <a:latin typeface="Arial" panose="020B0604020202020204" pitchFamily="34" charset="0"/>
                        </a:rPr>
                        <a:t> </a:t>
                      </a:r>
                    </a:p>
                  </a:txBody>
                  <a:tcPr marL="4389" marR="4389" marT="438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n-US" sz="500" b="0" i="0" u="none" strike="noStrike">
                          <a:effectLst/>
                          <a:latin typeface="Arial" panose="020B0604020202020204" pitchFamily="34" charset="0"/>
                        </a:rPr>
                        <a:t> </a:t>
                      </a:r>
                    </a:p>
                  </a:txBody>
                  <a:tcPr marL="4389" marR="4389" marT="4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n-US" sz="500" b="0" i="0" u="none" strike="noStrike">
                          <a:effectLst/>
                          <a:latin typeface="Arial" panose="020B0604020202020204" pitchFamily="34" charset="0"/>
                        </a:rPr>
                        <a:t> </a:t>
                      </a:r>
                    </a:p>
                  </a:txBody>
                  <a:tcPr marL="4389" marR="4389" marT="4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fontAlgn="b"/>
                      <a:r>
                        <a:rPr lang="en-US" sz="500" b="0" i="0" u="none" strike="noStrike" dirty="0">
                          <a:effectLst/>
                          <a:latin typeface="Arial" panose="020B0604020202020204" pitchFamily="34" charset="0"/>
                        </a:rPr>
                        <a:t> </a:t>
                      </a:r>
                    </a:p>
                  </a:txBody>
                  <a:tcPr marL="4389" marR="4389" marT="4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75000"/>
                      </a:schemeClr>
                    </a:solidFill>
                  </a:tcPr>
                </a:tc>
                <a:tc rowSpan="2">
                  <a:txBody>
                    <a:bodyPr/>
                    <a:lstStyle/>
                    <a:p>
                      <a:pPr algn="l" fontAlgn="b"/>
                      <a:endParaRPr lang="en-US" sz="500" b="0" i="0" u="none" strike="noStrike" dirty="0">
                        <a:effectLst/>
                        <a:latin typeface="Arial" panose="020B0604020202020204" pitchFamily="34" charset="0"/>
                      </a:endParaRPr>
                    </a:p>
                  </a:txBody>
                  <a:tcPr marL="4389" marR="4389" marT="4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75000"/>
                      </a:schemeClr>
                    </a:solidFill>
                  </a:tcPr>
                </a:tc>
                <a:tc rowSpan="2">
                  <a:txBody>
                    <a:bodyPr/>
                    <a:lstStyle/>
                    <a:p>
                      <a:pPr algn="l" fontAlgn="b"/>
                      <a:endParaRPr lang="en-US" sz="500" b="0" i="0" u="none" strike="noStrike" dirty="0">
                        <a:effectLst/>
                        <a:latin typeface="Arial" panose="020B0604020202020204" pitchFamily="34" charset="0"/>
                      </a:endParaRPr>
                    </a:p>
                  </a:txBody>
                  <a:tcPr marL="4389" marR="4389" marT="4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75000"/>
                      </a:schemeClr>
                    </a:solidFill>
                  </a:tcPr>
                </a:tc>
                <a:extLst>
                  <a:ext uri="{0D108BD9-81ED-4DB2-BD59-A6C34878D82A}">
                    <a16:rowId xmlns:a16="http://schemas.microsoft.com/office/drawing/2014/main" val="656171517"/>
                  </a:ext>
                </a:extLst>
              </a:tr>
              <a:tr h="203206">
                <a:tc rowSpan="2">
                  <a:txBody>
                    <a:bodyPr/>
                    <a:lstStyle/>
                    <a:p>
                      <a:pPr algn="ctr" fontAlgn="ctr"/>
                      <a:r>
                        <a:rPr lang="en-US" sz="1400" b="1" i="0" u="none" strike="noStrike" dirty="0">
                          <a:solidFill>
                            <a:srgbClr val="3333CC"/>
                          </a:solidFill>
                          <a:effectLst/>
                          <a:latin typeface="Times New Roman" panose="02020603050405020304" pitchFamily="18" charset="0"/>
                          <a:cs typeface="Times New Roman" panose="02020603050405020304" pitchFamily="18" charset="0"/>
                        </a:rPr>
                        <a:t>Process Function (Step)</a:t>
                      </a:r>
                    </a:p>
                  </a:txBody>
                  <a:tcPr marL="4389" marR="4389" marT="438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rowSpan="2">
                  <a:txBody>
                    <a:bodyPr/>
                    <a:lstStyle/>
                    <a:p>
                      <a:pPr algn="ctr" fontAlgn="ctr"/>
                      <a:r>
                        <a:rPr lang="en-US" sz="1400" b="1" i="0" u="none" strike="noStrike">
                          <a:solidFill>
                            <a:srgbClr val="3333CC"/>
                          </a:solidFill>
                          <a:effectLst/>
                          <a:latin typeface="Times New Roman" panose="02020603050405020304" pitchFamily="18" charset="0"/>
                          <a:cs typeface="Times New Roman" panose="02020603050405020304" pitchFamily="18" charset="0"/>
                        </a:rPr>
                        <a:t>Potential Failure Mode(s)</a:t>
                      </a:r>
                    </a:p>
                  </a:txBody>
                  <a:tcPr marL="4389" marR="4389" marT="4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rowSpan="2">
                  <a:txBody>
                    <a:bodyPr/>
                    <a:lstStyle/>
                    <a:p>
                      <a:pPr algn="ctr" fontAlgn="ctr"/>
                      <a:r>
                        <a:rPr lang="en-US" sz="1400" b="1" i="0" u="none" strike="noStrike">
                          <a:solidFill>
                            <a:srgbClr val="3333CC"/>
                          </a:solidFill>
                          <a:effectLst/>
                          <a:latin typeface="Times New Roman" panose="02020603050405020304" pitchFamily="18" charset="0"/>
                          <a:cs typeface="Times New Roman" panose="02020603050405020304" pitchFamily="18" charset="0"/>
                        </a:rPr>
                        <a:t>Potential Effect(s) </a:t>
                      </a:r>
                      <a:br>
                        <a:rPr lang="en-US" sz="1400" b="1" i="0" u="none" strike="noStrike">
                          <a:solidFill>
                            <a:srgbClr val="3333CC"/>
                          </a:solidFill>
                          <a:effectLst/>
                          <a:latin typeface="Times New Roman" panose="02020603050405020304" pitchFamily="18" charset="0"/>
                          <a:cs typeface="Times New Roman" panose="02020603050405020304" pitchFamily="18" charset="0"/>
                        </a:rPr>
                      </a:br>
                      <a:r>
                        <a:rPr lang="en-US" sz="1400" b="1" i="0" u="none" strike="noStrike">
                          <a:solidFill>
                            <a:srgbClr val="3333CC"/>
                          </a:solidFill>
                          <a:effectLst/>
                          <a:latin typeface="Times New Roman" panose="02020603050405020304" pitchFamily="18" charset="0"/>
                          <a:cs typeface="Times New Roman" panose="02020603050405020304" pitchFamily="18" charset="0"/>
                        </a:rPr>
                        <a:t>of Failure</a:t>
                      </a:r>
                    </a:p>
                  </a:txBody>
                  <a:tcPr marL="4389" marR="4389" marT="4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pPr algn="ctr" fontAlgn="ctr"/>
                      <a:endParaRPr lang="en-US" sz="1400" b="1" i="0" u="none" strike="noStrike" dirty="0">
                        <a:solidFill>
                          <a:srgbClr val="3333CC"/>
                        </a:solidFill>
                        <a:effectLst/>
                        <a:latin typeface="Times New Roman" panose="02020603050405020304" pitchFamily="18" charset="0"/>
                        <a:cs typeface="Times New Roman" panose="02020603050405020304" pitchFamily="18" charset="0"/>
                      </a:endParaRPr>
                    </a:p>
                  </a:txBody>
                  <a:tcPr marL="4389" marR="4389" marT="4389" marB="0" vert="wordArtVert"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236119928"/>
                  </a:ext>
                </a:extLst>
              </a:tr>
              <a:tr h="797674">
                <a:tc vMerge="1">
                  <a:txBody>
                    <a:bodyPr/>
                    <a:lstStyle/>
                    <a:p>
                      <a:pPr algn="ctr" fontAlgn="ctr"/>
                      <a:endParaRPr lang="en-US" sz="1400" b="1" i="0" u="none" strike="noStrike" dirty="0">
                        <a:solidFill>
                          <a:srgbClr val="3333CC"/>
                        </a:solidFill>
                        <a:effectLst/>
                        <a:latin typeface="Times New Roman" panose="02020603050405020304" pitchFamily="18" charset="0"/>
                        <a:cs typeface="Times New Roman" panose="02020603050405020304" pitchFamily="18" charset="0"/>
                      </a:endParaRPr>
                    </a:p>
                  </a:txBody>
                  <a:tcPr/>
                </a:tc>
                <a:tc vMerge="1">
                  <a:txBody>
                    <a:bodyPr/>
                    <a:lstStyle/>
                    <a:p>
                      <a:pPr algn="ctr" fontAlgn="ctr"/>
                      <a:endParaRPr lang="en-US" sz="1400" b="1" i="0" u="none" strike="noStrike">
                        <a:solidFill>
                          <a:srgbClr val="3333CC"/>
                        </a:solidFill>
                        <a:effectLst/>
                        <a:latin typeface="Times New Roman" panose="02020603050405020304" pitchFamily="18" charset="0"/>
                        <a:cs typeface="Times New Roman" panose="02020603050405020304" pitchFamily="18" charset="0"/>
                      </a:endParaRPr>
                    </a:p>
                  </a:txBody>
                  <a:tcPr/>
                </a:tc>
                <a:tc vMerge="1">
                  <a:txBody>
                    <a:bodyPr/>
                    <a:lstStyle/>
                    <a:p>
                      <a:pPr algn="ctr" fontAlgn="ctr"/>
                      <a:endParaRPr lang="en-US" sz="1400" b="1" i="0" u="none" strike="noStrike">
                        <a:solidFill>
                          <a:srgbClr val="3333CC"/>
                        </a:solidFill>
                        <a:effectLst/>
                        <a:latin typeface="Times New Roman" panose="02020603050405020304" pitchFamily="18" charset="0"/>
                        <a:cs typeface="Times New Roman" panose="02020603050405020304" pitchFamily="18" charset="0"/>
                      </a:endParaRPr>
                    </a:p>
                  </a:txBody>
                  <a:tcPr/>
                </a:tc>
                <a:tc>
                  <a:txBody>
                    <a:bodyPr/>
                    <a:lstStyle/>
                    <a:p>
                      <a:pPr algn="ctr" fontAlgn="ctr"/>
                      <a:r>
                        <a:rPr lang="en-US" sz="1400" b="1" i="0" u="none" strike="noStrike" dirty="0">
                          <a:solidFill>
                            <a:srgbClr val="3333CC"/>
                          </a:solidFill>
                          <a:effectLst/>
                          <a:latin typeface="Times New Roman" panose="02020603050405020304" pitchFamily="18" charset="0"/>
                          <a:cs typeface="Times New Roman" panose="02020603050405020304" pitchFamily="18" charset="0"/>
                        </a:rPr>
                        <a:t>RPN</a:t>
                      </a:r>
                    </a:p>
                  </a:txBody>
                  <a:tcPr marL="4389" marR="4389" marT="4389" marB="0" vert="wordArtVert"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US" sz="1400" b="1" i="0" u="none" strike="noStrike" dirty="0">
                          <a:solidFill>
                            <a:srgbClr val="3333CC"/>
                          </a:solidFill>
                          <a:effectLst/>
                          <a:latin typeface="Times New Roman" panose="02020603050405020304" pitchFamily="18" charset="0"/>
                          <a:cs typeface="Times New Roman" panose="02020603050405020304" pitchFamily="18" charset="0"/>
                        </a:rPr>
                        <a:t>Recommended  Action(s)</a:t>
                      </a:r>
                    </a:p>
                  </a:txBody>
                  <a:tcPr marL="4389" marR="4389" marT="4389"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US" sz="1400" b="1" i="0" u="none" strike="noStrike" dirty="0">
                          <a:solidFill>
                            <a:srgbClr val="3333CC"/>
                          </a:solidFill>
                          <a:effectLst/>
                          <a:latin typeface="Times New Roman" panose="02020603050405020304" pitchFamily="18" charset="0"/>
                          <a:cs typeface="Times New Roman" panose="02020603050405020304" pitchFamily="18" charset="0"/>
                        </a:rPr>
                        <a:t>Responsibility</a:t>
                      </a:r>
                    </a:p>
                  </a:txBody>
                  <a:tcPr marL="4389" marR="4389" marT="4389"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64385647"/>
                  </a:ext>
                </a:extLst>
              </a:tr>
              <a:tr h="735869">
                <a:tc>
                  <a:txBody>
                    <a:bodyPr/>
                    <a:lstStyle/>
                    <a:p>
                      <a:pPr algn="l" fontAlgn="t"/>
                      <a:r>
                        <a:rPr lang="en-US" sz="1400" b="0" i="0" u="none" strike="noStrike">
                          <a:effectLst/>
                          <a:latin typeface="Times New Roman" panose="02020603050405020304" pitchFamily="18" charset="0"/>
                          <a:cs typeface="Times New Roman" panose="02020603050405020304" pitchFamily="18" charset="0"/>
                        </a:rPr>
                        <a:t>Project Execution.</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effectLst/>
                          <a:latin typeface="Times New Roman" panose="02020603050405020304" pitchFamily="18" charset="0"/>
                          <a:cs typeface="Times New Roman" panose="02020603050405020304" pitchFamily="18" charset="0"/>
                        </a:rPr>
                        <a:t>Description information i.e. Metadata/Hashtags are too broad or too narrow in scope.</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effectLst/>
                          <a:latin typeface="Times New Roman" panose="02020603050405020304" pitchFamily="18" charset="0"/>
                          <a:cs typeface="Times New Roman" panose="02020603050405020304" pitchFamily="18" charset="0"/>
                        </a:rPr>
                        <a:t>Failure in adequate lookup</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effectLst/>
                          <a:latin typeface="Times New Roman" panose="02020603050405020304" pitchFamily="18" charset="0"/>
                          <a:cs typeface="Times New Roman" panose="02020603050405020304" pitchFamily="18" charset="0"/>
                        </a:rPr>
                        <a:t>648</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effectLst/>
                          <a:latin typeface="Times New Roman" panose="02020603050405020304" pitchFamily="18" charset="0"/>
                          <a:cs typeface="Times New Roman" panose="02020603050405020304" pitchFamily="18" charset="0"/>
                        </a:rPr>
                        <a:t>Green belts to define Metadata/Hashtags according to Equifax's business environment.</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effectLst/>
                          <a:latin typeface="Times New Roman" panose="02020603050405020304" pitchFamily="18" charset="0"/>
                          <a:cs typeface="Times New Roman" panose="02020603050405020304" pitchFamily="18" charset="0"/>
                        </a:rPr>
                        <a:t>Green Belts (BUs)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7115756"/>
                  </a:ext>
                </a:extLst>
              </a:tr>
              <a:tr h="859790">
                <a:tc>
                  <a:txBody>
                    <a:bodyPr/>
                    <a:lstStyle/>
                    <a:p>
                      <a:pPr algn="l" fontAlgn="t"/>
                      <a:r>
                        <a:rPr lang="en-US" sz="1400" b="0" i="0" u="none" strike="noStrike">
                          <a:effectLst/>
                          <a:latin typeface="Times New Roman" panose="02020603050405020304" pitchFamily="18" charset="0"/>
                          <a:cs typeface="Times New Roman" panose="02020603050405020304" pitchFamily="18" charset="0"/>
                        </a:rPr>
                        <a:t>Project Inititation</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effectLst/>
                          <a:latin typeface="Times New Roman" panose="02020603050405020304" pitchFamily="18" charset="0"/>
                          <a:cs typeface="Times New Roman" panose="02020603050405020304" pitchFamily="18" charset="0"/>
                        </a:rPr>
                        <a:t>Clear KPIs/Deliverables have not been identified.</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effectLst/>
                          <a:latin typeface="Times New Roman" panose="02020603050405020304" pitchFamily="18" charset="0"/>
                          <a:cs typeface="Times New Roman" panose="02020603050405020304" pitchFamily="18" charset="0"/>
                        </a:rPr>
                        <a:t>Inaccurate/incomplete information</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effectLst/>
                          <a:latin typeface="Times New Roman" panose="02020603050405020304" pitchFamily="18" charset="0"/>
                          <a:cs typeface="Times New Roman" panose="02020603050405020304" pitchFamily="18" charset="0"/>
                        </a:rPr>
                        <a:t>360</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effectLst/>
                          <a:latin typeface="Times New Roman" panose="02020603050405020304" pitchFamily="18" charset="0"/>
                          <a:cs typeface="Times New Roman" panose="02020603050405020304" pitchFamily="18" charset="0"/>
                        </a:rPr>
                        <a:t>Overall Management Responsibility</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effectLst/>
                          <a:latin typeface="Times New Roman" panose="02020603050405020304" pitchFamily="18" charset="0"/>
                          <a:cs typeface="Times New Roman" panose="02020603050405020304" pitchFamily="18" charset="0"/>
                        </a:rPr>
                        <a:t>Equifax Management</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9101110"/>
                  </a:ext>
                </a:extLst>
              </a:tr>
              <a:tr h="686316">
                <a:tc>
                  <a:txBody>
                    <a:bodyPr/>
                    <a:lstStyle/>
                    <a:p>
                      <a:pPr algn="l" fontAlgn="t"/>
                      <a:r>
                        <a:rPr lang="en-US" sz="1400" b="0" i="0" u="none" strike="noStrike" dirty="0">
                          <a:effectLst/>
                          <a:latin typeface="Times New Roman" panose="02020603050405020304" pitchFamily="18" charset="0"/>
                          <a:cs typeface="Times New Roman" panose="02020603050405020304" pitchFamily="18" charset="0"/>
                        </a:rPr>
                        <a:t>Project Execution.</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effectLst/>
                          <a:latin typeface="Times New Roman" panose="02020603050405020304" pitchFamily="18" charset="0"/>
                          <a:cs typeface="Times New Roman" panose="02020603050405020304" pitchFamily="18" charset="0"/>
                        </a:rPr>
                        <a:t>From the project artefacts being produced by each project, adequate information is not available.</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effectLst/>
                          <a:latin typeface="Times New Roman" panose="02020603050405020304" pitchFamily="18" charset="0"/>
                          <a:cs typeface="Times New Roman" panose="02020603050405020304" pitchFamily="18" charset="0"/>
                        </a:rPr>
                        <a:t>Potential loss of information.</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effectLst/>
                          <a:latin typeface="Times New Roman" panose="02020603050405020304" pitchFamily="18" charset="0"/>
                          <a:cs typeface="Times New Roman" panose="02020603050405020304" pitchFamily="18" charset="0"/>
                        </a:rPr>
                        <a:t>320</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effectLst/>
                          <a:latin typeface="Times New Roman" panose="02020603050405020304" pitchFamily="18" charset="0"/>
                          <a:cs typeface="Times New Roman" panose="02020603050405020304" pitchFamily="18" charset="0"/>
                        </a:rPr>
                        <a:t>Perform audit of process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effectLst/>
                          <a:latin typeface="Times New Roman" panose="02020603050405020304" pitchFamily="18" charset="0"/>
                          <a:cs typeface="Times New Roman" panose="02020603050405020304" pitchFamily="18" charset="0"/>
                        </a:rPr>
                        <a:t>Internal Audit Team</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7829508"/>
                  </a:ext>
                </a:extLst>
              </a:tr>
              <a:tr h="884529">
                <a:tc>
                  <a:txBody>
                    <a:bodyPr/>
                    <a:lstStyle/>
                    <a:p>
                      <a:pPr algn="l" fontAlgn="t"/>
                      <a:r>
                        <a:rPr lang="en-US" sz="1400" b="0" i="0" u="none" strike="noStrike">
                          <a:effectLst/>
                          <a:latin typeface="Times New Roman" panose="02020603050405020304" pitchFamily="18" charset="0"/>
                          <a:cs typeface="Times New Roman" panose="02020603050405020304" pitchFamily="18" charset="0"/>
                        </a:rPr>
                        <a:t>Functional Support</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effectLst/>
                          <a:latin typeface="Times New Roman" panose="02020603050405020304" pitchFamily="18" charset="0"/>
                          <a:cs typeface="Times New Roman" panose="02020603050405020304" pitchFamily="18" charset="0"/>
                        </a:rPr>
                        <a:t>Technology platform (</a:t>
                      </a:r>
                      <a:r>
                        <a:rPr lang="en-US" sz="1400" b="0" i="0" u="none" strike="noStrike" dirty="0" err="1">
                          <a:effectLst/>
                          <a:latin typeface="Times New Roman" panose="02020603050405020304" pitchFamily="18" charset="0"/>
                          <a:cs typeface="Times New Roman" panose="02020603050405020304" pitchFamily="18" charset="0"/>
                        </a:rPr>
                        <a:t>Sharepoint</a:t>
                      </a:r>
                      <a:r>
                        <a:rPr lang="en-US" sz="1400" b="0" i="0" u="none" strike="noStrike" dirty="0">
                          <a:effectLst/>
                          <a:latin typeface="Times New Roman" panose="02020603050405020304" pitchFamily="18" charset="0"/>
                          <a:cs typeface="Times New Roman" panose="02020603050405020304" pitchFamily="18" charset="0"/>
                        </a:rPr>
                        <a:t>) may crash causing disruption to operations.</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effectLst/>
                          <a:latin typeface="Times New Roman" panose="02020603050405020304" pitchFamily="18" charset="0"/>
                          <a:cs typeface="Times New Roman" panose="02020603050405020304" pitchFamily="18" charset="0"/>
                        </a:rPr>
                        <a:t>Loss of Data</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effectLst/>
                          <a:latin typeface="Times New Roman" panose="02020603050405020304" pitchFamily="18" charset="0"/>
                          <a:cs typeface="Times New Roman" panose="02020603050405020304" pitchFamily="18" charset="0"/>
                        </a:rPr>
                        <a:t>280</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effectLst/>
                          <a:latin typeface="Times New Roman" panose="02020603050405020304" pitchFamily="18" charset="0"/>
                          <a:cs typeface="Times New Roman" panose="02020603050405020304" pitchFamily="18" charset="0"/>
                        </a:rPr>
                        <a:t>Replace/Update existing technology with new system (cloud)</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effectLst/>
                          <a:latin typeface="Times New Roman" panose="02020603050405020304" pitchFamily="18" charset="0"/>
                          <a:cs typeface="Times New Roman" panose="02020603050405020304" pitchFamily="18" charset="0"/>
                        </a:rPr>
                        <a:t>Jay Runner/ Susan Armstrong</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4933591"/>
                  </a:ext>
                </a:extLst>
              </a:tr>
              <a:tr h="859790">
                <a:tc>
                  <a:txBody>
                    <a:bodyPr/>
                    <a:lstStyle/>
                    <a:p>
                      <a:pPr algn="l" fontAlgn="t"/>
                      <a:r>
                        <a:rPr lang="en-US" sz="1400" b="0" i="0" u="none" strike="noStrike">
                          <a:effectLst/>
                          <a:latin typeface="Times New Roman" panose="02020603050405020304" pitchFamily="18" charset="0"/>
                          <a:cs typeface="Times New Roman" panose="02020603050405020304" pitchFamily="18" charset="0"/>
                        </a:rPr>
                        <a:t>Project Execution.</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effectLst/>
                          <a:latin typeface="Times New Roman" panose="02020603050405020304" pitchFamily="18" charset="0"/>
                          <a:cs typeface="Times New Roman" panose="02020603050405020304" pitchFamily="18" charset="0"/>
                        </a:rPr>
                        <a:t>Accountability of updating information into </a:t>
                      </a:r>
                      <a:r>
                        <a:rPr lang="en-US" sz="1400" b="0" i="0" u="none" strike="noStrike" dirty="0" err="1">
                          <a:effectLst/>
                          <a:latin typeface="Times New Roman" panose="02020603050405020304" pitchFamily="18" charset="0"/>
                          <a:cs typeface="Times New Roman" panose="02020603050405020304" pitchFamily="18" charset="0"/>
                        </a:rPr>
                        <a:t>Sharepoint</a:t>
                      </a:r>
                      <a:r>
                        <a:rPr lang="en-US" sz="1400" b="0" i="0" u="none" strike="noStrike" dirty="0">
                          <a:effectLst/>
                          <a:latin typeface="Times New Roman" panose="02020603050405020304" pitchFamily="18" charset="0"/>
                          <a:cs typeface="Times New Roman" panose="02020603050405020304" pitchFamily="18" charset="0"/>
                        </a:rPr>
                        <a:t> is not clear.</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effectLst/>
                          <a:latin typeface="Times New Roman" panose="02020603050405020304" pitchFamily="18" charset="0"/>
                          <a:cs typeface="Times New Roman" panose="02020603050405020304" pitchFamily="18" charset="0"/>
                        </a:rPr>
                        <a:t>Inaccurate/incomplete information</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effectLst/>
                          <a:latin typeface="Times New Roman" panose="02020603050405020304" pitchFamily="18" charset="0"/>
                          <a:cs typeface="Times New Roman" panose="02020603050405020304" pitchFamily="18" charset="0"/>
                        </a:rPr>
                        <a:t>280</a:t>
                      </a:r>
                    </a:p>
                  </a:txBody>
                  <a:tcPr marL="4389" marR="4389" marT="43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effectLst/>
                          <a:latin typeface="Times New Roman" panose="02020603050405020304" pitchFamily="18" charset="0"/>
                          <a:cs typeface="Times New Roman" panose="02020603050405020304" pitchFamily="18" charset="0"/>
                        </a:rPr>
                        <a:t>Handbook (Document containing exhaustive list of individuals and respective accountability)</a:t>
                      </a:r>
                      <a:br>
                        <a:rPr lang="en-US" sz="1400" b="0" i="0" u="none" strike="noStrike" dirty="0">
                          <a:effectLst/>
                          <a:latin typeface="Times New Roman" panose="02020603050405020304" pitchFamily="18" charset="0"/>
                          <a:cs typeface="Times New Roman" panose="02020603050405020304" pitchFamily="18" charset="0"/>
                        </a:rPr>
                      </a:br>
                      <a:endParaRPr lang="en-US" sz="1400" b="0" i="0" u="none" strike="noStrike" dirty="0">
                        <a:effectLst/>
                        <a:latin typeface="Times New Roman" panose="02020603050405020304" pitchFamily="18" charset="0"/>
                        <a:cs typeface="Times New Roman" panose="02020603050405020304" pitchFamily="18"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effectLst/>
                          <a:latin typeface="Times New Roman" panose="02020603050405020304" pitchFamily="18" charset="0"/>
                          <a:cs typeface="Times New Roman" panose="02020603050405020304" pitchFamily="18" charset="0"/>
                        </a:rPr>
                        <a:t>Jay Runner</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243193"/>
                  </a:ext>
                </a:extLst>
              </a:tr>
            </a:tbl>
          </a:graphicData>
        </a:graphic>
      </p:graphicFrame>
    </p:spTree>
    <p:extLst>
      <p:ext uri="{BB962C8B-B14F-4D97-AF65-F5344CB8AC3E}">
        <p14:creationId xmlns:p14="http://schemas.microsoft.com/office/powerpoint/2010/main" val="1402067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5764" y="78797"/>
            <a:ext cx="10515600" cy="844839"/>
          </a:xfrm>
          <a:solidFill>
            <a:schemeClr val="accent5">
              <a:lumMod val="75000"/>
            </a:schemeClr>
          </a:solidFill>
        </p:spPr>
        <p:txBody>
          <a:bodyPr>
            <a:noAutofit/>
          </a:bodyPr>
          <a:lstStyle/>
          <a:p>
            <a:r>
              <a:rPr lang="en-US" sz="2400" b="1" dirty="0">
                <a:solidFill>
                  <a:schemeClr val="bg1"/>
                </a:solidFill>
                <a:latin typeface="Times New Roman" panose="02020603050405020304" pitchFamily="18" charset="0"/>
                <a:cs typeface="Times New Roman" panose="02020603050405020304" pitchFamily="18" charset="0"/>
              </a:rPr>
              <a:t/>
            </a:r>
            <a:br>
              <a:rPr lang="en-US" sz="2400" b="1" dirty="0">
                <a:solidFill>
                  <a:schemeClr val="bg1"/>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Next Steps in the DMADV Process</a:t>
            </a:r>
            <a:r>
              <a:rPr lang="en-US" sz="2400" dirty="0">
                <a:solidFill>
                  <a:srgbClr val="FF0000"/>
                </a:solidFill>
                <a:latin typeface="Times New Roman" panose="02020603050405020304" pitchFamily="18" charset="0"/>
                <a:cs typeface="Times New Roman" panose="02020603050405020304" pitchFamily="18" charset="0"/>
              </a:rPr>
              <a:t/>
            </a:r>
            <a:br>
              <a:rPr lang="en-US" sz="2400" dirty="0">
                <a:solidFill>
                  <a:srgbClr val="FF0000"/>
                </a:solidFill>
                <a:latin typeface="Times New Roman" panose="02020603050405020304" pitchFamily="18" charset="0"/>
                <a:cs typeface="Times New Roman" panose="02020603050405020304" pitchFamily="18" charset="0"/>
              </a:rPr>
            </a:b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177800" y="6384059"/>
            <a:ext cx="4114800" cy="365125"/>
          </a:xfrm>
        </p:spPr>
        <p:txBody>
          <a:bodyPr/>
          <a:lstStyle/>
          <a:p>
            <a:pPr algn="l"/>
            <a:r>
              <a:rPr lang="sv-SE" sz="800" dirty="0"/>
              <a:t>UGA MGMT 7160 Fall 2016 October 7, 2016</a:t>
            </a:r>
            <a:endParaRPr lang="en-US" sz="800" dirty="0"/>
          </a:p>
        </p:txBody>
      </p:sp>
      <p:sp>
        <p:nvSpPr>
          <p:cNvPr id="4" name="TextBox 3"/>
          <p:cNvSpPr txBox="1"/>
          <p:nvPr/>
        </p:nvSpPr>
        <p:spPr>
          <a:xfrm>
            <a:off x="625764" y="923636"/>
            <a:ext cx="10515600" cy="5447645"/>
          </a:xfrm>
          <a:prstGeom prst="rect">
            <a:avLst/>
          </a:prstGeom>
          <a:noFill/>
        </p:spPr>
        <p:txBody>
          <a:bodyPr wrap="square" rtlCol="0">
            <a:spAutoFit/>
          </a:bodyPr>
          <a:lstStyle/>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Verify Phase</a:t>
            </a:r>
            <a:r>
              <a:rPr lang="en-US" sz="2400" dirty="0">
                <a:latin typeface="Times New Roman" panose="02020603050405020304" pitchFamily="18" charset="0"/>
                <a:cs typeface="Times New Roman" panose="02020603050405020304" pitchFamily="18" charset="0"/>
              </a:rPr>
              <a:t>						                              January 2017</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Select and implement new process solutions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Monitor and continuously improve the process</a:t>
            </a:r>
          </a:p>
          <a:p>
            <a:pPr marL="800100" lvl="1"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Metrics used to monitor the process:</a:t>
            </a:r>
          </a:p>
          <a:p>
            <a:pPr marL="1257300" lvl="2" indent="-342900">
              <a:buFont typeface="+mj-lt"/>
              <a:buAutoNum type="arabicPeriod"/>
            </a:pPr>
            <a:r>
              <a:rPr lang="en-US" sz="2000" dirty="0">
                <a:latin typeface="Times New Roman" panose="02020603050405020304" pitchFamily="18" charset="0"/>
                <a:cs typeface="Times New Roman" panose="02020603050405020304" pitchFamily="18" charset="0"/>
              </a:rPr>
              <a:t>Percentage of projects successfully compiled/condensed into a medium that can be used by other BUs and Functions across Equifax.</a:t>
            </a:r>
          </a:p>
          <a:p>
            <a:pPr marL="1257300" lvl="2" indent="-342900">
              <a:buFont typeface="+mj-lt"/>
              <a:buAutoNum type="arabicPeriod"/>
            </a:pPr>
            <a:r>
              <a:rPr lang="en-US" sz="2000" dirty="0">
                <a:latin typeface="Times New Roman" panose="02020603050405020304" pitchFamily="18" charset="0"/>
                <a:cs typeface="Times New Roman" panose="02020603050405020304" pitchFamily="18" charset="0"/>
              </a:rPr>
              <a:t>Number of LSS projects actually re-used by other BUs and Functions.</a:t>
            </a:r>
          </a:p>
          <a:p>
            <a:pPr marL="1371600" lvl="2"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5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5764" y="78797"/>
            <a:ext cx="10515600" cy="844839"/>
          </a:xfrm>
          <a:solidFill>
            <a:schemeClr val="accent5">
              <a:lumMod val="75000"/>
            </a:schemeClr>
          </a:solidFill>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Lessons Learned: Related to the DMAIC/DMADV Process, Team Dynamics</a:t>
            </a:r>
          </a:p>
        </p:txBody>
      </p:sp>
      <p:sp>
        <p:nvSpPr>
          <p:cNvPr id="7" name="Footer Placeholder 6"/>
          <p:cNvSpPr>
            <a:spLocks noGrp="1"/>
          </p:cNvSpPr>
          <p:nvPr>
            <p:ph type="ftr" sz="quarter" idx="11"/>
          </p:nvPr>
        </p:nvSpPr>
        <p:spPr>
          <a:xfrm>
            <a:off x="177800" y="6384059"/>
            <a:ext cx="4114800" cy="365125"/>
          </a:xfrm>
        </p:spPr>
        <p:txBody>
          <a:bodyPr/>
          <a:lstStyle/>
          <a:p>
            <a:pPr algn="l"/>
            <a:r>
              <a:rPr lang="sv-SE" sz="800" dirty="0"/>
              <a:t>UGA MGMT 7160 Fall 2016 October 7, 2016</a:t>
            </a:r>
            <a:endParaRPr lang="en-US" sz="800" dirty="0"/>
          </a:p>
        </p:txBody>
      </p:sp>
      <p:sp>
        <p:nvSpPr>
          <p:cNvPr id="4" name="TextBox 3"/>
          <p:cNvSpPr txBox="1"/>
          <p:nvPr/>
        </p:nvSpPr>
        <p:spPr>
          <a:xfrm>
            <a:off x="625764" y="923636"/>
            <a:ext cx="10515600" cy="4801314"/>
          </a:xfrm>
          <a:prstGeom prst="rect">
            <a:avLst/>
          </a:prstGeom>
          <a:noFill/>
        </p:spPr>
        <p:txBody>
          <a:bodyPr wrap="square" rtlCol="0">
            <a:spAutoFit/>
          </a:bodyPr>
          <a:lstStyle/>
          <a:p>
            <a:endParaRPr lang="en-US" dirty="0"/>
          </a:p>
          <a:p>
            <a:r>
              <a:rPr lang="en-US" sz="2400" b="1" dirty="0">
                <a:latin typeface="Times New Roman" panose="02020603050405020304" pitchFamily="18" charset="0"/>
                <a:cs typeface="Times New Roman" panose="02020603050405020304" pitchFamily="18" charset="0"/>
              </a:rPr>
              <a:t>What went well?</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Able to experience a ‘real life’ application of DMADV- a process not a lot of LSS practitioners get to do…</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Great flexibility in working within the confines of data limitations (laptop availability)</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What could be improved?</a:t>
            </a:r>
          </a:p>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3-locations and competing schedules made meeting difficult; we needed to meet more frequently</a:t>
            </a:r>
          </a:p>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Difficult subject to tackle- probably not the best ‘learning’ topic</a:t>
            </a:r>
          </a:p>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Needed better defined tollgates and expectation management (probably fixed if we met more frequently)</a:t>
            </a:r>
          </a:p>
        </p:txBody>
      </p:sp>
    </p:spTree>
    <p:extLst>
      <p:ext uri="{BB962C8B-B14F-4D97-AF65-F5344CB8AC3E}">
        <p14:creationId xmlns:p14="http://schemas.microsoft.com/office/powerpoint/2010/main" val="1805309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5764" y="78797"/>
            <a:ext cx="10515600" cy="844839"/>
          </a:xfrm>
          <a:solidFill>
            <a:schemeClr val="accent5">
              <a:lumMod val="75000"/>
            </a:schemeClr>
          </a:solidFill>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Questions?</a:t>
            </a:r>
          </a:p>
        </p:txBody>
      </p:sp>
      <p:sp>
        <p:nvSpPr>
          <p:cNvPr id="7" name="Footer Placeholder 6"/>
          <p:cNvSpPr>
            <a:spLocks noGrp="1"/>
          </p:cNvSpPr>
          <p:nvPr>
            <p:ph type="ftr" sz="quarter" idx="11"/>
          </p:nvPr>
        </p:nvSpPr>
        <p:spPr>
          <a:xfrm>
            <a:off x="177800" y="6384059"/>
            <a:ext cx="4114800" cy="365125"/>
          </a:xfrm>
        </p:spPr>
        <p:txBody>
          <a:bodyPr/>
          <a:lstStyle/>
          <a:p>
            <a:pPr algn="l"/>
            <a:r>
              <a:rPr lang="sv-SE" sz="800" dirty="0"/>
              <a:t>UGA MGMT 7160 Fall 2016 October 7, 2016</a:t>
            </a:r>
            <a:endParaRPr lang="en-US" sz="800" dirty="0"/>
          </a:p>
        </p:txBody>
      </p:sp>
      <p:sp>
        <p:nvSpPr>
          <p:cNvPr id="4" name="TextBox 3"/>
          <p:cNvSpPr txBox="1"/>
          <p:nvPr/>
        </p:nvSpPr>
        <p:spPr>
          <a:xfrm>
            <a:off x="625764" y="923636"/>
            <a:ext cx="9735127" cy="646331"/>
          </a:xfrm>
          <a:prstGeom prst="rect">
            <a:avLst/>
          </a:prstGeom>
          <a:noFill/>
        </p:spPr>
        <p:txBody>
          <a:bodyPr wrap="square" rtlCol="0">
            <a:spAutoFit/>
          </a:bodyPr>
          <a:lstStyle/>
          <a:p>
            <a:endParaRPr lang="en-US" dirty="0"/>
          </a:p>
          <a:p>
            <a:endParaRPr lang="en-US" dirty="0"/>
          </a:p>
        </p:txBody>
      </p:sp>
      <p:pic>
        <p:nvPicPr>
          <p:cNvPr id="3074" name="Picture 2" descr="http://images.clipartpanda.com/person-thinking-with-question-mark-questions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6189" y="1569967"/>
            <a:ext cx="3714750" cy="4643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402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5764" y="78797"/>
            <a:ext cx="10515600" cy="844839"/>
          </a:xfrm>
          <a:solidFill>
            <a:schemeClr val="accent5">
              <a:lumMod val="75000"/>
            </a:schemeClr>
          </a:solidFill>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Define Phase: Project Charter</a:t>
            </a:r>
          </a:p>
        </p:txBody>
      </p:sp>
      <p:sp>
        <p:nvSpPr>
          <p:cNvPr id="7" name="Footer Placeholder 6"/>
          <p:cNvSpPr>
            <a:spLocks noGrp="1"/>
          </p:cNvSpPr>
          <p:nvPr>
            <p:ph type="ftr" sz="quarter" idx="11"/>
          </p:nvPr>
        </p:nvSpPr>
        <p:spPr>
          <a:xfrm>
            <a:off x="177800" y="6384059"/>
            <a:ext cx="4114800" cy="365125"/>
          </a:xfrm>
        </p:spPr>
        <p:txBody>
          <a:bodyPr/>
          <a:lstStyle/>
          <a:p>
            <a:pPr algn="l"/>
            <a:r>
              <a:rPr lang="sv-SE" sz="800" dirty="0">
                <a:latin typeface="Times New Roman" panose="02020603050405020304" pitchFamily="18" charset="0"/>
                <a:cs typeface="Times New Roman" panose="02020603050405020304" pitchFamily="18" charset="0"/>
              </a:rPr>
              <a:t>UGA MGMT 7160 Fall 2016 October 7, 2016</a:t>
            </a:r>
            <a:endParaRPr lang="en-US" sz="8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25764" y="1008668"/>
            <a:ext cx="10515600" cy="590931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Problem Statement: </a:t>
            </a:r>
            <a:r>
              <a:rPr lang="en-US" dirty="0">
                <a:latin typeface="Times New Roman" panose="02020603050405020304" pitchFamily="18" charset="0"/>
                <a:cs typeface="Times New Roman" panose="02020603050405020304" pitchFamily="18" charset="0"/>
              </a:rPr>
              <a:t>Equifax lacks a standardized process to document completed/ongoing Lean Six Sigma (LSS) projects and to share improvement opportunities with other Functions and Business Units (BU). Lack of this process leads to potential duplication of work and lost opportunities for cost savings.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Goal: </a:t>
            </a:r>
            <a:r>
              <a:rPr lang="en-US" dirty="0">
                <a:latin typeface="Times New Roman" panose="02020603050405020304" pitchFamily="18" charset="0"/>
                <a:cs typeface="Times New Roman" panose="02020603050405020304" pitchFamily="18" charset="0"/>
              </a:rPr>
              <a:t>Work on the documentation process that can facilitate reuse of completed/ongoing projects across Functions and Business Units. </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Primary Metric: </a:t>
            </a:r>
            <a:r>
              <a:rPr lang="en-US" dirty="0">
                <a:latin typeface="Times New Roman" panose="02020603050405020304" pitchFamily="18" charset="0"/>
                <a:cs typeface="Times New Roman" panose="02020603050405020304" pitchFamily="18" charset="0"/>
              </a:rPr>
              <a:t>Percentage of projects successfully compiled/condensed into a medium that can be used by other BUs and Functions across Equifax.</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Secondary Metrics: </a:t>
            </a:r>
            <a:r>
              <a:rPr lang="en-US" dirty="0">
                <a:latin typeface="Times New Roman" panose="02020603050405020304" pitchFamily="18" charset="0"/>
                <a:cs typeface="Times New Roman" panose="02020603050405020304" pitchFamily="18" charset="0"/>
              </a:rPr>
              <a:t>Number of LSS projects actually re-used by other BUs and Functions.</a:t>
            </a:r>
          </a:p>
          <a:p>
            <a:endParaRPr lang="en-US" b="1" dirty="0">
              <a:latin typeface="Times New Roman" panose="02020603050405020304" pitchFamily="18"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Scope: </a:t>
            </a:r>
            <a:r>
              <a:rPr lang="en-US" dirty="0">
                <a:latin typeface="Times New Roman" panose="02020603050405020304" pitchFamily="18" charset="0"/>
                <a:cs typeface="Times New Roman" panose="02020603050405020304" pitchFamily="18" charset="0"/>
              </a:rPr>
              <a:t>All Equifax processes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Process Boundaries: </a:t>
            </a:r>
            <a:r>
              <a:rPr lang="en-US" dirty="0">
                <a:latin typeface="Times New Roman" panose="02020603050405020304" pitchFamily="18" charset="0"/>
                <a:cs typeface="Times New Roman" panose="02020603050405020304" pitchFamily="18" charset="0"/>
              </a:rPr>
              <a:t>Start of a LSS project until completion and implementation across all BUs and Functions</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Other relevant information: </a:t>
            </a:r>
          </a:p>
          <a:p>
            <a:r>
              <a:rPr lang="en-US" b="1" dirty="0">
                <a:latin typeface="Times New Roman" panose="02020603050405020304" pitchFamily="18" charset="0"/>
                <a:cs typeface="Times New Roman" panose="02020603050405020304" pitchFamily="18" charset="0"/>
              </a:rPr>
              <a:t>Team Members</a:t>
            </a:r>
            <a:r>
              <a:rPr lang="en-US" dirty="0">
                <a:latin typeface="Times New Roman" panose="02020603050405020304" pitchFamily="18" charset="0"/>
                <a:cs typeface="Times New Roman" panose="02020603050405020304" pitchFamily="18" charset="0"/>
              </a:rPr>
              <a:t>:  PMO, Green Belts in each Business Unit, Functional team members – IT, Security. Legal.</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618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5764" y="78797"/>
            <a:ext cx="10515600" cy="844839"/>
          </a:xfrm>
          <a:solidFill>
            <a:schemeClr val="accent5">
              <a:lumMod val="75000"/>
            </a:schemeClr>
          </a:solidFill>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Measure Phase: SIPOC</a:t>
            </a:r>
          </a:p>
        </p:txBody>
      </p:sp>
      <p:sp>
        <p:nvSpPr>
          <p:cNvPr id="7" name="Footer Placeholder 6"/>
          <p:cNvSpPr>
            <a:spLocks noGrp="1"/>
          </p:cNvSpPr>
          <p:nvPr>
            <p:ph type="ftr" sz="quarter" idx="11"/>
          </p:nvPr>
        </p:nvSpPr>
        <p:spPr>
          <a:xfrm>
            <a:off x="177800" y="6384059"/>
            <a:ext cx="4114800" cy="365125"/>
          </a:xfrm>
        </p:spPr>
        <p:txBody>
          <a:bodyPr/>
          <a:lstStyle/>
          <a:p>
            <a:pPr algn="l"/>
            <a:r>
              <a:rPr lang="sv-SE" sz="800" dirty="0">
                <a:latin typeface="Times New Roman" panose="02020603050405020304" pitchFamily="18" charset="0"/>
                <a:cs typeface="Times New Roman" panose="02020603050405020304" pitchFamily="18" charset="0"/>
              </a:rPr>
              <a:t>UGA MGMT 7160 Fall 2016 October 7, 2016</a:t>
            </a:r>
            <a:endParaRPr lang="en-US" sz="8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48366142"/>
              </p:ext>
            </p:extLst>
          </p:nvPr>
        </p:nvGraphicFramePr>
        <p:xfrm>
          <a:off x="686882" y="1256908"/>
          <a:ext cx="10454483" cy="4793879"/>
        </p:xfrm>
        <a:graphic>
          <a:graphicData uri="http://schemas.openxmlformats.org/drawingml/2006/table">
            <a:tbl>
              <a:tblPr firstRow="1" bandRow="1">
                <a:tableStyleId>{93296810-A885-4BE3-A3E7-6D5BEEA58F35}</a:tableStyleId>
              </a:tblPr>
              <a:tblGrid>
                <a:gridCol w="2078191">
                  <a:extLst>
                    <a:ext uri="{9D8B030D-6E8A-4147-A177-3AD203B41FA5}">
                      <a16:colId xmlns:a16="http://schemas.microsoft.com/office/drawing/2014/main" val="3929022389"/>
                    </a:ext>
                  </a:extLst>
                </a:gridCol>
                <a:gridCol w="1652652">
                  <a:extLst>
                    <a:ext uri="{9D8B030D-6E8A-4147-A177-3AD203B41FA5}">
                      <a16:colId xmlns:a16="http://schemas.microsoft.com/office/drawing/2014/main" val="423872143"/>
                    </a:ext>
                  </a:extLst>
                </a:gridCol>
                <a:gridCol w="2541846">
                  <a:extLst>
                    <a:ext uri="{9D8B030D-6E8A-4147-A177-3AD203B41FA5}">
                      <a16:colId xmlns:a16="http://schemas.microsoft.com/office/drawing/2014/main" val="3641925621"/>
                    </a:ext>
                  </a:extLst>
                </a:gridCol>
                <a:gridCol w="2090897">
                  <a:extLst>
                    <a:ext uri="{9D8B030D-6E8A-4147-A177-3AD203B41FA5}">
                      <a16:colId xmlns:a16="http://schemas.microsoft.com/office/drawing/2014/main" val="3159800296"/>
                    </a:ext>
                  </a:extLst>
                </a:gridCol>
                <a:gridCol w="2090897">
                  <a:extLst>
                    <a:ext uri="{9D8B030D-6E8A-4147-A177-3AD203B41FA5}">
                      <a16:colId xmlns:a16="http://schemas.microsoft.com/office/drawing/2014/main" val="41467681"/>
                    </a:ext>
                  </a:extLst>
                </a:gridCol>
              </a:tblGrid>
              <a:tr h="587639">
                <a:tc>
                  <a:txBody>
                    <a:bodyPr/>
                    <a:lstStyle/>
                    <a:p>
                      <a:pPr algn="ctr"/>
                      <a:r>
                        <a:rPr lang="en-US" dirty="0">
                          <a:latin typeface="Times New Roman" panose="02020603050405020304" pitchFamily="18" charset="0"/>
                          <a:cs typeface="Times New Roman" panose="02020603050405020304" pitchFamily="18" charset="0"/>
                        </a:rPr>
                        <a:t>Suppliers</a:t>
                      </a:r>
                    </a:p>
                  </a:txBody>
                  <a:tcPr marL="87464" marR="87464">
                    <a:solidFill>
                      <a:schemeClr val="tx2"/>
                    </a:solidFill>
                  </a:tcPr>
                </a:tc>
                <a:tc>
                  <a:txBody>
                    <a:bodyPr/>
                    <a:lstStyle/>
                    <a:p>
                      <a:pPr algn="ctr"/>
                      <a:r>
                        <a:rPr lang="en-US" dirty="0">
                          <a:latin typeface="Times New Roman" panose="02020603050405020304" pitchFamily="18" charset="0"/>
                          <a:cs typeface="Times New Roman" panose="02020603050405020304" pitchFamily="18" charset="0"/>
                        </a:rPr>
                        <a:t>Inputs</a:t>
                      </a:r>
                    </a:p>
                  </a:txBody>
                  <a:tcPr marL="87464" marR="87464">
                    <a:solidFill>
                      <a:schemeClr val="tx2"/>
                    </a:solidFill>
                  </a:tcPr>
                </a:tc>
                <a:tc>
                  <a:txBody>
                    <a:bodyPr/>
                    <a:lstStyle/>
                    <a:p>
                      <a:pPr algn="ctr"/>
                      <a:r>
                        <a:rPr lang="en-US" dirty="0">
                          <a:latin typeface="Times New Roman" panose="02020603050405020304" pitchFamily="18" charset="0"/>
                          <a:cs typeface="Times New Roman" panose="02020603050405020304" pitchFamily="18" charset="0"/>
                        </a:rPr>
                        <a:t>Process</a:t>
                      </a:r>
                    </a:p>
                  </a:txBody>
                  <a:tcPr marL="87464" marR="87464">
                    <a:solidFill>
                      <a:schemeClr val="tx2"/>
                    </a:solidFill>
                  </a:tcPr>
                </a:tc>
                <a:tc>
                  <a:txBody>
                    <a:bodyPr/>
                    <a:lstStyle/>
                    <a:p>
                      <a:pPr algn="ctr"/>
                      <a:r>
                        <a:rPr lang="en-US" dirty="0">
                          <a:latin typeface="Times New Roman" panose="02020603050405020304" pitchFamily="18" charset="0"/>
                          <a:cs typeface="Times New Roman" panose="02020603050405020304" pitchFamily="18" charset="0"/>
                        </a:rPr>
                        <a:t>Outputs</a:t>
                      </a:r>
                    </a:p>
                  </a:txBody>
                  <a:tcPr marL="87464" marR="87464">
                    <a:solidFill>
                      <a:schemeClr val="tx2"/>
                    </a:solidFill>
                  </a:tcPr>
                </a:tc>
                <a:tc>
                  <a:txBody>
                    <a:bodyPr/>
                    <a:lstStyle/>
                    <a:p>
                      <a:pPr algn="ctr"/>
                      <a:r>
                        <a:rPr lang="en-US" dirty="0">
                          <a:latin typeface="Times New Roman" panose="02020603050405020304" pitchFamily="18" charset="0"/>
                          <a:cs typeface="Times New Roman" panose="02020603050405020304" pitchFamily="18" charset="0"/>
                        </a:rPr>
                        <a:t>Customers</a:t>
                      </a:r>
                    </a:p>
                  </a:txBody>
                  <a:tcPr marL="87464" marR="87464">
                    <a:solidFill>
                      <a:schemeClr val="tx2"/>
                    </a:solidFill>
                  </a:tcPr>
                </a:tc>
                <a:extLst>
                  <a:ext uri="{0D108BD9-81ED-4DB2-BD59-A6C34878D82A}">
                    <a16:rowId xmlns:a16="http://schemas.microsoft.com/office/drawing/2014/main" val="656842827"/>
                  </a:ext>
                </a:extLst>
              </a:tr>
              <a:tr h="4206240">
                <a:tc>
                  <a: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Business Unit POC.</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Functional</a:t>
                      </a:r>
                      <a:r>
                        <a:rPr lang="en-US" baseline="0" dirty="0">
                          <a:latin typeface="Times New Roman" panose="02020603050405020304" pitchFamily="18" charset="0"/>
                          <a:cs typeface="Times New Roman" panose="02020603050405020304" pitchFamily="18" charset="0"/>
                        </a:rPr>
                        <a:t> teams (IT,PMO).</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Green Belts who completed LSS projects.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SMEs</a:t>
                      </a:r>
                    </a:p>
                  </a:txBody>
                  <a:tcPr marL="87464" marR="87464">
                    <a:solidFill>
                      <a:schemeClr val="bg1">
                        <a:lumMod val="85000"/>
                      </a:schemeClr>
                    </a:solidFill>
                  </a:tcPr>
                </a:tc>
                <a:tc>
                  <a: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Project Executive</a:t>
                      </a:r>
                      <a:r>
                        <a:rPr lang="en-US" baseline="0" dirty="0">
                          <a:latin typeface="Times New Roman" panose="02020603050405020304" pitchFamily="18" charset="0"/>
                          <a:cs typeface="Times New Roman" panose="02020603050405020304" pitchFamily="18" charset="0"/>
                        </a:rPr>
                        <a:t> Summaries.</a:t>
                      </a:r>
                    </a:p>
                    <a:p>
                      <a:pPr marL="285750" indent="-285750">
                        <a:buFont typeface="Arial" panose="020B0604020202020204" pitchFamily="34" charset="0"/>
                        <a:buChar char="•"/>
                      </a:pPr>
                      <a:r>
                        <a:rPr lang="en-US" baseline="0" dirty="0">
                          <a:latin typeface="Times New Roman" panose="02020603050405020304" pitchFamily="18" charset="0"/>
                          <a:cs typeface="Times New Roman" panose="02020603050405020304" pitchFamily="18" charset="0"/>
                        </a:rPr>
                        <a:t>Insights from SMEs.</a:t>
                      </a:r>
                    </a:p>
                    <a:p>
                      <a:pPr marL="285750" indent="-285750">
                        <a:buFont typeface="Arial" panose="020B0604020202020204" pitchFamily="34" charset="0"/>
                        <a:buChar char="•"/>
                      </a:pPr>
                      <a:r>
                        <a:rPr lang="en-US" baseline="0" dirty="0">
                          <a:latin typeface="Times New Roman" panose="02020603050405020304" pitchFamily="18" charset="0"/>
                          <a:cs typeface="Times New Roman" panose="02020603050405020304" pitchFamily="18" charset="0"/>
                        </a:rPr>
                        <a:t>SharePoint and other tools.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txBody>
                  <a:tcPr marL="87464" marR="87464">
                    <a:solidFill>
                      <a:schemeClr val="bg1">
                        <a:lumMod val="85000"/>
                      </a:schemeClr>
                    </a:solidFill>
                  </a:tcPr>
                </a:tc>
                <a:tc>
                  <a:txBody>
                    <a:bodyPr/>
                    <a:lstStyle/>
                    <a:p>
                      <a:pPr marL="285750" indent="-285750">
                        <a:buFont typeface="Arial" panose="020B0604020202020204" pitchFamily="34" charset="0"/>
                        <a:buChar char="•"/>
                      </a:pPr>
                      <a:r>
                        <a:rPr lang="en-US" baseline="0" dirty="0">
                          <a:latin typeface="Times New Roman" panose="02020603050405020304" pitchFamily="18" charset="0"/>
                          <a:cs typeface="Times New Roman" panose="02020603050405020304" pitchFamily="18" charset="0"/>
                        </a:rPr>
                        <a:t>Consolidate projects in a standard method.</a:t>
                      </a:r>
                    </a:p>
                    <a:p>
                      <a:pPr marL="285750" indent="-285750">
                        <a:buFont typeface="Arial" panose="020B0604020202020204" pitchFamily="34" charset="0"/>
                        <a:buChar char="•"/>
                      </a:pPr>
                      <a:r>
                        <a:rPr lang="en-US" baseline="0" dirty="0">
                          <a:latin typeface="Times New Roman" panose="02020603050405020304" pitchFamily="18" charset="0"/>
                          <a:cs typeface="Times New Roman" panose="02020603050405020304" pitchFamily="18" charset="0"/>
                        </a:rPr>
                        <a:t>Classify projects for easy filtration.</a:t>
                      </a:r>
                    </a:p>
                  </a:txBody>
                  <a:tcPr marL="87464" marR="87464">
                    <a:solidFill>
                      <a:schemeClr val="bg1">
                        <a:lumMod val="85000"/>
                      </a:schemeClr>
                    </a:solidFill>
                  </a:tcPr>
                </a:tc>
                <a:tc>
                  <a: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system which</a:t>
                      </a:r>
                      <a:r>
                        <a:rPr lang="en-US" baseline="0" dirty="0">
                          <a:latin typeface="Times New Roman" panose="02020603050405020304" pitchFamily="18" charset="0"/>
                          <a:cs typeface="Times New Roman" panose="02020603050405020304" pitchFamily="18" charset="0"/>
                        </a:rPr>
                        <a:t> encourages reusability of projects across teams.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Percentage of projects successfully compiled/condensed into a medium.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Number of LSS projects actually re-used.</a:t>
                      </a:r>
                    </a:p>
                    <a:p>
                      <a:pPr marL="285750" indent="-285750">
                        <a:buFont typeface="Arial" panose="020B0604020202020204" pitchFamily="34" charset="0"/>
                        <a:buChar char="•"/>
                      </a:pPr>
                      <a:endParaRPr lang="en-US" baseline="0" dirty="0">
                        <a:latin typeface="Times New Roman" panose="02020603050405020304" pitchFamily="18" charset="0"/>
                        <a:cs typeface="Times New Roman" panose="02020603050405020304" pitchFamily="18" charset="0"/>
                      </a:endParaRPr>
                    </a:p>
                  </a:txBody>
                  <a:tcPr marL="87464" marR="87464">
                    <a:solidFill>
                      <a:schemeClr val="bg1">
                        <a:lumMod val="85000"/>
                      </a:schemeClr>
                    </a:solidFill>
                  </a:tcPr>
                </a:tc>
                <a:tc>
                  <a: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Business Unit POC.</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Functional</a:t>
                      </a:r>
                      <a:r>
                        <a:rPr lang="en-US" baseline="0" dirty="0">
                          <a:latin typeface="Times New Roman" panose="02020603050405020304" pitchFamily="18" charset="0"/>
                          <a:cs typeface="Times New Roman" panose="02020603050405020304" pitchFamily="18" charset="0"/>
                        </a:rPr>
                        <a:t> teams (IT,PMO).</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Green Belts who completed LSS projects.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SMEs</a:t>
                      </a:r>
                    </a:p>
                    <a:p>
                      <a:endParaRPr lang="en-US" dirty="0">
                        <a:latin typeface="Times New Roman" panose="02020603050405020304" pitchFamily="18" charset="0"/>
                        <a:cs typeface="Times New Roman" panose="02020603050405020304" pitchFamily="18" charset="0"/>
                      </a:endParaRPr>
                    </a:p>
                  </a:txBody>
                  <a:tcPr marL="87464" marR="87464">
                    <a:solidFill>
                      <a:schemeClr val="bg1">
                        <a:lumMod val="85000"/>
                      </a:schemeClr>
                    </a:solidFill>
                  </a:tcPr>
                </a:tc>
                <a:extLst>
                  <a:ext uri="{0D108BD9-81ED-4DB2-BD59-A6C34878D82A}">
                    <a16:rowId xmlns:a16="http://schemas.microsoft.com/office/drawing/2014/main" val="3250114165"/>
                  </a:ext>
                </a:extLst>
              </a:tr>
            </a:tbl>
          </a:graphicData>
        </a:graphic>
      </p:graphicFrame>
    </p:spTree>
    <p:extLst>
      <p:ext uri="{BB962C8B-B14F-4D97-AF65-F5344CB8AC3E}">
        <p14:creationId xmlns:p14="http://schemas.microsoft.com/office/powerpoint/2010/main" val="1969064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5764" y="78797"/>
            <a:ext cx="10515600" cy="844839"/>
          </a:xfrm>
          <a:solidFill>
            <a:schemeClr val="accent5">
              <a:lumMod val="75000"/>
            </a:schemeClr>
          </a:solidFill>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Measure Phase: As-is Process Map/Value Stream Map</a:t>
            </a:r>
          </a:p>
        </p:txBody>
      </p:sp>
      <p:sp>
        <p:nvSpPr>
          <p:cNvPr id="7" name="Footer Placeholder 6"/>
          <p:cNvSpPr>
            <a:spLocks noGrp="1"/>
          </p:cNvSpPr>
          <p:nvPr>
            <p:ph type="ftr" sz="quarter" idx="11"/>
          </p:nvPr>
        </p:nvSpPr>
        <p:spPr>
          <a:xfrm>
            <a:off x="177800" y="6384059"/>
            <a:ext cx="4114800" cy="365125"/>
          </a:xfrm>
        </p:spPr>
        <p:txBody>
          <a:bodyPr/>
          <a:lstStyle/>
          <a:p>
            <a:pPr algn="l"/>
            <a:r>
              <a:rPr lang="sv-SE" sz="800" dirty="0"/>
              <a:t>UGA MGMT 7160 Fall 2016 October 7, 2016</a:t>
            </a:r>
            <a:endParaRPr lang="en-US" sz="800" dirty="0"/>
          </a:p>
        </p:txBody>
      </p:sp>
      <p:pic>
        <p:nvPicPr>
          <p:cNvPr id="4" name="Picture 3"/>
          <p:cNvPicPr>
            <a:picLocks noChangeAspect="1"/>
          </p:cNvPicPr>
          <p:nvPr/>
        </p:nvPicPr>
        <p:blipFill>
          <a:blip r:embed="rId2"/>
          <a:stretch>
            <a:fillRect/>
          </a:stretch>
        </p:blipFill>
        <p:spPr>
          <a:xfrm>
            <a:off x="866859" y="1019175"/>
            <a:ext cx="10033410" cy="5269345"/>
          </a:xfrm>
          <a:prstGeom prst="rect">
            <a:avLst/>
          </a:prstGeom>
        </p:spPr>
      </p:pic>
    </p:spTree>
    <p:extLst>
      <p:ext uri="{BB962C8B-B14F-4D97-AF65-F5344CB8AC3E}">
        <p14:creationId xmlns:p14="http://schemas.microsoft.com/office/powerpoint/2010/main" val="1694281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5764" y="78797"/>
            <a:ext cx="10515600" cy="844839"/>
          </a:xfrm>
          <a:solidFill>
            <a:schemeClr val="accent5">
              <a:lumMod val="75000"/>
            </a:schemeClr>
          </a:solidFill>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Measure Phase: Tools / Activities – Survey to Greenbelts and Leadership</a:t>
            </a:r>
          </a:p>
        </p:txBody>
      </p:sp>
      <p:sp>
        <p:nvSpPr>
          <p:cNvPr id="7" name="Footer Placeholder 6"/>
          <p:cNvSpPr>
            <a:spLocks noGrp="1"/>
          </p:cNvSpPr>
          <p:nvPr>
            <p:ph type="ftr" sz="quarter" idx="11"/>
          </p:nvPr>
        </p:nvSpPr>
        <p:spPr>
          <a:xfrm>
            <a:off x="177800" y="6384059"/>
            <a:ext cx="4114800" cy="365125"/>
          </a:xfrm>
        </p:spPr>
        <p:txBody>
          <a:bodyPr/>
          <a:lstStyle/>
          <a:p>
            <a:pPr algn="l"/>
            <a:r>
              <a:rPr lang="sv-SE" sz="800" dirty="0"/>
              <a:t>UGA MGMT 7160 Fall 2016 October 7, 2016</a:t>
            </a:r>
            <a:endParaRPr lang="en-US" sz="800" dirty="0"/>
          </a:p>
        </p:txBody>
      </p:sp>
      <p:sp>
        <p:nvSpPr>
          <p:cNvPr id="3" name="TextBox 2"/>
          <p:cNvSpPr txBox="1"/>
          <p:nvPr/>
        </p:nvSpPr>
        <p:spPr>
          <a:xfrm>
            <a:off x="625764" y="923636"/>
            <a:ext cx="10515600" cy="51398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What is the best knowledge sharing practice in the company right now?” </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Process not defined</a:t>
            </a:r>
            <a:endParaRPr lang="en-US" sz="28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Do you discuss improvements with other departments on implementation stage? If you do what is the stage in the project where you discuss improvements with the other departments?”</a:t>
            </a:r>
            <a:r>
              <a:rPr lang="en-US" sz="2800" b="1" i="1" dirty="0">
                <a:latin typeface="Times New Roman" panose="02020603050405020304" pitchFamily="18" charset="0"/>
                <a:cs typeface="Times New Roman" panose="02020603050405020304" pitchFamily="18" charset="0"/>
              </a:rPr>
              <a:t> – </a:t>
            </a:r>
            <a:r>
              <a:rPr lang="en-US" sz="2800" b="1" dirty="0">
                <a:solidFill>
                  <a:srgbClr val="FF0000"/>
                </a:solidFill>
                <a:latin typeface="Times New Roman" panose="02020603050405020304" pitchFamily="18" charset="0"/>
                <a:cs typeface="Times New Roman" panose="02020603050405020304" pitchFamily="18" charset="0"/>
              </a:rPr>
              <a:t>Lack of standard communication</a:t>
            </a:r>
          </a:p>
          <a:p>
            <a:endParaRPr lang="en-US" sz="3200" b="1" dirty="0">
              <a:solidFill>
                <a:srgbClr val="FF0000"/>
              </a:solidFill>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Do you think that Equifax has adequate workforce resources to implement and provide consistent support this project?</a:t>
            </a:r>
            <a:r>
              <a:rPr lang="en-US" sz="2800" dirty="0">
                <a:latin typeface="Times New Roman" panose="02020603050405020304" pitchFamily="18" charset="0"/>
                <a:cs typeface="Times New Roman" panose="02020603050405020304" pitchFamily="18" charset="0"/>
              </a:rPr>
              <a:t>”  – </a:t>
            </a:r>
            <a:r>
              <a:rPr lang="en-US" sz="2800" b="1" dirty="0">
                <a:solidFill>
                  <a:srgbClr val="FF0000"/>
                </a:solidFill>
                <a:latin typeface="Times New Roman" panose="02020603050405020304" pitchFamily="18" charset="0"/>
                <a:cs typeface="Times New Roman" panose="02020603050405020304" pitchFamily="18" charset="0"/>
              </a:rPr>
              <a:t>Lack of workforce</a:t>
            </a:r>
          </a:p>
        </p:txBody>
      </p:sp>
    </p:spTree>
    <p:extLst>
      <p:ext uri="{BB962C8B-B14F-4D97-AF65-F5344CB8AC3E}">
        <p14:creationId xmlns:p14="http://schemas.microsoft.com/office/powerpoint/2010/main" val="277929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5764" y="78797"/>
            <a:ext cx="10515600" cy="844839"/>
          </a:xfrm>
          <a:solidFill>
            <a:schemeClr val="accent5">
              <a:lumMod val="75000"/>
            </a:schemeClr>
          </a:solidFill>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Measure Phase: Tools / Activities – Fishbone Analysis</a:t>
            </a:r>
          </a:p>
        </p:txBody>
      </p:sp>
      <p:sp>
        <p:nvSpPr>
          <p:cNvPr id="7" name="Footer Placeholder 6"/>
          <p:cNvSpPr>
            <a:spLocks noGrp="1"/>
          </p:cNvSpPr>
          <p:nvPr>
            <p:ph type="ftr" sz="quarter" idx="11"/>
          </p:nvPr>
        </p:nvSpPr>
        <p:spPr>
          <a:xfrm>
            <a:off x="177800" y="6384059"/>
            <a:ext cx="4114800" cy="365125"/>
          </a:xfrm>
        </p:spPr>
        <p:txBody>
          <a:bodyPr/>
          <a:lstStyle/>
          <a:p>
            <a:pPr algn="l"/>
            <a:r>
              <a:rPr lang="sv-SE" sz="800" dirty="0"/>
              <a:t>UGA MGMT 7160 Fall 2016 October 7, 2016</a:t>
            </a:r>
            <a:endParaRPr lang="en-US" sz="800" dirty="0"/>
          </a:p>
        </p:txBody>
      </p:sp>
      <p:pic>
        <p:nvPicPr>
          <p:cNvPr id="11" name="Picture 10"/>
          <p:cNvPicPr>
            <a:picLocks noChangeAspect="1"/>
          </p:cNvPicPr>
          <p:nvPr/>
        </p:nvPicPr>
        <p:blipFill>
          <a:blip r:embed="rId3"/>
          <a:stretch>
            <a:fillRect/>
          </a:stretch>
        </p:blipFill>
        <p:spPr>
          <a:xfrm>
            <a:off x="1782467" y="923636"/>
            <a:ext cx="8332494" cy="5564203"/>
          </a:xfrm>
          <a:prstGeom prst="rect">
            <a:avLst/>
          </a:prstGeom>
        </p:spPr>
      </p:pic>
      <p:sp>
        <p:nvSpPr>
          <p:cNvPr id="12" name="TextBox 11"/>
          <p:cNvSpPr txBox="1"/>
          <p:nvPr/>
        </p:nvSpPr>
        <p:spPr>
          <a:xfrm>
            <a:off x="6985263" y="5251245"/>
            <a:ext cx="2705492" cy="400110"/>
          </a:xfrm>
          <a:prstGeom prst="rect">
            <a:avLst/>
          </a:prstGeom>
          <a:noFill/>
        </p:spPr>
        <p:txBody>
          <a:bodyPr wrap="square" rtlCol="0">
            <a:spAutoFit/>
          </a:bodyPr>
          <a:lstStyle/>
          <a:p>
            <a:r>
              <a:rPr lang="en-US" sz="1000" b="1" dirty="0">
                <a:solidFill>
                  <a:schemeClr val="accent1">
                    <a:lumMod val="75000"/>
                  </a:schemeClr>
                </a:solidFill>
                <a:latin typeface="Times New Roman" panose="02020603050405020304" pitchFamily="18" charset="0"/>
                <a:cs typeface="Times New Roman" panose="02020603050405020304" pitchFamily="18" charset="0"/>
              </a:rPr>
              <a:t>Legal boundaries might render some project not reusable.</a:t>
            </a:r>
          </a:p>
        </p:txBody>
      </p:sp>
      <p:sp>
        <p:nvSpPr>
          <p:cNvPr id="13" name="TextBox 12"/>
          <p:cNvSpPr txBox="1"/>
          <p:nvPr/>
        </p:nvSpPr>
        <p:spPr>
          <a:xfrm>
            <a:off x="3970657" y="3084651"/>
            <a:ext cx="1978057" cy="246221"/>
          </a:xfrm>
          <a:prstGeom prst="rect">
            <a:avLst/>
          </a:prstGeom>
          <a:noFill/>
        </p:spPr>
        <p:txBody>
          <a:bodyPr wrap="square" rtlCol="0">
            <a:spAutoFit/>
          </a:bodyPr>
          <a:lstStyle/>
          <a:p>
            <a:r>
              <a:rPr lang="en-US" sz="1000" b="1" dirty="0">
                <a:solidFill>
                  <a:schemeClr val="accent1">
                    <a:lumMod val="75000"/>
                  </a:schemeClr>
                </a:solidFill>
                <a:latin typeface="Times New Roman" panose="02020603050405020304" pitchFamily="18" charset="0"/>
                <a:cs typeface="Times New Roman" panose="02020603050405020304" pitchFamily="18" charset="0"/>
              </a:rPr>
              <a:t>Lack of robust technology.</a:t>
            </a:r>
          </a:p>
        </p:txBody>
      </p:sp>
      <p:sp>
        <p:nvSpPr>
          <p:cNvPr id="14" name="TextBox 13"/>
          <p:cNvSpPr txBox="1"/>
          <p:nvPr/>
        </p:nvSpPr>
        <p:spPr>
          <a:xfrm>
            <a:off x="7213076" y="4658929"/>
            <a:ext cx="2705492" cy="400110"/>
          </a:xfrm>
          <a:prstGeom prst="rect">
            <a:avLst/>
          </a:prstGeom>
          <a:noFill/>
        </p:spPr>
        <p:txBody>
          <a:bodyPr wrap="square" rtlCol="0">
            <a:spAutoFit/>
          </a:bodyPr>
          <a:lstStyle/>
          <a:p>
            <a:r>
              <a:rPr lang="en-US" sz="1000" b="1" dirty="0">
                <a:solidFill>
                  <a:schemeClr val="accent1">
                    <a:lumMod val="75000"/>
                  </a:schemeClr>
                </a:solidFill>
                <a:latin typeface="Times New Roman" panose="02020603050405020304" pitchFamily="18" charset="0"/>
                <a:cs typeface="Times New Roman" panose="02020603050405020304" pitchFamily="18" charset="0"/>
              </a:rPr>
              <a:t>No clarity on responsibility of process / system.</a:t>
            </a:r>
          </a:p>
        </p:txBody>
      </p:sp>
    </p:spTree>
    <p:extLst>
      <p:ext uri="{BB962C8B-B14F-4D97-AF65-F5344CB8AC3E}">
        <p14:creationId xmlns:p14="http://schemas.microsoft.com/office/powerpoint/2010/main" val="957907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5764" y="78797"/>
            <a:ext cx="10515600" cy="844839"/>
          </a:xfrm>
          <a:solidFill>
            <a:schemeClr val="accent5">
              <a:lumMod val="75000"/>
            </a:schemeClr>
          </a:solidFill>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Measure Phase: Tools / Activities – To-Be Process</a:t>
            </a:r>
          </a:p>
        </p:txBody>
      </p:sp>
      <p:sp>
        <p:nvSpPr>
          <p:cNvPr id="7" name="Footer Placeholder 6"/>
          <p:cNvSpPr>
            <a:spLocks noGrp="1"/>
          </p:cNvSpPr>
          <p:nvPr>
            <p:ph type="ftr" sz="quarter" idx="11"/>
          </p:nvPr>
        </p:nvSpPr>
        <p:spPr>
          <a:xfrm>
            <a:off x="177800" y="6384059"/>
            <a:ext cx="4114800" cy="365125"/>
          </a:xfrm>
        </p:spPr>
        <p:txBody>
          <a:bodyPr/>
          <a:lstStyle/>
          <a:p>
            <a:pPr algn="l"/>
            <a:r>
              <a:rPr lang="sv-SE" sz="800" dirty="0"/>
              <a:t>UGA MGMT 7160 Fall 2016 October 7, 2016</a:t>
            </a:r>
            <a:endParaRPr lang="en-US" sz="800" dirty="0"/>
          </a:p>
        </p:txBody>
      </p:sp>
      <p:pic>
        <p:nvPicPr>
          <p:cNvPr id="2050" name="Picture 2" descr="C7BB54AB-C52F-40F1-95BF-2E008FC3DA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5416" y="1069840"/>
            <a:ext cx="7136295" cy="538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5569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102" y="385990"/>
            <a:ext cx="9510511" cy="7123560"/>
          </a:xfrm>
          <a:prstGeom prst="rect">
            <a:avLst/>
          </a:prstGeom>
        </p:spPr>
      </p:pic>
      <p:cxnSp>
        <p:nvCxnSpPr>
          <p:cNvPr id="6" name="Straight Connector 5"/>
          <p:cNvCxnSpPr/>
          <p:nvPr/>
        </p:nvCxnSpPr>
        <p:spPr>
          <a:xfrm>
            <a:off x="244549" y="703972"/>
            <a:ext cx="10717618"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059742" y="3684000"/>
            <a:ext cx="284012" cy="2637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Times New Roman" panose="02020603050405020304" pitchFamily="18" charset="0"/>
              <a:cs typeface="Times New Roman" panose="02020603050405020304" pitchFamily="18" charset="0"/>
            </a:endParaRPr>
          </a:p>
        </p:txBody>
      </p:sp>
      <p:sp>
        <p:nvSpPr>
          <p:cNvPr id="10" name="Oval 9"/>
          <p:cNvSpPr/>
          <p:nvPr/>
        </p:nvSpPr>
        <p:spPr>
          <a:xfrm>
            <a:off x="4148522" y="3683999"/>
            <a:ext cx="284012" cy="26376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Times New Roman" panose="02020603050405020304" pitchFamily="18" charset="0"/>
              <a:cs typeface="Times New Roman" panose="02020603050405020304" pitchFamily="18" charset="0"/>
            </a:endParaRPr>
          </a:p>
        </p:txBody>
      </p:sp>
      <p:sp>
        <p:nvSpPr>
          <p:cNvPr id="11" name="Oval 10"/>
          <p:cNvSpPr/>
          <p:nvPr/>
        </p:nvSpPr>
        <p:spPr>
          <a:xfrm>
            <a:off x="5172532" y="2006611"/>
            <a:ext cx="284012" cy="26376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Times New Roman" panose="02020603050405020304" pitchFamily="18" charset="0"/>
              <a:cs typeface="Times New Roman" panose="02020603050405020304" pitchFamily="18" charset="0"/>
            </a:endParaRPr>
          </a:p>
        </p:txBody>
      </p:sp>
      <p:sp>
        <p:nvSpPr>
          <p:cNvPr id="12" name="Oval 11"/>
          <p:cNvSpPr/>
          <p:nvPr/>
        </p:nvSpPr>
        <p:spPr>
          <a:xfrm>
            <a:off x="5336900" y="5629444"/>
            <a:ext cx="284012" cy="263769"/>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Times New Roman" panose="02020603050405020304" pitchFamily="18" charset="0"/>
              <a:cs typeface="Times New Roman" panose="02020603050405020304" pitchFamily="18" charset="0"/>
            </a:endParaRPr>
          </a:p>
        </p:txBody>
      </p:sp>
      <p:sp>
        <p:nvSpPr>
          <p:cNvPr id="13" name="Oval 12"/>
          <p:cNvSpPr/>
          <p:nvPr/>
        </p:nvSpPr>
        <p:spPr>
          <a:xfrm>
            <a:off x="8286338" y="3667022"/>
            <a:ext cx="284012" cy="263769"/>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Times New Roman" panose="02020603050405020304" pitchFamily="18" charset="0"/>
              <a:cs typeface="Times New Roman" panose="02020603050405020304" pitchFamily="18" charset="0"/>
            </a:endParaRPr>
          </a:p>
        </p:txBody>
      </p:sp>
      <p:sp>
        <p:nvSpPr>
          <p:cNvPr id="7" name="Callout: Double Bent Line 6"/>
          <p:cNvSpPr/>
          <p:nvPr/>
        </p:nvSpPr>
        <p:spPr>
          <a:xfrm>
            <a:off x="10358613" y="2514601"/>
            <a:ext cx="1657918" cy="804056"/>
          </a:xfrm>
          <a:prstGeom prst="borderCallout3">
            <a:avLst>
              <a:gd name="adj1" fmla="val 18750"/>
              <a:gd name="adj2" fmla="val -8333"/>
              <a:gd name="adj3" fmla="val 18750"/>
              <a:gd name="adj4" fmla="val -16667"/>
              <a:gd name="adj5" fmla="val 100000"/>
              <a:gd name="adj6" fmla="val -16667"/>
              <a:gd name="adj7" fmla="val 160100"/>
              <a:gd name="adj8" fmla="val -123674"/>
            </a:avLst>
          </a:prstGeom>
          <a:solidFill>
            <a:srgbClr val="00206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Legal boundaries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4" name="Callout: Double Bent Line 13"/>
          <p:cNvSpPr/>
          <p:nvPr/>
        </p:nvSpPr>
        <p:spPr>
          <a:xfrm>
            <a:off x="9940495" y="5464565"/>
            <a:ext cx="1821771" cy="1053187"/>
          </a:xfrm>
          <a:prstGeom prst="borderCallout3">
            <a:avLst>
              <a:gd name="adj1" fmla="val 18750"/>
              <a:gd name="adj2" fmla="val -8333"/>
              <a:gd name="adj3" fmla="val 18750"/>
              <a:gd name="adj4" fmla="val -16667"/>
              <a:gd name="adj5" fmla="val 100000"/>
              <a:gd name="adj6" fmla="val -16667"/>
              <a:gd name="adj7" fmla="val 29854"/>
              <a:gd name="adj8" fmla="val -244224"/>
            </a:avLst>
          </a:prstGeom>
          <a:solidFill>
            <a:srgbClr val="002060">
              <a:alpha val="17000"/>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Lack of clarity on responsibilities</a:t>
            </a:r>
          </a:p>
        </p:txBody>
      </p:sp>
      <p:sp>
        <p:nvSpPr>
          <p:cNvPr id="8" name="Callout: Double Bent Line with Border and Accent Bar 7"/>
          <p:cNvSpPr/>
          <p:nvPr/>
        </p:nvSpPr>
        <p:spPr>
          <a:xfrm>
            <a:off x="1295817" y="1404631"/>
            <a:ext cx="1714500" cy="1026149"/>
          </a:xfrm>
          <a:prstGeom prst="accentBorderCallout3">
            <a:avLst>
              <a:gd name="adj1" fmla="val 18750"/>
              <a:gd name="adj2" fmla="val -8333"/>
              <a:gd name="adj3" fmla="val 18750"/>
              <a:gd name="adj4" fmla="val -16667"/>
              <a:gd name="adj5" fmla="val 100000"/>
              <a:gd name="adj6" fmla="val -16667"/>
              <a:gd name="adj7" fmla="val 232519"/>
              <a:gd name="adj8" fmla="val 169000"/>
            </a:avLst>
          </a:prstGeom>
          <a:solidFill>
            <a:srgbClr val="002060">
              <a:alpha val="17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Lack on motivation/ incentive</a:t>
            </a:r>
          </a:p>
        </p:txBody>
      </p:sp>
      <p:sp>
        <p:nvSpPr>
          <p:cNvPr id="16" name="Callout: Double Bent Line 15"/>
          <p:cNvSpPr/>
          <p:nvPr/>
        </p:nvSpPr>
        <p:spPr>
          <a:xfrm>
            <a:off x="9332192" y="887945"/>
            <a:ext cx="1328198" cy="773215"/>
          </a:xfrm>
          <a:prstGeom prst="borderCallout3">
            <a:avLst>
              <a:gd name="adj1" fmla="val 18750"/>
              <a:gd name="adj2" fmla="val -8333"/>
              <a:gd name="adj3" fmla="val 18750"/>
              <a:gd name="adj4" fmla="val -16667"/>
              <a:gd name="adj5" fmla="val 100000"/>
              <a:gd name="adj6" fmla="val -16667"/>
              <a:gd name="adj7" fmla="val 173745"/>
              <a:gd name="adj8" fmla="val -306731"/>
            </a:avLst>
          </a:prstGeom>
          <a:solidFill>
            <a:srgbClr val="00206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Lack of robust technology</a:t>
            </a:r>
          </a:p>
        </p:txBody>
      </p:sp>
      <p:sp>
        <p:nvSpPr>
          <p:cNvPr id="17" name="Callout: Double Bent Line with Border and Accent Bar 16"/>
          <p:cNvSpPr/>
          <p:nvPr/>
        </p:nvSpPr>
        <p:spPr>
          <a:xfrm>
            <a:off x="605480" y="3417716"/>
            <a:ext cx="1714500" cy="1026149"/>
          </a:xfrm>
          <a:prstGeom prst="accentBorderCallout3">
            <a:avLst>
              <a:gd name="adj1" fmla="val 18750"/>
              <a:gd name="adj2" fmla="val -8333"/>
              <a:gd name="adj3" fmla="val 18750"/>
              <a:gd name="adj4" fmla="val -16667"/>
              <a:gd name="adj5" fmla="val 146783"/>
              <a:gd name="adj6" fmla="val -15778"/>
              <a:gd name="adj7" fmla="val 46873"/>
              <a:gd name="adj8" fmla="val 325000"/>
            </a:avLst>
          </a:prstGeom>
          <a:solidFill>
            <a:srgbClr val="002060">
              <a:alpha val="17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Lack of formal process guidelines</a:t>
            </a:r>
          </a:p>
        </p:txBody>
      </p:sp>
      <p:sp>
        <p:nvSpPr>
          <p:cNvPr id="18" name="Title 5"/>
          <p:cNvSpPr txBox="1">
            <a:spLocks/>
          </p:cNvSpPr>
          <p:nvPr/>
        </p:nvSpPr>
        <p:spPr>
          <a:xfrm>
            <a:off x="605480" y="55729"/>
            <a:ext cx="10515600" cy="844839"/>
          </a:xfrm>
          <a:prstGeom prst="rect">
            <a:avLst/>
          </a:prstGeom>
          <a:solidFill>
            <a:schemeClr val="accent5">
              <a:lumMod val="75000"/>
            </a:schemeClr>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solidFill>
                  <a:schemeClr val="bg1"/>
                </a:solidFill>
                <a:latin typeface="Times New Roman" panose="02020603050405020304" pitchFamily="18" charset="0"/>
                <a:cs typeface="Times New Roman" panose="02020603050405020304" pitchFamily="18" charset="0"/>
              </a:rPr>
              <a:t>Analyze phase : Identification of root causes</a:t>
            </a:r>
          </a:p>
        </p:txBody>
      </p:sp>
    </p:spTree>
    <p:extLst>
      <p:ext uri="{BB962C8B-B14F-4D97-AF65-F5344CB8AC3E}">
        <p14:creationId xmlns:p14="http://schemas.microsoft.com/office/powerpoint/2010/main" val="3787418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5764" y="78797"/>
            <a:ext cx="10515600" cy="844839"/>
          </a:xfrm>
          <a:solidFill>
            <a:schemeClr val="accent5">
              <a:lumMod val="75000"/>
            </a:schemeClr>
          </a:solidFill>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Improve phase: Potential solutions</a:t>
            </a:r>
          </a:p>
        </p:txBody>
      </p:sp>
      <p:sp>
        <p:nvSpPr>
          <p:cNvPr id="7" name="Footer Placeholder 6"/>
          <p:cNvSpPr>
            <a:spLocks noGrp="1"/>
          </p:cNvSpPr>
          <p:nvPr>
            <p:ph type="ftr" sz="quarter" idx="11"/>
          </p:nvPr>
        </p:nvSpPr>
        <p:spPr>
          <a:xfrm>
            <a:off x="177800" y="6384059"/>
            <a:ext cx="4114800" cy="365125"/>
          </a:xfrm>
        </p:spPr>
        <p:txBody>
          <a:bodyPr/>
          <a:lstStyle/>
          <a:p>
            <a:pPr algn="l"/>
            <a:r>
              <a:rPr lang="sv-SE" sz="800" dirty="0"/>
              <a:t>UGA MGMT 7160 Fall 2016 October 7, 2016</a:t>
            </a:r>
            <a:endParaRPr lang="en-US" sz="800" dirty="0"/>
          </a:p>
        </p:txBody>
      </p:sp>
      <p:graphicFrame>
        <p:nvGraphicFramePr>
          <p:cNvPr id="4" name="Table 3"/>
          <p:cNvGraphicFramePr>
            <a:graphicFrameLocks noGrp="1"/>
          </p:cNvGraphicFramePr>
          <p:nvPr>
            <p:extLst>
              <p:ext uri="{D42A27DB-BD31-4B8C-83A1-F6EECF244321}">
                <p14:modId xmlns:p14="http://schemas.microsoft.com/office/powerpoint/2010/main" val="122706937"/>
              </p:ext>
            </p:extLst>
          </p:nvPr>
        </p:nvGraphicFramePr>
        <p:xfrm>
          <a:off x="625764" y="1142874"/>
          <a:ext cx="10515599" cy="4942840"/>
        </p:xfrm>
        <a:graphic>
          <a:graphicData uri="http://schemas.openxmlformats.org/drawingml/2006/table">
            <a:tbl>
              <a:tblPr firstRow="1" bandRow="1">
                <a:tableStyleId>{5C22544A-7EE6-4342-B048-85BDC9FD1C3A}</a:tableStyleId>
              </a:tblPr>
              <a:tblGrid>
                <a:gridCol w="3410208">
                  <a:extLst>
                    <a:ext uri="{9D8B030D-6E8A-4147-A177-3AD203B41FA5}">
                      <a16:colId xmlns:a16="http://schemas.microsoft.com/office/drawing/2014/main" val="1937301655"/>
                    </a:ext>
                  </a:extLst>
                </a:gridCol>
                <a:gridCol w="3153730">
                  <a:extLst>
                    <a:ext uri="{9D8B030D-6E8A-4147-A177-3AD203B41FA5}">
                      <a16:colId xmlns:a16="http://schemas.microsoft.com/office/drawing/2014/main" val="4068249894"/>
                    </a:ext>
                  </a:extLst>
                </a:gridCol>
                <a:gridCol w="3951661">
                  <a:extLst>
                    <a:ext uri="{9D8B030D-6E8A-4147-A177-3AD203B41FA5}">
                      <a16:colId xmlns:a16="http://schemas.microsoft.com/office/drawing/2014/main" val="530387802"/>
                    </a:ext>
                  </a:extLst>
                </a:gridCol>
              </a:tblGrid>
              <a:tr h="370840">
                <a:tc>
                  <a:txBody>
                    <a:bodyPr/>
                    <a:lstStyle/>
                    <a:p>
                      <a:r>
                        <a:rPr lang="en-US" sz="1800" dirty="0">
                          <a:latin typeface="Times New Roman" panose="02020603050405020304" pitchFamily="18" charset="0"/>
                          <a:cs typeface="Times New Roman" panose="02020603050405020304" pitchFamily="18" charset="0"/>
                        </a:rPr>
                        <a:t>Causes</a:t>
                      </a:r>
                    </a:p>
                  </a:txBody>
                  <a:tcPr/>
                </a:tc>
                <a:tc>
                  <a:txBody>
                    <a:bodyPr/>
                    <a:lstStyle/>
                    <a:p>
                      <a:r>
                        <a:rPr lang="en-US" sz="1800" dirty="0">
                          <a:latin typeface="Times New Roman" panose="02020603050405020304" pitchFamily="18" charset="0"/>
                          <a:cs typeface="Times New Roman" panose="02020603050405020304" pitchFamily="18" charset="0"/>
                        </a:rPr>
                        <a:t>Potential Solutions</a:t>
                      </a:r>
                    </a:p>
                  </a:txBody>
                  <a:tcPr/>
                </a:tc>
                <a:tc>
                  <a:txBody>
                    <a:bodyPr/>
                    <a:lstStyle/>
                    <a:p>
                      <a:r>
                        <a:rPr lang="en-US" sz="1800" dirty="0">
                          <a:latin typeface="Times New Roman" panose="02020603050405020304" pitchFamily="18" charset="0"/>
                          <a:cs typeface="Times New Roman" panose="02020603050405020304" pitchFamily="18" charset="0"/>
                        </a:rPr>
                        <a:t>Deliverables/Execution</a:t>
                      </a:r>
                    </a:p>
                  </a:txBody>
                  <a:tcPr/>
                </a:tc>
                <a:extLst>
                  <a:ext uri="{0D108BD9-81ED-4DB2-BD59-A6C34878D82A}">
                    <a16:rowId xmlns:a16="http://schemas.microsoft.com/office/drawing/2014/main" val="2551774369"/>
                  </a:ext>
                </a:extLst>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Lack of robust technology.</a:t>
                      </a:r>
                    </a:p>
                  </a:txBody>
                  <a:tcPr/>
                </a:tc>
                <a:tc>
                  <a:txBody>
                    <a:bodyPr/>
                    <a:lstStyle/>
                    <a:p>
                      <a:pPr algn="ctr"/>
                      <a:r>
                        <a:rPr lang="en-US" sz="1800" dirty="0">
                          <a:latin typeface="Times New Roman" panose="02020603050405020304" pitchFamily="18" charset="0"/>
                          <a:cs typeface="Times New Roman" panose="02020603050405020304" pitchFamily="18" charset="0"/>
                        </a:rPr>
                        <a:t>Develop/Procure new system.</a:t>
                      </a:r>
                    </a:p>
                  </a:txBody>
                  <a:tcPr/>
                </a:tc>
                <a:tc>
                  <a:txBody>
                    <a:bodyPr/>
                    <a:lstStyle/>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PlanView</a:t>
                      </a:r>
                      <a:r>
                        <a:rPr lang="en-US" sz="1800" dirty="0">
                          <a:latin typeface="Times New Roman" panose="02020603050405020304" pitchFamily="18" charset="0"/>
                          <a:cs typeface="Times New Roman" panose="02020603050405020304" pitchFamily="18" charset="0"/>
                        </a:rPr>
                        <a:t> / Jira</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Sharepoint</a:t>
                      </a:r>
                      <a:r>
                        <a:rPr lang="en-US" sz="1800" dirty="0">
                          <a:latin typeface="Times New Roman" panose="02020603050405020304" pitchFamily="18" charset="0"/>
                          <a:cs typeface="Times New Roman" panose="02020603050405020304" pitchFamily="18" charset="0"/>
                        </a:rPr>
                        <a:t> (existing)</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MS</a:t>
                      </a:r>
                      <a:r>
                        <a:rPr lang="en-US" sz="1800" baseline="0" dirty="0">
                          <a:latin typeface="Times New Roman" panose="02020603050405020304" pitchFamily="18" charset="0"/>
                          <a:cs typeface="Times New Roman" panose="02020603050405020304" pitchFamily="18" charset="0"/>
                        </a:rPr>
                        <a:t> Excel + Shared drive</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886048"/>
                  </a:ext>
                </a:extLst>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No clarity on responsibilities of future process/system.</a:t>
                      </a:r>
                    </a:p>
                  </a:txBody>
                  <a:tcPr/>
                </a:tc>
                <a:tc>
                  <a:txBody>
                    <a:bodyPr/>
                    <a:lstStyle/>
                    <a:p>
                      <a:pPr algn="ctr"/>
                      <a:r>
                        <a:rPr lang="en-US" sz="1800" dirty="0">
                          <a:latin typeface="Times New Roman" panose="02020603050405020304" pitchFamily="18" charset="0"/>
                          <a:cs typeface="Times New Roman" panose="02020603050405020304" pitchFamily="18" charset="0"/>
                        </a:rPr>
                        <a:t>Well defined responsibilities for all personnel.</a:t>
                      </a:r>
                    </a:p>
                  </a:txBody>
                  <a:tcPr/>
                </a:tc>
                <a:tc>
                  <a:txBody>
                    <a:bodyPr/>
                    <a:lstStyle/>
                    <a:p>
                      <a:r>
                        <a:rPr lang="en-US" sz="1800" dirty="0">
                          <a:latin typeface="Times New Roman" panose="02020603050405020304" pitchFamily="18" charset="0"/>
                          <a:cs typeface="Times New Roman" panose="02020603050405020304" pitchFamily="18" charset="0"/>
                        </a:rPr>
                        <a:t>Handbook (Document containing</a:t>
                      </a:r>
                      <a:r>
                        <a:rPr lang="en-US" sz="1800" baseline="0" dirty="0">
                          <a:latin typeface="Times New Roman" panose="02020603050405020304" pitchFamily="18" charset="0"/>
                          <a:cs typeface="Times New Roman" panose="02020603050405020304" pitchFamily="18" charset="0"/>
                        </a:rPr>
                        <a:t> exhaustive list of individuals and respective responsibilities)</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66246160"/>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Lack of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Times New Roman" panose="02020603050405020304" pitchFamily="18" charset="0"/>
                          <a:cs typeface="Times New Roman" panose="02020603050405020304" pitchFamily="18" charset="0"/>
                        </a:rPr>
                        <a:t>Motivation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Times New Roman" panose="02020603050405020304" pitchFamily="18" charset="0"/>
                          <a:cs typeface="Times New Roman" panose="02020603050405020304" pitchFamily="18" charset="0"/>
                        </a:rPr>
                        <a:t>Incentives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Times New Roman" panose="02020603050405020304" pitchFamily="18" charset="0"/>
                          <a:cs typeface="Times New Roman" panose="02020603050405020304" pitchFamily="18" charset="0"/>
                        </a:rPr>
                        <a:t>Consequences</a:t>
                      </a:r>
                    </a:p>
                  </a:txBody>
                  <a:tcPr/>
                </a:tc>
                <a:tc>
                  <a:txBody>
                    <a:bodyPr/>
                    <a:lstStyle/>
                    <a:p>
                      <a:pPr algn="ctr"/>
                      <a:r>
                        <a:rPr lang="en-US" sz="1800" dirty="0">
                          <a:latin typeface="Times New Roman" panose="02020603050405020304" pitchFamily="18" charset="0"/>
                          <a:cs typeface="Times New Roman" panose="02020603050405020304" pitchFamily="18" charset="0"/>
                        </a:rPr>
                        <a:t>Audit actions</a:t>
                      </a:r>
                      <a:r>
                        <a:rPr lang="en-US" sz="1800" baseline="0" dirty="0">
                          <a:latin typeface="Times New Roman" panose="02020603050405020304" pitchFamily="18" charset="0"/>
                          <a:cs typeface="Times New Roman" panose="02020603050405020304" pitchFamily="18" charset="0"/>
                        </a:rPr>
                        <a:t> and usage of a Metrics based system</a:t>
                      </a:r>
                      <a:endParaRPr lang="en-US" sz="1800" dirty="0">
                        <a:latin typeface="Times New Roman" panose="02020603050405020304" pitchFamily="18" charset="0"/>
                        <a:cs typeface="Times New Roman" panose="02020603050405020304" pitchFamily="18" charset="0"/>
                      </a:endParaRPr>
                    </a:p>
                  </a:txBody>
                  <a:tcPr/>
                </a:tc>
                <a:tc>
                  <a:txBody>
                    <a:bodyPr/>
                    <a:lstStyle/>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a:t>
                      </a:r>
                      <a:r>
                        <a:rPr lang="en-US" sz="1800" baseline="0" dirty="0">
                          <a:latin typeface="Times New Roman" panose="02020603050405020304" pitchFamily="18" charset="0"/>
                          <a:cs typeface="Times New Roman" panose="02020603050405020304" pitchFamily="18" charset="0"/>
                        </a:rPr>
                        <a:t> of Metrics</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Employee</a:t>
                      </a:r>
                      <a:r>
                        <a:rPr lang="en-US" sz="1800" baseline="0" dirty="0">
                          <a:latin typeface="Times New Roman" panose="02020603050405020304" pitchFamily="18" charset="0"/>
                          <a:cs typeface="Times New Roman" panose="02020603050405020304" pitchFamily="18" charset="0"/>
                        </a:rPr>
                        <a:t> appreciation Program</a:t>
                      </a:r>
                    </a:p>
                    <a:p>
                      <a:pPr marL="285750" indent="-285750">
                        <a:buFont typeface="Arial" panose="020B0604020202020204" pitchFamily="34" charset="0"/>
                        <a:buChar char="•"/>
                      </a:pPr>
                      <a:r>
                        <a:rPr lang="en-US" sz="1800" baseline="0" dirty="0">
                          <a:latin typeface="Times New Roman" panose="02020603050405020304" pitchFamily="18" charset="0"/>
                          <a:cs typeface="Times New Roman" panose="02020603050405020304" pitchFamily="18" charset="0"/>
                        </a:rPr>
                        <a:t>Audit Actions</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0137530"/>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Legal Boundaries render some projects not reusable.</a:t>
                      </a:r>
                    </a:p>
                  </a:txBody>
                  <a:tcPr/>
                </a:tc>
                <a:tc>
                  <a:txBody>
                    <a:bodyPr/>
                    <a:lstStyle/>
                    <a:p>
                      <a:pPr algn="ctr"/>
                      <a:r>
                        <a:rPr lang="en-US" sz="1800" dirty="0">
                          <a:latin typeface="Times New Roman" panose="02020603050405020304" pitchFamily="18" charset="0"/>
                          <a:cs typeface="Times New Roman" panose="02020603050405020304" pitchFamily="18" charset="0"/>
                        </a:rPr>
                        <a:t>Identify</a:t>
                      </a:r>
                      <a:r>
                        <a:rPr lang="en-US" sz="1800" baseline="0" dirty="0">
                          <a:latin typeface="Times New Roman" panose="02020603050405020304" pitchFamily="18" charset="0"/>
                          <a:cs typeface="Times New Roman" panose="02020603050405020304" pitchFamily="18" charset="0"/>
                        </a:rPr>
                        <a:t> as not reusable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N/A</a:t>
                      </a:r>
                    </a:p>
                  </a:txBody>
                  <a:tcPr/>
                </a:tc>
                <a:extLst>
                  <a:ext uri="{0D108BD9-81ED-4DB2-BD59-A6C34878D82A}">
                    <a16:rowId xmlns:a16="http://schemas.microsoft.com/office/drawing/2014/main" val="721760160"/>
                  </a:ext>
                </a:extLst>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Lack of formal guidelines (When?, How?, Why?)</a:t>
                      </a:r>
                    </a:p>
                  </a:txBody>
                  <a:tcPr/>
                </a:tc>
                <a:tc>
                  <a:txBody>
                    <a:bodyPr/>
                    <a:lstStyle/>
                    <a:p>
                      <a:pPr algn="ctr"/>
                      <a:r>
                        <a:rPr lang="en-US" sz="1800" dirty="0">
                          <a:latin typeface="Times New Roman" panose="02020603050405020304" pitchFamily="18" charset="0"/>
                          <a:cs typeface="Times New Roman" panose="02020603050405020304" pitchFamily="18" charset="0"/>
                        </a:rPr>
                        <a:t>Well documented</a:t>
                      </a:r>
                      <a:r>
                        <a:rPr lang="en-US" sz="1800" baseline="0" dirty="0">
                          <a:latin typeface="Times New Roman" panose="02020603050405020304" pitchFamily="18" charset="0"/>
                          <a:cs typeface="Times New Roman" panose="02020603050405020304" pitchFamily="18" charset="0"/>
                        </a:rPr>
                        <a:t> process and team-wise documentation.</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Handbook (Document)</a:t>
                      </a:r>
                    </a:p>
                  </a:txBody>
                  <a:tcPr/>
                </a:tc>
                <a:extLst>
                  <a:ext uri="{0D108BD9-81ED-4DB2-BD59-A6C34878D82A}">
                    <a16:rowId xmlns:a16="http://schemas.microsoft.com/office/drawing/2014/main" val="4140061062"/>
                  </a:ext>
                </a:extLst>
              </a:tr>
            </a:tbl>
          </a:graphicData>
        </a:graphic>
      </p:graphicFrame>
    </p:spTree>
    <p:extLst>
      <p:ext uri="{BB962C8B-B14F-4D97-AF65-F5344CB8AC3E}">
        <p14:creationId xmlns:p14="http://schemas.microsoft.com/office/powerpoint/2010/main" val="779378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3653</TotalTime>
  <Words>1268</Words>
  <Application>Microsoft Office PowerPoint</Application>
  <PresentationFormat>Widescreen</PresentationFormat>
  <Paragraphs>350</Paragraphs>
  <Slides>15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Times New Roman</vt:lpstr>
      <vt:lpstr>Office Theme</vt:lpstr>
      <vt:lpstr>Dec 2, 2016 Status review</vt:lpstr>
      <vt:lpstr>Define Phase: Project Charter</vt:lpstr>
      <vt:lpstr>Measure Phase: SIPOC</vt:lpstr>
      <vt:lpstr>Measure Phase: As-is Process Map/Value Stream Map</vt:lpstr>
      <vt:lpstr>Measure Phase: Tools / Activities – Survey to Greenbelts and Leadership</vt:lpstr>
      <vt:lpstr>Measure Phase: Tools / Activities – Fishbone Analysis</vt:lpstr>
      <vt:lpstr>Measure Phase: Tools / Activities – To-Be Process</vt:lpstr>
      <vt:lpstr>PowerPoint Presentation</vt:lpstr>
      <vt:lpstr>Improve phase: Potential solutions</vt:lpstr>
      <vt:lpstr>Potential systems</vt:lpstr>
      <vt:lpstr>Analyze Phase: Process &amp; Data Analysis/Tools/ Activities - FMEA</vt:lpstr>
      <vt:lpstr>FMEA - Continued</vt:lpstr>
      <vt:lpstr> Next Steps in the DMADV Process </vt:lpstr>
      <vt:lpstr>Lessons Learned: Related to the DMAIC/DMADV Process, Team Dynamics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regu</dc:creator>
  <cp:lastModifiedBy>Archana Kadambi</cp:lastModifiedBy>
  <cp:revision>74</cp:revision>
  <cp:lastPrinted>2016-09-07T01:13:06Z</cp:lastPrinted>
  <dcterms:created xsi:type="dcterms:W3CDTF">2016-09-06T21:37:51Z</dcterms:created>
  <dcterms:modified xsi:type="dcterms:W3CDTF">2016-12-01T20:41:29Z</dcterms:modified>
</cp:coreProperties>
</file>