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market share of all types of earphones and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$250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Beats</c:v>
                </c:pt>
                <c:pt idx="1">
                  <c:v>Bose</c:v>
                </c:pt>
                <c:pt idx="2">
                  <c:v>Sennheiser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0.18</c:v>
                </c:pt>
                <c:pt idx="1">
                  <c:v>0.39</c:v>
                </c:pt>
                <c:pt idx="2">
                  <c:v>0.13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CA-4466-9C16-9C6D15D46A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$150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Beats</c:v>
                </c:pt>
                <c:pt idx="1">
                  <c:v>Bose</c:v>
                </c:pt>
                <c:pt idx="2">
                  <c:v>Sennheiser</c:v>
                </c:pt>
                <c:pt idx="3">
                  <c:v>None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0.22</c:v>
                </c:pt>
                <c:pt idx="1">
                  <c:v>0.44</c:v>
                </c:pt>
                <c:pt idx="2">
                  <c:v>0.15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CA-4466-9C16-9C6D15D46A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$50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Beats</c:v>
                </c:pt>
                <c:pt idx="1">
                  <c:v>Bose</c:v>
                </c:pt>
                <c:pt idx="2">
                  <c:v>Sennheiser</c:v>
                </c:pt>
                <c:pt idx="3">
                  <c:v>None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0.24</c:v>
                </c:pt>
                <c:pt idx="1">
                  <c:v>0.45</c:v>
                </c:pt>
                <c:pt idx="2">
                  <c:v>0.17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CA-4466-9C16-9C6D15D46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52430784"/>
        <c:axId val="-1552126080"/>
      </c:barChart>
      <c:catAx>
        <c:axId val="-155243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2126080"/>
        <c:crosses val="autoZero"/>
        <c:auto val="1"/>
        <c:lblAlgn val="ctr"/>
        <c:lblOffset val="100"/>
        <c:noMultiLvlLbl val="0"/>
      </c:catAx>
      <c:valAx>
        <c:axId val="-155212608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243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</a:t>
            </a:r>
            <a:r>
              <a:rPr lang="en-US" baseline="0"/>
              <a:t> share of in-ear earphones w/ wired connectivity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074721952273E-2"/>
          <c:y val="0.185402960526316"/>
          <c:w val="0.904331856477124"/>
          <c:h val="0.62309463064649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$250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Beats</c:v>
                </c:pt>
                <c:pt idx="1">
                  <c:v>Bose</c:v>
                </c:pt>
                <c:pt idx="2">
                  <c:v>Sennheiser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0.17</c:v>
                </c:pt>
                <c:pt idx="1">
                  <c:v>0.38</c:v>
                </c:pt>
                <c:pt idx="2">
                  <c:v>0.13</c:v>
                </c:pt>
                <c:pt idx="3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C-4B4F-B311-F47D24B2F2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$150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Beats</c:v>
                </c:pt>
                <c:pt idx="1">
                  <c:v>Bose</c:v>
                </c:pt>
                <c:pt idx="2">
                  <c:v>Sennheiser</c:v>
                </c:pt>
                <c:pt idx="3">
                  <c:v>None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0.21</c:v>
                </c:pt>
                <c:pt idx="1">
                  <c:v>0.44</c:v>
                </c:pt>
                <c:pt idx="2">
                  <c:v>0.15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9C-4B4F-B311-F47D24B2F2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$50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Beats</c:v>
                </c:pt>
                <c:pt idx="1">
                  <c:v>Bose</c:v>
                </c:pt>
                <c:pt idx="2">
                  <c:v>Sennheiser</c:v>
                </c:pt>
                <c:pt idx="3">
                  <c:v>None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0.24</c:v>
                </c:pt>
                <c:pt idx="1">
                  <c:v>0.45</c:v>
                </c:pt>
                <c:pt idx="2">
                  <c:v>0.17</c:v>
                </c:pt>
                <c:pt idx="3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9C-4B4F-B311-F47D24B2F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54257648"/>
        <c:axId val="-1108184992"/>
      </c:barChart>
      <c:catAx>
        <c:axId val="-155425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08184992"/>
        <c:crossesAt val="0"/>
        <c:auto val="1"/>
        <c:lblAlgn val="ctr"/>
        <c:lblOffset val="100"/>
        <c:noMultiLvlLbl val="0"/>
      </c:catAx>
      <c:valAx>
        <c:axId val="-110818499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425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</a:t>
            </a:r>
            <a:r>
              <a:rPr lang="en-US" baseline="0"/>
              <a:t> share of in-ear earphones w/ $250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Beats</c:v>
                </c:pt>
                <c:pt idx="1">
                  <c:v>Bose</c:v>
                </c:pt>
                <c:pt idx="2">
                  <c:v>Sennheiser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0.17</c:v>
                </c:pt>
                <c:pt idx="1">
                  <c:v>0.38</c:v>
                </c:pt>
                <c:pt idx="2">
                  <c:v>0.13</c:v>
                </c:pt>
                <c:pt idx="3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A-4ADC-9E30-591FB87D0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Bluetooth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Beats</c:v>
                </c:pt>
                <c:pt idx="1">
                  <c:v>Bose</c:v>
                </c:pt>
                <c:pt idx="2">
                  <c:v>Sennheiser</c:v>
                </c:pt>
                <c:pt idx="3">
                  <c:v>None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0.19</c:v>
                </c:pt>
                <c:pt idx="1">
                  <c:v>0.41</c:v>
                </c:pt>
                <c:pt idx="2">
                  <c:v>0.14000000000000001</c:v>
                </c:pt>
                <c:pt idx="3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CA-4ADC-9E30-591FB87D0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08340640"/>
        <c:axId val="-1108338864"/>
      </c:barChart>
      <c:catAx>
        <c:axId val="-110834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08338864"/>
        <c:crosses val="autoZero"/>
        <c:auto val="1"/>
        <c:lblAlgn val="ctr"/>
        <c:lblOffset val="100"/>
        <c:noMultiLvlLbl val="0"/>
      </c:catAx>
      <c:valAx>
        <c:axId val="-110833886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0834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headphones market</a:t>
            </a:r>
            <a:br>
              <a:rPr lang="en-US" dirty="0"/>
            </a:br>
            <a:r>
              <a:rPr lang="en-US" dirty="0"/>
              <a:t>for mark 7600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dirty="0" err="1"/>
              <a:t>Ameya</a:t>
            </a:r>
            <a:r>
              <a:rPr lang="en-US" dirty="0"/>
              <a:t> </a:t>
            </a:r>
            <a:r>
              <a:rPr lang="en-US" dirty="0" err="1"/>
              <a:t>jamgade</a:t>
            </a:r>
            <a:endParaRPr lang="en-US" dirty="0"/>
          </a:p>
          <a:p>
            <a:pPr algn="r"/>
            <a:r>
              <a:rPr lang="en-US" dirty="0"/>
              <a:t>Mark aw</a:t>
            </a:r>
          </a:p>
          <a:p>
            <a:pPr algn="r"/>
            <a:r>
              <a:rPr lang="en-US" dirty="0"/>
              <a:t>Rahul Potluri</a:t>
            </a:r>
          </a:p>
          <a:p>
            <a:pPr algn="r"/>
            <a:r>
              <a:rPr lang="en-US" dirty="0"/>
              <a:t>Tommy </a:t>
            </a:r>
            <a:r>
              <a:rPr lang="en-US" dirty="0" err="1"/>
              <a:t>zhu</a:t>
            </a:r>
            <a:endParaRPr lang="en-US" dirty="0"/>
          </a:p>
          <a:p>
            <a:pPr algn="r"/>
            <a:r>
              <a:rPr lang="en-US" dirty="0"/>
              <a:t>Yan yang</a:t>
            </a:r>
          </a:p>
        </p:txBody>
      </p:sp>
    </p:spTree>
    <p:extLst>
      <p:ext uri="{BB962C8B-B14F-4D97-AF65-F5344CB8AC3E}">
        <p14:creationId xmlns:p14="http://schemas.microsoft.com/office/powerpoint/2010/main" val="333438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37274763"/>
              </p:ext>
            </p:extLst>
          </p:nvPr>
        </p:nvGraphicFramePr>
        <p:xfrm>
          <a:off x="2796209" y="2249487"/>
          <a:ext cx="6587267" cy="354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724400" y="2903883"/>
            <a:ext cx="914400" cy="228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776541" y="3334544"/>
            <a:ext cx="800100" cy="685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80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83271520"/>
              </p:ext>
            </p:extLst>
          </p:nvPr>
        </p:nvGraphicFramePr>
        <p:xfrm>
          <a:off x="2882361" y="2249487"/>
          <a:ext cx="6424100" cy="354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8097907" y="3178866"/>
            <a:ext cx="741294" cy="3329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73337" y="4020344"/>
            <a:ext cx="685800" cy="114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29419" y="2799521"/>
            <a:ext cx="685800" cy="114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593784" y="4346713"/>
            <a:ext cx="655155" cy="38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0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price decreases</a:t>
            </a:r>
          </a:p>
          <a:p>
            <a:pPr lvl="1"/>
            <a:r>
              <a:rPr lang="en-US" dirty="0"/>
              <a:t>Market share increases</a:t>
            </a:r>
          </a:p>
          <a:p>
            <a:r>
              <a:rPr lang="en-US" dirty="0"/>
              <a:t>At every price point</a:t>
            </a:r>
          </a:p>
          <a:p>
            <a:pPr lvl="1"/>
            <a:r>
              <a:rPr lang="en-US" dirty="0"/>
              <a:t>Market share increases with added features</a:t>
            </a:r>
          </a:p>
          <a:p>
            <a:r>
              <a:rPr lang="en-US" dirty="0"/>
              <a:t>Gains in market share</a:t>
            </a:r>
          </a:p>
          <a:p>
            <a:pPr lvl="1"/>
            <a:r>
              <a:rPr lang="en-US" dirty="0"/>
              <a:t>Mic, Bluetooth: 1-2%</a:t>
            </a:r>
          </a:p>
          <a:p>
            <a:pPr lvl="1"/>
            <a:r>
              <a:rPr lang="en-US" dirty="0"/>
              <a:t>Price decrease: 3-6%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3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share did not differ significantly from cumulative average</a:t>
            </a:r>
          </a:p>
          <a:p>
            <a:pPr lvl="1"/>
            <a:r>
              <a:rPr lang="en-US" dirty="0"/>
              <a:t>Shows market share is fairly consistent</a:t>
            </a:r>
          </a:p>
          <a:p>
            <a:r>
              <a:rPr lang="en-US" dirty="0"/>
              <a:t>Lowest market share: </a:t>
            </a:r>
            <a:r>
              <a:rPr lang="en-US" dirty="0" err="1"/>
              <a:t>Sennheiser</a:t>
            </a:r>
            <a:endParaRPr lang="en-US" dirty="0"/>
          </a:p>
          <a:p>
            <a:pPr lvl="1"/>
            <a:r>
              <a:rPr lang="en-US" dirty="0"/>
              <a:t>Smallest gains in market share with added features</a:t>
            </a:r>
          </a:p>
          <a:p>
            <a:r>
              <a:rPr lang="en-US" dirty="0"/>
              <a:t>Gains from Bluetooth addition at $250 price point</a:t>
            </a:r>
          </a:p>
          <a:p>
            <a:pPr lvl="1"/>
            <a:r>
              <a:rPr lang="en-US" dirty="0"/>
              <a:t>Bose: 3%</a:t>
            </a:r>
          </a:p>
          <a:p>
            <a:pPr lvl="1"/>
            <a:r>
              <a:rPr lang="en-US" dirty="0" err="1"/>
              <a:t>Sennheiser</a:t>
            </a:r>
            <a:r>
              <a:rPr lang="en-US" dirty="0"/>
              <a:t>: 1%</a:t>
            </a:r>
          </a:p>
        </p:txBody>
      </p:sp>
    </p:spTree>
    <p:extLst>
      <p:ext uri="{BB962C8B-B14F-4D97-AF65-F5344CB8AC3E}">
        <p14:creationId xmlns:p14="http://schemas.microsoft.com/office/powerpoint/2010/main" val="421857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respondents</a:t>
            </a:r>
          </a:p>
          <a:p>
            <a:pPr lvl="1"/>
            <a:r>
              <a:rPr lang="en-US" dirty="0"/>
              <a:t>Headphones are not a daily necessity</a:t>
            </a:r>
          </a:p>
          <a:p>
            <a:r>
              <a:rPr lang="en-US" dirty="0"/>
              <a:t>Limited number of attributes</a:t>
            </a:r>
          </a:p>
          <a:p>
            <a:r>
              <a:rPr lang="en-US" dirty="0"/>
              <a:t>Lower average income level</a:t>
            </a:r>
          </a:p>
          <a:p>
            <a:pPr lvl="1"/>
            <a:r>
              <a:rPr lang="en-US" dirty="0"/>
              <a:t>59% were students</a:t>
            </a:r>
          </a:p>
          <a:p>
            <a:r>
              <a:rPr lang="en-US" dirty="0"/>
              <a:t>Younger average age</a:t>
            </a:r>
          </a:p>
          <a:p>
            <a:pPr lvl="1"/>
            <a:r>
              <a:rPr lang="en-US" dirty="0"/>
              <a:t>81% are from 21-30 age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0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Bose should continue its marketing strategy</a:t>
            </a:r>
          </a:p>
          <a:p>
            <a:pPr lvl="1"/>
            <a:r>
              <a:rPr lang="en-US" dirty="0"/>
              <a:t>Maintain consistent quality levels</a:t>
            </a:r>
          </a:p>
          <a:p>
            <a:pPr lvl="1"/>
            <a:r>
              <a:rPr lang="en-US" dirty="0"/>
              <a:t>Maximize profits at highest price levels</a:t>
            </a:r>
          </a:p>
          <a:p>
            <a:r>
              <a:rPr lang="en-US" dirty="0"/>
              <a:t>Beats should seek different avenues to increase market share</a:t>
            </a:r>
          </a:p>
          <a:p>
            <a:pPr lvl="1"/>
            <a:r>
              <a:rPr lang="en-US" dirty="0"/>
              <a:t>Improve quality</a:t>
            </a:r>
          </a:p>
          <a:p>
            <a:pPr lvl="1"/>
            <a:r>
              <a:rPr lang="en-US" dirty="0"/>
              <a:t>Lower price</a:t>
            </a:r>
          </a:p>
          <a:p>
            <a:r>
              <a:rPr lang="en-US" dirty="0" err="1"/>
              <a:t>Sennheiser</a:t>
            </a:r>
            <a:r>
              <a:rPr lang="en-US" dirty="0"/>
              <a:t> needs a thorough analysis of its products</a:t>
            </a:r>
          </a:p>
          <a:p>
            <a:pPr lvl="1"/>
            <a:r>
              <a:rPr lang="en-US" dirty="0"/>
              <a:t>Revise existing products</a:t>
            </a:r>
          </a:p>
          <a:p>
            <a:pPr lvl="1"/>
            <a:r>
              <a:rPr lang="en-US" dirty="0"/>
              <a:t>New 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289207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3927680" y="2787892"/>
            <a:ext cx="4333461" cy="24649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851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earphones &amp; headphones market</a:t>
            </a:r>
          </a:p>
          <a:p>
            <a:r>
              <a:rPr lang="en-US" dirty="0"/>
              <a:t>$5 billion industry by 2020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Analyze &amp; evaluate market</a:t>
            </a:r>
          </a:p>
          <a:p>
            <a:pPr lvl="1"/>
            <a:r>
              <a:rPr lang="en-US" dirty="0"/>
              <a:t>Understand consumer preferences</a:t>
            </a:r>
          </a:p>
          <a:p>
            <a:pPr lvl="1"/>
            <a:r>
              <a:rPr lang="en-US" dirty="0"/>
              <a:t>Estimate market share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7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934" y="4199858"/>
            <a:ext cx="3585332" cy="2016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230" y="2097088"/>
            <a:ext cx="5488329" cy="115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604" y="4199858"/>
            <a:ext cx="2752895" cy="20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2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49" y="3070773"/>
            <a:ext cx="854765" cy="854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94" y="1976893"/>
            <a:ext cx="854765" cy="854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705" y="4081697"/>
            <a:ext cx="862820" cy="862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449" y="5100676"/>
            <a:ext cx="854765" cy="9037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4414" y="3621249"/>
            <a:ext cx="173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Type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238912" y="2487939"/>
            <a:ext cx="1113183" cy="6095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$50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9264168" y="3641913"/>
            <a:ext cx="1113183" cy="6095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$150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9264168" y="4795887"/>
            <a:ext cx="1113183" cy="6095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$250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13418" y="1868557"/>
            <a:ext cx="3922644" cy="43599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6751448" y="1868557"/>
            <a:ext cx="3922644" cy="43599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30744" y="3634500"/>
            <a:ext cx="173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86751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34414" y="3621249"/>
            <a:ext cx="173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Connectivity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13418" y="1868557"/>
            <a:ext cx="3922644" cy="43599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6751448" y="1868557"/>
            <a:ext cx="3922644" cy="43599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30744" y="3634500"/>
            <a:ext cx="173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Brand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40" y="2672857"/>
            <a:ext cx="1602967" cy="336623"/>
          </a:xfrm>
          <a:prstGeom prst="rect">
            <a:avLst/>
          </a:prstGeom>
        </p:spPr>
      </p:pic>
      <p:pic>
        <p:nvPicPr>
          <p:cNvPr id="19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1070" y="3467599"/>
            <a:ext cx="1615196" cy="908548"/>
          </a:xfr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841" y="4715204"/>
            <a:ext cx="1602967" cy="1174321"/>
          </a:xfrm>
          <a:prstGeom prst="rect">
            <a:avLst/>
          </a:prstGeom>
        </p:spPr>
      </p:pic>
      <p:sp>
        <p:nvSpPr>
          <p:cNvPr id="22" name="Rectangle: Rounded Corners 21"/>
          <p:cNvSpPr/>
          <p:nvPr/>
        </p:nvSpPr>
        <p:spPr>
          <a:xfrm>
            <a:off x="3454105" y="3065301"/>
            <a:ext cx="1604880" cy="6095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Wired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3479361" y="4219275"/>
            <a:ext cx="1604880" cy="6095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41587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Conjoint vs Discrete choice</a:t>
            </a:r>
          </a:p>
          <a:p>
            <a:r>
              <a:rPr lang="en-US" dirty="0"/>
              <a:t>Discrete choice</a:t>
            </a:r>
          </a:p>
          <a:p>
            <a:pPr lvl="1"/>
            <a:r>
              <a:rPr lang="en-US" dirty="0"/>
              <a:t>More convenient</a:t>
            </a:r>
          </a:p>
          <a:p>
            <a:pPr lvl="1"/>
            <a:r>
              <a:rPr lang="en-US" dirty="0"/>
              <a:t>Better insights</a:t>
            </a:r>
          </a:p>
          <a:p>
            <a:r>
              <a:rPr lang="en-US" dirty="0"/>
              <a:t>D-efficiency: 99.33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 error: 0.58</a:t>
            </a:r>
          </a:p>
          <a:p>
            <a:r>
              <a:rPr lang="en-US" dirty="0"/>
              <a:t>48 choices</a:t>
            </a:r>
          </a:p>
          <a:p>
            <a:pPr lvl="1"/>
            <a:r>
              <a:rPr lang="en-US" dirty="0"/>
              <a:t>3 blocks of 16 each, n &gt; 25 for each block</a:t>
            </a:r>
          </a:p>
        </p:txBody>
      </p:sp>
    </p:spTree>
    <p:extLst>
      <p:ext uri="{BB962C8B-B14F-4D97-AF65-F5344CB8AC3E}">
        <p14:creationId xmlns:p14="http://schemas.microsoft.com/office/powerpoint/2010/main" val="281521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48" t="23295" r="44714" b="43162"/>
          <a:stretch/>
        </p:blipFill>
        <p:spPr>
          <a:xfrm>
            <a:off x="1141413" y="2910474"/>
            <a:ext cx="6009927" cy="229262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5426" t="22546" r="72906" b="23302"/>
          <a:stretch/>
        </p:blipFill>
        <p:spPr>
          <a:xfrm>
            <a:off x="7808644" y="2097088"/>
            <a:ext cx="2789455" cy="39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88" y="2097088"/>
            <a:ext cx="7307847" cy="4065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55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597108223"/>
              </p:ext>
            </p:extLst>
          </p:nvPr>
        </p:nvGraphicFramePr>
        <p:xfrm>
          <a:off x="2902239" y="2249487"/>
          <a:ext cx="6384343" cy="354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1745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277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Analysis of headphones market for mark 7600</vt:lpstr>
      <vt:lpstr>Overview</vt:lpstr>
      <vt:lpstr>The players</vt:lpstr>
      <vt:lpstr>attributes</vt:lpstr>
      <vt:lpstr>attributes</vt:lpstr>
      <vt:lpstr>The design</vt:lpstr>
      <vt:lpstr>questions</vt:lpstr>
      <vt:lpstr>the results</vt:lpstr>
      <vt:lpstr>analysis</vt:lpstr>
      <vt:lpstr>analysis</vt:lpstr>
      <vt:lpstr>analysis</vt:lpstr>
      <vt:lpstr>observations</vt:lpstr>
      <vt:lpstr>observations</vt:lpstr>
      <vt:lpstr>limitations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Potluri</dc:creator>
  <cp:lastModifiedBy>Rahul Potluri</cp:lastModifiedBy>
  <cp:revision>39</cp:revision>
  <dcterms:created xsi:type="dcterms:W3CDTF">2016-12-01T12:41:40Z</dcterms:created>
  <dcterms:modified xsi:type="dcterms:W3CDTF">2016-12-01T14:09:47Z</dcterms:modified>
</cp:coreProperties>
</file>