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74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5" r:id="rId19"/>
    <p:sldId id="271" r:id="rId20"/>
    <p:sldId id="272" r:id="rId21"/>
    <p:sldId id="279" r:id="rId22"/>
    <p:sldId id="278" r:id="rId23"/>
    <p:sldId id="277" r:id="rId24"/>
    <p:sldId id="276" r:id="rId25"/>
    <p:sldId id="280" r:id="rId26"/>
    <p:sldId id="27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85942" autoAdjust="0"/>
  </p:normalViewPr>
  <p:slideViewPr>
    <p:cSldViewPr>
      <p:cViewPr>
        <p:scale>
          <a:sx n="100" d="100"/>
          <a:sy n="100" d="100"/>
        </p:scale>
        <p:origin x="300" y="-9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9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0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ks\Desktop\Process%20managers\Eaton\Data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4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Sheet11!$H$7</c:f>
              <c:strCache>
                <c:ptCount val="1"/>
                <c:pt idx="0">
                  <c:v>Count of Incidents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Sheet11!$G$8:$G$18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</c:strCache>
            </c:strRef>
          </c:cat>
          <c:val>
            <c:numRef>
              <c:f>Sheet11!$H$8:$H$18</c:f>
              <c:numCache>
                <c:formatCode>General</c:formatCode>
                <c:ptCount val="11"/>
                <c:pt idx="0">
                  <c:v>1019</c:v>
                </c:pt>
                <c:pt idx="1">
                  <c:v>1246</c:v>
                </c:pt>
                <c:pt idx="2">
                  <c:v>1258</c:v>
                </c:pt>
                <c:pt idx="3">
                  <c:v>1403</c:v>
                </c:pt>
                <c:pt idx="4">
                  <c:v>1080</c:v>
                </c:pt>
                <c:pt idx="5">
                  <c:v>916</c:v>
                </c:pt>
                <c:pt idx="6">
                  <c:v>845</c:v>
                </c:pt>
                <c:pt idx="7">
                  <c:v>1076</c:v>
                </c:pt>
                <c:pt idx="8">
                  <c:v>928</c:v>
                </c:pt>
                <c:pt idx="9">
                  <c:v>1005</c:v>
                </c:pt>
                <c:pt idx="10">
                  <c:v>1006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02-4227-8818-6D1C23C05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1891080"/>
        <c:axId val="731891736"/>
      </c:lineChart>
      <c:catAx>
        <c:axId val="731891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891736"/>
        <c:crosses val="autoZero"/>
        <c:auto val="1"/>
        <c:lblAlgn val="ctr"/>
        <c:lblOffset val="100"/>
        <c:noMultiLvlLbl val="0"/>
      </c:catAx>
      <c:valAx>
        <c:axId val="731891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891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Problematic areas: cost of inventory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Sheet4!$F$11:$F$17</c:f>
              <c:strCache>
                <c:ptCount val="7"/>
                <c:pt idx="0">
                  <c:v>Account alias issue</c:v>
                </c:pt>
                <c:pt idx="1">
                  <c:v>Account alias receipt</c:v>
                </c:pt>
                <c:pt idx="2">
                  <c:v>Backflush Transfer</c:v>
                </c:pt>
                <c:pt idx="3">
                  <c:v>Physical Inv Adjust</c:v>
                </c:pt>
                <c:pt idx="4">
                  <c:v>Subinventory Transfer</c:v>
                </c:pt>
                <c:pt idx="5">
                  <c:v>WIP Assembly Return</c:v>
                </c:pt>
                <c:pt idx="6">
                  <c:v>WIP Assy Completion</c:v>
                </c:pt>
              </c:strCache>
            </c:strRef>
          </c:cat>
          <c:val>
            <c:numRef>
              <c:f>Sheet4!$H$11:$H$17</c:f>
              <c:numCache>
                <c:formatCode>"$"#,##0.00_);\("$"#,##0.00\)</c:formatCode>
                <c:ptCount val="7"/>
                <c:pt idx="0">
                  <c:v>22022.621529999975</c:v>
                </c:pt>
                <c:pt idx="1">
                  <c:v>7.9188200000000002</c:v>
                </c:pt>
                <c:pt idx="2">
                  <c:v>604.62315999999998</c:v>
                </c:pt>
                <c:pt idx="3">
                  <c:v>105.82353999999999</c:v>
                </c:pt>
                <c:pt idx="4">
                  <c:v>825388.58964999113</c:v>
                </c:pt>
                <c:pt idx="5">
                  <c:v>1341831.4290699933</c:v>
                </c:pt>
                <c:pt idx="6">
                  <c:v>1192324.6578399763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07-465F-83C7-986EBC104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9489208"/>
        <c:axId val="43948888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Sheet4!$F$11:$F$17</c15:sqref>
                        </c15:formulaRef>
                      </c:ext>
                    </c:extLst>
                    <c:strCache>
                      <c:ptCount val="7"/>
                      <c:pt idx="0">
                        <c:v>Account alias issue</c:v>
                      </c:pt>
                      <c:pt idx="1">
                        <c:v>Account alias receipt</c:v>
                      </c:pt>
                      <c:pt idx="2">
                        <c:v>Backflush Transfer</c:v>
                      </c:pt>
                      <c:pt idx="3">
                        <c:v>Physical Inv Adjust</c:v>
                      </c:pt>
                      <c:pt idx="4">
                        <c:v>Subinventory Transfer</c:v>
                      </c:pt>
                      <c:pt idx="5">
                        <c:v>WIP Assembly Return</c:v>
                      </c:pt>
                      <c:pt idx="6">
                        <c:v>WIP Assy Completion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Sheet4!$G$11:$G$17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607-465F-83C7-986EBC104A6E}"/>
                  </c:ext>
                </c:extLst>
              </c15:ser>
            </c15:filteredBarSeries>
          </c:ext>
        </c:extLst>
      </c:barChart>
      <c:catAx>
        <c:axId val="439489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488880"/>
        <c:crosses val="autoZero"/>
        <c:auto val="1"/>
        <c:lblAlgn val="ctr"/>
        <c:lblOffset val="100"/>
        <c:noMultiLvlLbl val="0"/>
      </c:catAx>
      <c:valAx>
        <c:axId val="439488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\(&quot;$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48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Problematic areas: number of incidents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048468941382326"/>
          <c:y val="0.19486111111111112"/>
          <c:w val="0.67751531058617676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Sheet3!$D$7:$D$13</c:f>
              <c:strCache>
                <c:ptCount val="7"/>
                <c:pt idx="0">
                  <c:v>Account alias issue</c:v>
                </c:pt>
                <c:pt idx="1">
                  <c:v>Account alias receipt</c:v>
                </c:pt>
                <c:pt idx="2">
                  <c:v>Backflush Transfer</c:v>
                </c:pt>
                <c:pt idx="3">
                  <c:v>Physical Inv Adjust</c:v>
                </c:pt>
                <c:pt idx="4">
                  <c:v>Subinventory Transfer</c:v>
                </c:pt>
                <c:pt idx="5">
                  <c:v>WIP Assembly Return</c:v>
                </c:pt>
                <c:pt idx="6">
                  <c:v>WIP Assy Completion</c:v>
                </c:pt>
              </c:strCache>
            </c:strRef>
          </c:cat>
          <c:val>
            <c:numRef>
              <c:f>Sheet3!$E$7:$E$13</c:f>
              <c:numCache>
                <c:formatCode>General</c:formatCode>
                <c:ptCount val="7"/>
                <c:pt idx="0">
                  <c:v>402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2883</c:v>
                </c:pt>
                <c:pt idx="5">
                  <c:v>4782</c:v>
                </c:pt>
                <c:pt idx="6">
                  <c:v>6563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BC-4345-BD86-F6CD7DF9977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37888936"/>
        <c:axId val="437895168"/>
      </c:barChart>
      <c:catAx>
        <c:axId val="437888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95168"/>
        <c:crosses val="autoZero"/>
        <c:auto val="1"/>
        <c:lblAlgn val="ctr"/>
        <c:lblOffset val="100"/>
        <c:noMultiLvlLbl val="0"/>
      </c:catAx>
      <c:valAx>
        <c:axId val="437895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88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tx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Inventory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Sheet10!$D$5</c:f>
              <c:strCache>
                <c:ptCount val="1"/>
                <c:pt idx="0">
                  <c:v>Incidents cost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Sheet10!$C$6:$C$9</c:f>
              <c:strCache>
                <c:ptCount val="4"/>
                <c:pt idx="0">
                  <c:v>12am-6am</c:v>
                </c:pt>
                <c:pt idx="1">
                  <c:v>6am-12pm</c:v>
                </c:pt>
                <c:pt idx="2">
                  <c:v>12pm-18pm</c:v>
                </c:pt>
                <c:pt idx="3">
                  <c:v>18pm-12am</c:v>
                </c:pt>
              </c:strCache>
            </c:strRef>
          </c:cat>
          <c:val>
            <c:numRef>
              <c:f>Sheet10!$D$6:$D$9</c:f>
              <c:numCache>
                <c:formatCode>"$"#,##0.00</c:formatCode>
                <c:ptCount val="4"/>
                <c:pt idx="0">
                  <c:v>273789.42549000087</c:v>
                </c:pt>
                <c:pt idx="1">
                  <c:v>874797.4479899985</c:v>
                </c:pt>
                <c:pt idx="2">
                  <c:v>1808345.1452400065</c:v>
                </c:pt>
                <c:pt idx="3">
                  <c:v>425353.64488999918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07-44D9-A10C-4C48CFC9A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43307696"/>
        <c:axId val="543309008"/>
      </c:barChart>
      <c:catAx>
        <c:axId val="54330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309008"/>
        <c:crosses val="autoZero"/>
        <c:auto val="1"/>
        <c:lblAlgn val="ctr"/>
        <c:lblOffset val="100"/>
        <c:noMultiLvlLbl val="0"/>
      </c:catAx>
      <c:valAx>
        <c:axId val="543309008"/>
        <c:scaling>
          <c:orientation val="minMax"/>
        </c:scaling>
        <c:delete val="0"/>
        <c:axPos val="l"/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30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Incidents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46981627296588"/>
          <c:y val="0.19486111111111112"/>
          <c:w val="0.87753018372703417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Sheet11!$E$9</c:f>
              <c:strCache>
                <c:ptCount val="1"/>
                <c:pt idx="0">
                  <c:v>Incidents number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Sheet11!$D$10:$D$13</c:f>
              <c:strCache>
                <c:ptCount val="4"/>
                <c:pt idx="0">
                  <c:v>12am-6am</c:v>
                </c:pt>
                <c:pt idx="1">
                  <c:v>6am-12pm</c:v>
                </c:pt>
                <c:pt idx="2">
                  <c:v>12pm-18pm</c:v>
                </c:pt>
                <c:pt idx="3">
                  <c:v>18pm-12am</c:v>
                </c:pt>
              </c:strCache>
            </c:strRef>
          </c:cat>
          <c:val>
            <c:numRef>
              <c:f>Sheet11!$E$10:$E$13</c:f>
              <c:numCache>
                <c:formatCode>General</c:formatCode>
                <c:ptCount val="4"/>
                <c:pt idx="0">
                  <c:v>1069</c:v>
                </c:pt>
                <c:pt idx="1">
                  <c:v>4050</c:v>
                </c:pt>
                <c:pt idx="2">
                  <c:v>7637</c:v>
                </c:pt>
                <c:pt idx="3">
                  <c:v>1877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B7-4F7D-A31A-9B97C6FB4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602975168"/>
        <c:axId val="602976480"/>
      </c:barChart>
      <c:catAx>
        <c:axId val="60297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976480"/>
        <c:crosses val="autoZero"/>
        <c:auto val="1"/>
        <c:lblAlgn val="ctr"/>
        <c:lblOffset val="100"/>
        <c:noMultiLvlLbl val="0"/>
      </c:catAx>
      <c:valAx>
        <c:axId val="60297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97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C8835-476E-4174-B73C-2F276605B4E0}" type="doc">
      <dgm:prSet loTypeId="urn:microsoft.com/office/officeart/2005/8/layout/hProcess9" loCatId="process" qsTypeId="urn:microsoft.com/office/officeart/2005/8/quickstyle/simple2" qsCatId="simple" csTypeId="urn:microsoft.com/office/officeart/2005/8/colors/accent0_2" csCatId="mainScheme" phldr="1"/>
      <dgm:spPr/>
    </dgm:pt>
    <dgm:pt modelId="{348ABCDD-9527-4EA7-860A-496431C4D122}">
      <dgm:prSet phldrT="[Text]"/>
      <dgm:spPr/>
      <dgm:t>
        <a:bodyPr/>
        <a:lstStyle/>
        <a:p>
          <a:r>
            <a:rPr lang="en-US" dirty="0"/>
            <a:t>Existing Process</a:t>
          </a:r>
        </a:p>
      </dgm:t>
    </dgm:pt>
    <dgm:pt modelId="{8F484C6C-06D3-48AC-A2F8-675735BE3511}" type="parTrans" cxnId="{24533822-3479-4C7E-B450-C93224AB3003}">
      <dgm:prSet/>
      <dgm:spPr/>
      <dgm:t>
        <a:bodyPr/>
        <a:lstStyle/>
        <a:p>
          <a:endParaRPr lang="en-US"/>
        </a:p>
      </dgm:t>
    </dgm:pt>
    <dgm:pt modelId="{A79F2270-EB44-4F7D-B178-B79C5D50104C}" type="sibTrans" cxnId="{24533822-3479-4C7E-B450-C93224AB3003}">
      <dgm:prSet/>
      <dgm:spPr/>
      <dgm:t>
        <a:bodyPr/>
        <a:lstStyle/>
        <a:p>
          <a:endParaRPr lang="en-US"/>
        </a:p>
      </dgm:t>
    </dgm:pt>
    <dgm:pt modelId="{9BDDC2C7-7D3B-42BD-AAF6-9B3546F85400}">
      <dgm:prSet phldrT="[Text]"/>
      <dgm:spPr/>
      <dgm:t>
        <a:bodyPr/>
        <a:lstStyle/>
        <a:p>
          <a:r>
            <a:rPr lang="en-US" dirty="0"/>
            <a:t>Data Collection Sources &amp; Data Manipulation</a:t>
          </a:r>
        </a:p>
      </dgm:t>
    </dgm:pt>
    <dgm:pt modelId="{D334716E-B1D3-4020-B78D-E219078EB299}" type="parTrans" cxnId="{FFE00E6A-06F5-46ED-8862-5EC13122E372}">
      <dgm:prSet/>
      <dgm:spPr/>
      <dgm:t>
        <a:bodyPr/>
        <a:lstStyle/>
        <a:p>
          <a:endParaRPr lang="en-US"/>
        </a:p>
      </dgm:t>
    </dgm:pt>
    <dgm:pt modelId="{DB5EA2A9-96AB-4847-A447-464A6B45D1ED}" type="sibTrans" cxnId="{FFE00E6A-06F5-46ED-8862-5EC13122E372}">
      <dgm:prSet/>
      <dgm:spPr/>
      <dgm:t>
        <a:bodyPr/>
        <a:lstStyle/>
        <a:p>
          <a:endParaRPr lang="en-US"/>
        </a:p>
      </dgm:t>
    </dgm:pt>
    <dgm:pt modelId="{B76E410B-760C-4FD1-8A54-AECCC5315F85}">
      <dgm:prSet phldrT="[Text]"/>
      <dgm:spPr/>
      <dgm:t>
        <a:bodyPr/>
        <a:lstStyle/>
        <a:p>
          <a:r>
            <a:rPr lang="en-US" dirty="0"/>
            <a:t>Analysis of As-Is Process</a:t>
          </a:r>
        </a:p>
      </dgm:t>
    </dgm:pt>
    <dgm:pt modelId="{50FD82EC-4857-4682-90D9-14178E3E72C8}" type="parTrans" cxnId="{AECAB1E9-0DB3-447D-9CD0-FB9E3CD59D6D}">
      <dgm:prSet/>
      <dgm:spPr/>
      <dgm:t>
        <a:bodyPr/>
        <a:lstStyle/>
        <a:p>
          <a:endParaRPr lang="en-US"/>
        </a:p>
      </dgm:t>
    </dgm:pt>
    <dgm:pt modelId="{93CEDB12-1B1B-4FC6-A531-40E0F4FDDF86}" type="sibTrans" cxnId="{AECAB1E9-0DB3-447D-9CD0-FB9E3CD59D6D}">
      <dgm:prSet/>
      <dgm:spPr/>
      <dgm:t>
        <a:bodyPr/>
        <a:lstStyle/>
        <a:p>
          <a:endParaRPr lang="en-US"/>
        </a:p>
      </dgm:t>
    </dgm:pt>
    <dgm:pt modelId="{C5FCE037-BC4B-4D6B-8831-17256246B8C5}">
      <dgm:prSet phldrT="[Text]"/>
      <dgm:spPr/>
      <dgm:t>
        <a:bodyPr/>
        <a:lstStyle/>
        <a:p>
          <a:r>
            <a:rPr lang="en-US" dirty="0"/>
            <a:t>Discovery</a:t>
          </a:r>
        </a:p>
      </dgm:t>
    </dgm:pt>
    <dgm:pt modelId="{30A84813-4302-4EC8-ABB9-B52356567D66}" type="parTrans" cxnId="{51BB243E-1D6C-4795-8C17-32972A9325F2}">
      <dgm:prSet/>
      <dgm:spPr/>
      <dgm:t>
        <a:bodyPr/>
        <a:lstStyle/>
        <a:p>
          <a:endParaRPr lang="en-US"/>
        </a:p>
      </dgm:t>
    </dgm:pt>
    <dgm:pt modelId="{9E02D358-9BBF-4FE7-B313-12572BFE119C}" type="sibTrans" cxnId="{51BB243E-1D6C-4795-8C17-32972A9325F2}">
      <dgm:prSet/>
      <dgm:spPr/>
      <dgm:t>
        <a:bodyPr/>
        <a:lstStyle/>
        <a:p>
          <a:endParaRPr lang="en-US"/>
        </a:p>
      </dgm:t>
    </dgm:pt>
    <dgm:pt modelId="{B46A7F48-951D-4831-B0F6-640D7153AB76}">
      <dgm:prSet phldrT="[Text]"/>
      <dgm:spPr/>
      <dgm:t>
        <a:bodyPr/>
        <a:lstStyle/>
        <a:p>
          <a:r>
            <a:rPr lang="en-US" dirty="0"/>
            <a:t>Observations</a:t>
          </a:r>
        </a:p>
      </dgm:t>
    </dgm:pt>
    <dgm:pt modelId="{C7D3D91E-F48D-4360-82BA-E12989CA969C}" type="parTrans" cxnId="{F6DF47A1-680C-4975-B3FA-30443A255FE6}">
      <dgm:prSet/>
      <dgm:spPr/>
      <dgm:t>
        <a:bodyPr/>
        <a:lstStyle/>
        <a:p>
          <a:endParaRPr lang="en-US"/>
        </a:p>
      </dgm:t>
    </dgm:pt>
    <dgm:pt modelId="{0CE65621-9127-4942-B1C1-6FA540462ED4}" type="sibTrans" cxnId="{F6DF47A1-680C-4975-B3FA-30443A255FE6}">
      <dgm:prSet/>
      <dgm:spPr/>
      <dgm:t>
        <a:bodyPr/>
        <a:lstStyle/>
        <a:p>
          <a:endParaRPr lang="en-US"/>
        </a:p>
      </dgm:t>
    </dgm:pt>
    <dgm:pt modelId="{ED3AE2E6-80B6-48B2-9604-F7B21D2960BF}">
      <dgm:prSet phldrT="[Text]"/>
      <dgm:spPr/>
      <dgm:t>
        <a:bodyPr/>
        <a:lstStyle/>
        <a:p>
          <a:r>
            <a:rPr lang="en-US" dirty="0"/>
            <a:t>Recommendations</a:t>
          </a:r>
        </a:p>
      </dgm:t>
    </dgm:pt>
    <dgm:pt modelId="{580B5284-498A-4ADE-AC39-E79A45D1C8A0}" type="parTrans" cxnId="{6330527D-717B-41B5-A385-CEBAEE5F548C}">
      <dgm:prSet/>
      <dgm:spPr/>
      <dgm:t>
        <a:bodyPr/>
        <a:lstStyle/>
        <a:p>
          <a:endParaRPr lang="en-US"/>
        </a:p>
      </dgm:t>
    </dgm:pt>
    <dgm:pt modelId="{6918FEE0-BA21-4860-BC3E-07919423DD7B}" type="sibTrans" cxnId="{6330527D-717B-41B5-A385-CEBAEE5F548C}">
      <dgm:prSet/>
      <dgm:spPr/>
      <dgm:t>
        <a:bodyPr/>
        <a:lstStyle/>
        <a:p>
          <a:endParaRPr lang="en-US"/>
        </a:p>
      </dgm:t>
    </dgm:pt>
    <dgm:pt modelId="{41FB76AE-EC08-46F9-858B-54418703013F}" type="pres">
      <dgm:prSet presAssocID="{C24C8835-476E-4174-B73C-2F276605B4E0}" presName="CompostProcess" presStyleCnt="0">
        <dgm:presLayoutVars>
          <dgm:dir/>
          <dgm:resizeHandles val="exact"/>
        </dgm:presLayoutVars>
      </dgm:prSet>
      <dgm:spPr/>
    </dgm:pt>
    <dgm:pt modelId="{15284045-A4E9-478E-AF07-F504C921D54E}" type="pres">
      <dgm:prSet presAssocID="{C24C8835-476E-4174-B73C-2F276605B4E0}" presName="arrow" presStyleLbl="bgShp" presStyleIdx="0" presStyleCnt="1" custScaleX="117647"/>
      <dgm:spPr/>
    </dgm:pt>
    <dgm:pt modelId="{04587785-AA74-4C22-B05F-A875B18B9757}" type="pres">
      <dgm:prSet presAssocID="{C24C8835-476E-4174-B73C-2F276605B4E0}" presName="linearProcess" presStyleCnt="0"/>
      <dgm:spPr/>
    </dgm:pt>
    <dgm:pt modelId="{25AA997F-FE21-468D-82A7-6B82A78A6447}" type="pres">
      <dgm:prSet presAssocID="{348ABCDD-9527-4EA7-860A-496431C4D122}" presName="textNode" presStyleLbl="node1" presStyleIdx="0" presStyleCnt="6">
        <dgm:presLayoutVars>
          <dgm:bulletEnabled val="1"/>
        </dgm:presLayoutVars>
      </dgm:prSet>
      <dgm:spPr/>
    </dgm:pt>
    <dgm:pt modelId="{775406BA-6731-4411-B621-ED57BEB6783B}" type="pres">
      <dgm:prSet presAssocID="{A79F2270-EB44-4F7D-B178-B79C5D50104C}" presName="sibTrans" presStyleCnt="0"/>
      <dgm:spPr/>
    </dgm:pt>
    <dgm:pt modelId="{6A0296F5-B3E6-48C9-BE26-1DD77A2695B1}" type="pres">
      <dgm:prSet presAssocID="{9BDDC2C7-7D3B-42BD-AAF6-9B3546F85400}" presName="textNode" presStyleLbl="node1" presStyleIdx="1" presStyleCnt="6">
        <dgm:presLayoutVars>
          <dgm:bulletEnabled val="1"/>
        </dgm:presLayoutVars>
      </dgm:prSet>
      <dgm:spPr/>
    </dgm:pt>
    <dgm:pt modelId="{B345A5D6-9AA6-4C39-9B2F-F6A41C5585FB}" type="pres">
      <dgm:prSet presAssocID="{DB5EA2A9-96AB-4847-A447-464A6B45D1ED}" presName="sibTrans" presStyleCnt="0"/>
      <dgm:spPr/>
    </dgm:pt>
    <dgm:pt modelId="{1418B8A7-8E37-4FC3-9C0E-E1CF3E073A96}" type="pres">
      <dgm:prSet presAssocID="{B76E410B-760C-4FD1-8A54-AECCC5315F85}" presName="textNode" presStyleLbl="node1" presStyleIdx="2" presStyleCnt="6">
        <dgm:presLayoutVars>
          <dgm:bulletEnabled val="1"/>
        </dgm:presLayoutVars>
      </dgm:prSet>
      <dgm:spPr/>
    </dgm:pt>
    <dgm:pt modelId="{5F334AAF-1ED5-4CFE-AB81-E19C95B8B250}" type="pres">
      <dgm:prSet presAssocID="{93CEDB12-1B1B-4FC6-A531-40E0F4FDDF86}" presName="sibTrans" presStyleCnt="0"/>
      <dgm:spPr/>
    </dgm:pt>
    <dgm:pt modelId="{DB25057D-E9A6-4BE6-B3A5-8534D564EDF3}" type="pres">
      <dgm:prSet presAssocID="{C5FCE037-BC4B-4D6B-8831-17256246B8C5}" presName="textNode" presStyleLbl="node1" presStyleIdx="3" presStyleCnt="6">
        <dgm:presLayoutVars>
          <dgm:bulletEnabled val="1"/>
        </dgm:presLayoutVars>
      </dgm:prSet>
      <dgm:spPr/>
    </dgm:pt>
    <dgm:pt modelId="{A06C0C09-D118-442C-926F-29D7B674BC48}" type="pres">
      <dgm:prSet presAssocID="{9E02D358-9BBF-4FE7-B313-12572BFE119C}" presName="sibTrans" presStyleCnt="0"/>
      <dgm:spPr/>
    </dgm:pt>
    <dgm:pt modelId="{859DCABB-E566-46AA-8A7E-A558A1017E88}" type="pres">
      <dgm:prSet presAssocID="{B46A7F48-951D-4831-B0F6-640D7153AB76}" presName="textNode" presStyleLbl="node1" presStyleIdx="4" presStyleCnt="6">
        <dgm:presLayoutVars>
          <dgm:bulletEnabled val="1"/>
        </dgm:presLayoutVars>
      </dgm:prSet>
      <dgm:spPr/>
    </dgm:pt>
    <dgm:pt modelId="{639E4D87-FB66-4B08-AFF1-7EDEEB7EFF47}" type="pres">
      <dgm:prSet presAssocID="{0CE65621-9127-4942-B1C1-6FA540462ED4}" presName="sibTrans" presStyleCnt="0"/>
      <dgm:spPr/>
    </dgm:pt>
    <dgm:pt modelId="{00B41F83-E328-4D1E-B340-BBB2531D4D2D}" type="pres">
      <dgm:prSet presAssocID="{ED3AE2E6-80B6-48B2-9604-F7B21D2960BF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6330527D-717B-41B5-A385-CEBAEE5F548C}" srcId="{C24C8835-476E-4174-B73C-2F276605B4E0}" destId="{ED3AE2E6-80B6-48B2-9604-F7B21D2960BF}" srcOrd="5" destOrd="0" parTransId="{580B5284-498A-4ADE-AC39-E79A45D1C8A0}" sibTransId="{6918FEE0-BA21-4860-BC3E-07919423DD7B}"/>
    <dgm:cxn modelId="{DB4056DD-CCF6-4E27-935F-E7EDE719C506}" type="presOf" srcId="{ED3AE2E6-80B6-48B2-9604-F7B21D2960BF}" destId="{00B41F83-E328-4D1E-B340-BBB2531D4D2D}" srcOrd="0" destOrd="0" presId="urn:microsoft.com/office/officeart/2005/8/layout/hProcess9"/>
    <dgm:cxn modelId="{F6DF47A1-680C-4975-B3FA-30443A255FE6}" srcId="{C24C8835-476E-4174-B73C-2F276605B4E0}" destId="{B46A7F48-951D-4831-B0F6-640D7153AB76}" srcOrd="4" destOrd="0" parTransId="{C7D3D91E-F48D-4360-82BA-E12989CA969C}" sibTransId="{0CE65621-9127-4942-B1C1-6FA540462ED4}"/>
    <dgm:cxn modelId="{F575124F-88F3-4FB9-B32E-415D6C771B40}" type="presOf" srcId="{C24C8835-476E-4174-B73C-2F276605B4E0}" destId="{41FB76AE-EC08-46F9-858B-54418703013F}" srcOrd="0" destOrd="0" presId="urn:microsoft.com/office/officeart/2005/8/layout/hProcess9"/>
    <dgm:cxn modelId="{5FF31548-C9C6-4B31-9268-6F44E271994C}" type="presOf" srcId="{C5FCE037-BC4B-4D6B-8831-17256246B8C5}" destId="{DB25057D-E9A6-4BE6-B3A5-8534D564EDF3}" srcOrd="0" destOrd="0" presId="urn:microsoft.com/office/officeart/2005/8/layout/hProcess9"/>
    <dgm:cxn modelId="{FFE00E6A-06F5-46ED-8862-5EC13122E372}" srcId="{C24C8835-476E-4174-B73C-2F276605B4E0}" destId="{9BDDC2C7-7D3B-42BD-AAF6-9B3546F85400}" srcOrd="1" destOrd="0" parTransId="{D334716E-B1D3-4020-B78D-E219078EB299}" sibTransId="{DB5EA2A9-96AB-4847-A447-464A6B45D1ED}"/>
    <dgm:cxn modelId="{2346A10F-AA85-4073-B239-4B79E009FB08}" type="presOf" srcId="{9BDDC2C7-7D3B-42BD-AAF6-9B3546F85400}" destId="{6A0296F5-B3E6-48C9-BE26-1DD77A2695B1}" srcOrd="0" destOrd="0" presId="urn:microsoft.com/office/officeart/2005/8/layout/hProcess9"/>
    <dgm:cxn modelId="{434DFA2E-CFC5-420B-99FD-DE60F36E701B}" type="presOf" srcId="{B76E410B-760C-4FD1-8A54-AECCC5315F85}" destId="{1418B8A7-8E37-4FC3-9C0E-E1CF3E073A96}" srcOrd="0" destOrd="0" presId="urn:microsoft.com/office/officeart/2005/8/layout/hProcess9"/>
    <dgm:cxn modelId="{0735964A-DD07-4A27-88C2-3E3C46A7E842}" type="presOf" srcId="{348ABCDD-9527-4EA7-860A-496431C4D122}" destId="{25AA997F-FE21-468D-82A7-6B82A78A6447}" srcOrd="0" destOrd="0" presId="urn:microsoft.com/office/officeart/2005/8/layout/hProcess9"/>
    <dgm:cxn modelId="{E3E326BB-69AE-45D6-83AD-C6430C9F57FA}" type="presOf" srcId="{B46A7F48-951D-4831-B0F6-640D7153AB76}" destId="{859DCABB-E566-46AA-8A7E-A558A1017E88}" srcOrd="0" destOrd="0" presId="urn:microsoft.com/office/officeart/2005/8/layout/hProcess9"/>
    <dgm:cxn modelId="{51BB243E-1D6C-4795-8C17-32972A9325F2}" srcId="{C24C8835-476E-4174-B73C-2F276605B4E0}" destId="{C5FCE037-BC4B-4D6B-8831-17256246B8C5}" srcOrd="3" destOrd="0" parTransId="{30A84813-4302-4EC8-ABB9-B52356567D66}" sibTransId="{9E02D358-9BBF-4FE7-B313-12572BFE119C}"/>
    <dgm:cxn modelId="{AECAB1E9-0DB3-447D-9CD0-FB9E3CD59D6D}" srcId="{C24C8835-476E-4174-B73C-2F276605B4E0}" destId="{B76E410B-760C-4FD1-8A54-AECCC5315F85}" srcOrd="2" destOrd="0" parTransId="{50FD82EC-4857-4682-90D9-14178E3E72C8}" sibTransId="{93CEDB12-1B1B-4FC6-A531-40E0F4FDDF86}"/>
    <dgm:cxn modelId="{24533822-3479-4C7E-B450-C93224AB3003}" srcId="{C24C8835-476E-4174-B73C-2F276605B4E0}" destId="{348ABCDD-9527-4EA7-860A-496431C4D122}" srcOrd="0" destOrd="0" parTransId="{8F484C6C-06D3-48AC-A2F8-675735BE3511}" sibTransId="{A79F2270-EB44-4F7D-B178-B79C5D50104C}"/>
    <dgm:cxn modelId="{C6CF84DE-3A3B-4E6F-A30E-987ADC4D1CCB}" type="presParOf" srcId="{41FB76AE-EC08-46F9-858B-54418703013F}" destId="{15284045-A4E9-478E-AF07-F504C921D54E}" srcOrd="0" destOrd="0" presId="urn:microsoft.com/office/officeart/2005/8/layout/hProcess9"/>
    <dgm:cxn modelId="{5361EB9B-03A8-416A-A864-8910DBD6A166}" type="presParOf" srcId="{41FB76AE-EC08-46F9-858B-54418703013F}" destId="{04587785-AA74-4C22-B05F-A875B18B9757}" srcOrd="1" destOrd="0" presId="urn:microsoft.com/office/officeart/2005/8/layout/hProcess9"/>
    <dgm:cxn modelId="{B1BFA725-A19E-4DCC-9C39-89671EC9B94D}" type="presParOf" srcId="{04587785-AA74-4C22-B05F-A875B18B9757}" destId="{25AA997F-FE21-468D-82A7-6B82A78A6447}" srcOrd="0" destOrd="0" presId="urn:microsoft.com/office/officeart/2005/8/layout/hProcess9"/>
    <dgm:cxn modelId="{69519CC3-76C9-4C17-B5FB-7E8E90709538}" type="presParOf" srcId="{04587785-AA74-4C22-B05F-A875B18B9757}" destId="{775406BA-6731-4411-B621-ED57BEB6783B}" srcOrd="1" destOrd="0" presId="urn:microsoft.com/office/officeart/2005/8/layout/hProcess9"/>
    <dgm:cxn modelId="{ADABF079-A5CA-4E5F-9012-6533B790486C}" type="presParOf" srcId="{04587785-AA74-4C22-B05F-A875B18B9757}" destId="{6A0296F5-B3E6-48C9-BE26-1DD77A2695B1}" srcOrd="2" destOrd="0" presId="urn:microsoft.com/office/officeart/2005/8/layout/hProcess9"/>
    <dgm:cxn modelId="{3F103706-F086-4FA6-873E-EC80874C0F27}" type="presParOf" srcId="{04587785-AA74-4C22-B05F-A875B18B9757}" destId="{B345A5D6-9AA6-4C39-9B2F-F6A41C5585FB}" srcOrd="3" destOrd="0" presId="urn:microsoft.com/office/officeart/2005/8/layout/hProcess9"/>
    <dgm:cxn modelId="{11713194-C09F-47BB-B67F-8B5CB13484B9}" type="presParOf" srcId="{04587785-AA74-4C22-B05F-A875B18B9757}" destId="{1418B8A7-8E37-4FC3-9C0E-E1CF3E073A96}" srcOrd="4" destOrd="0" presId="urn:microsoft.com/office/officeart/2005/8/layout/hProcess9"/>
    <dgm:cxn modelId="{E4DFDFE8-3D49-439E-B460-B941686BC4B8}" type="presParOf" srcId="{04587785-AA74-4C22-B05F-A875B18B9757}" destId="{5F334AAF-1ED5-4CFE-AB81-E19C95B8B250}" srcOrd="5" destOrd="0" presId="urn:microsoft.com/office/officeart/2005/8/layout/hProcess9"/>
    <dgm:cxn modelId="{3A452C95-3537-4C12-98C3-B21C22E04E22}" type="presParOf" srcId="{04587785-AA74-4C22-B05F-A875B18B9757}" destId="{DB25057D-E9A6-4BE6-B3A5-8534D564EDF3}" srcOrd="6" destOrd="0" presId="urn:microsoft.com/office/officeart/2005/8/layout/hProcess9"/>
    <dgm:cxn modelId="{45140F85-1C2D-439D-A869-FF7ABEC6105F}" type="presParOf" srcId="{04587785-AA74-4C22-B05F-A875B18B9757}" destId="{A06C0C09-D118-442C-926F-29D7B674BC48}" srcOrd="7" destOrd="0" presId="urn:microsoft.com/office/officeart/2005/8/layout/hProcess9"/>
    <dgm:cxn modelId="{F9B8E841-0163-4BCC-974D-AE9483E85954}" type="presParOf" srcId="{04587785-AA74-4C22-B05F-A875B18B9757}" destId="{859DCABB-E566-46AA-8A7E-A558A1017E88}" srcOrd="8" destOrd="0" presId="urn:microsoft.com/office/officeart/2005/8/layout/hProcess9"/>
    <dgm:cxn modelId="{B93A5E2C-C38A-41DE-A4E9-05DAEF987F45}" type="presParOf" srcId="{04587785-AA74-4C22-B05F-A875B18B9757}" destId="{639E4D87-FB66-4B08-AFF1-7EDEEB7EFF47}" srcOrd="9" destOrd="0" presId="urn:microsoft.com/office/officeart/2005/8/layout/hProcess9"/>
    <dgm:cxn modelId="{DB6078F1-4F4C-4640-8B0B-81773FF09A24}" type="presParOf" srcId="{04587785-AA74-4C22-B05F-A875B18B9757}" destId="{00B41F83-E328-4D1E-B340-BBB2531D4D2D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A63017-2AF4-4014-8C44-B23D46610781}" type="doc">
      <dgm:prSet loTypeId="urn:microsoft.com/office/officeart/2005/8/layout/hList7" loCatId="process" qsTypeId="urn:microsoft.com/office/officeart/2005/8/quickstyle/3d4" qsCatId="3D" csTypeId="urn:microsoft.com/office/officeart/2005/8/colors/accent2_2" csCatId="accent2" phldr="1"/>
      <dgm:spPr/>
    </dgm:pt>
    <dgm:pt modelId="{EE4C4C8A-5CE4-4EAC-86B8-C0BC45B5AD54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Implement BPM system	</a:t>
          </a:r>
        </a:p>
      </dgm:t>
    </dgm:pt>
    <dgm:pt modelId="{63AEFD37-CB28-4F05-9460-C7FFD715E8FE}" type="parTrans" cxnId="{F7462CB1-C5DC-47D6-BE23-9DFCFA321629}">
      <dgm:prSet/>
      <dgm:spPr/>
      <dgm:t>
        <a:bodyPr/>
        <a:lstStyle/>
        <a:p>
          <a:endParaRPr lang="en-US"/>
        </a:p>
      </dgm:t>
    </dgm:pt>
    <dgm:pt modelId="{ADD3AC48-6332-49C1-BD59-8CFA4DF375BE}" type="sibTrans" cxnId="{F7462CB1-C5DC-47D6-BE23-9DFCFA321629}">
      <dgm:prSet/>
      <dgm:spPr/>
      <dgm:t>
        <a:bodyPr/>
        <a:lstStyle/>
        <a:p>
          <a:endParaRPr lang="en-US"/>
        </a:p>
      </dgm:t>
    </dgm:pt>
    <dgm:pt modelId="{042F1712-1C5F-4B3F-B5E7-8EDB7372F12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Reduce defects</a:t>
          </a:r>
        </a:p>
      </dgm:t>
    </dgm:pt>
    <dgm:pt modelId="{EA08DE67-CFDD-4F6A-BD3B-58C6E9BF1649}" type="parTrans" cxnId="{96228090-BF58-46C9-8F63-B1A0A5D187CF}">
      <dgm:prSet/>
      <dgm:spPr/>
      <dgm:t>
        <a:bodyPr/>
        <a:lstStyle/>
        <a:p>
          <a:endParaRPr lang="en-US"/>
        </a:p>
      </dgm:t>
    </dgm:pt>
    <dgm:pt modelId="{48926E16-908F-49BF-877E-2355C36CD959}" type="sibTrans" cxnId="{96228090-BF58-46C9-8F63-B1A0A5D187CF}">
      <dgm:prSet/>
      <dgm:spPr/>
      <dgm:t>
        <a:bodyPr/>
        <a:lstStyle/>
        <a:p>
          <a:endParaRPr lang="en-US"/>
        </a:p>
      </dgm:t>
    </dgm:pt>
    <dgm:pt modelId="{825BAF8E-FA0D-43CD-B664-9A85E0FA2B4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Improve forecasting accuracy</a:t>
          </a:r>
        </a:p>
      </dgm:t>
    </dgm:pt>
    <dgm:pt modelId="{DA4CB1C6-9B94-4E5A-BC5A-77833A2E3466}" type="parTrans" cxnId="{6964EB82-92FD-49F9-8E72-AB2B7306B52A}">
      <dgm:prSet/>
      <dgm:spPr/>
      <dgm:t>
        <a:bodyPr/>
        <a:lstStyle/>
        <a:p>
          <a:endParaRPr lang="en-US"/>
        </a:p>
      </dgm:t>
    </dgm:pt>
    <dgm:pt modelId="{9D73E0AC-E303-477E-B904-A3EA66BE18E1}" type="sibTrans" cxnId="{6964EB82-92FD-49F9-8E72-AB2B7306B52A}">
      <dgm:prSet/>
      <dgm:spPr/>
      <dgm:t>
        <a:bodyPr/>
        <a:lstStyle/>
        <a:p>
          <a:endParaRPr lang="en-US"/>
        </a:p>
      </dgm:t>
    </dgm:pt>
    <dgm:pt modelId="{64F3000D-928B-442C-A4AA-5E2F8F137A59}" type="pres">
      <dgm:prSet presAssocID="{07A63017-2AF4-4014-8C44-B23D46610781}" presName="Name0" presStyleCnt="0">
        <dgm:presLayoutVars>
          <dgm:dir/>
          <dgm:resizeHandles val="exact"/>
        </dgm:presLayoutVars>
      </dgm:prSet>
      <dgm:spPr/>
    </dgm:pt>
    <dgm:pt modelId="{41C90539-684B-4546-9C3D-5146C074B26B}" type="pres">
      <dgm:prSet presAssocID="{07A63017-2AF4-4014-8C44-B23D46610781}" presName="fgShape" presStyleLbl="fgShp" presStyleIdx="0" presStyleCnt="1"/>
      <dgm:spPr/>
    </dgm:pt>
    <dgm:pt modelId="{F8951639-5A0E-4B14-9582-96E3E7197E72}" type="pres">
      <dgm:prSet presAssocID="{07A63017-2AF4-4014-8C44-B23D46610781}" presName="linComp" presStyleCnt="0"/>
      <dgm:spPr/>
    </dgm:pt>
    <dgm:pt modelId="{40B6F9A4-BA63-4C46-8995-0A319E85E3E9}" type="pres">
      <dgm:prSet presAssocID="{EE4C4C8A-5CE4-4EAC-86B8-C0BC45B5AD54}" presName="compNode" presStyleCnt="0"/>
      <dgm:spPr/>
    </dgm:pt>
    <dgm:pt modelId="{737B1339-88E9-48A9-9776-E71FA7FD5EC5}" type="pres">
      <dgm:prSet presAssocID="{EE4C4C8A-5CE4-4EAC-86B8-C0BC45B5AD54}" presName="bkgdShape" presStyleLbl="node1" presStyleIdx="0" presStyleCnt="3"/>
      <dgm:spPr/>
    </dgm:pt>
    <dgm:pt modelId="{05BB22FB-8A35-453B-ADE3-22C5D22720C3}" type="pres">
      <dgm:prSet presAssocID="{EE4C4C8A-5CE4-4EAC-86B8-C0BC45B5AD54}" presName="nodeTx" presStyleLbl="node1" presStyleIdx="0" presStyleCnt="3">
        <dgm:presLayoutVars>
          <dgm:bulletEnabled val="1"/>
        </dgm:presLayoutVars>
      </dgm:prSet>
      <dgm:spPr/>
    </dgm:pt>
    <dgm:pt modelId="{99E4741F-0788-4F12-A475-A339C4B010C6}" type="pres">
      <dgm:prSet presAssocID="{EE4C4C8A-5CE4-4EAC-86B8-C0BC45B5AD54}" presName="invisiNode" presStyleLbl="node1" presStyleIdx="0" presStyleCnt="3"/>
      <dgm:spPr/>
    </dgm:pt>
    <dgm:pt modelId="{5853CCBF-1F80-46B6-946D-1C5074D56FBE}" type="pres">
      <dgm:prSet presAssocID="{EE4C4C8A-5CE4-4EAC-86B8-C0BC45B5AD54}" presName="imagNode" presStyleLbl="fgImgPlace1" presStyleIdx="0" presStyleCnt="3"/>
      <dgm:spPr/>
    </dgm:pt>
    <dgm:pt modelId="{36254B24-0F41-413C-9BC4-0F1DD86ADE4D}" type="pres">
      <dgm:prSet presAssocID="{ADD3AC48-6332-49C1-BD59-8CFA4DF375BE}" presName="sibTrans" presStyleLbl="sibTrans2D1" presStyleIdx="0" presStyleCnt="0"/>
      <dgm:spPr/>
    </dgm:pt>
    <dgm:pt modelId="{40E297AB-688A-4DB3-A701-0B8D4E303C03}" type="pres">
      <dgm:prSet presAssocID="{042F1712-1C5F-4B3F-B5E7-8EDB7372F125}" presName="compNode" presStyleCnt="0"/>
      <dgm:spPr/>
    </dgm:pt>
    <dgm:pt modelId="{F957FED8-13AF-4F12-BFE0-E68002822415}" type="pres">
      <dgm:prSet presAssocID="{042F1712-1C5F-4B3F-B5E7-8EDB7372F125}" presName="bkgdShape" presStyleLbl="node1" presStyleIdx="1" presStyleCnt="3" custLinFactNeighborX="0" custLinFactNeighborY="1250"/>
      <dgm:spPr/>
    </dgm:pt>
    <dgm:pt modelId="{75172E50-B377-4BB8-AC45-AF2DD99DB500}" type="pres">
      <dgm:prSet presAssocID="{042F1712-1C5F-4B3F-B5E7-8EDB7372F125}" presName="nodeTx" presStyleLbl="node1" presStyleIdx="1" presStyleCnt="3">
        <dgm:presLayoutVars>
          <dgm:bulletEnabled val="1"/>
        </dgm:presLayoutVars>
      </dgm:prSet>
      <dgm:spPr/>
    </dgm:pt>
    <dgm:pt modelId="{87EB7359-26F0-4DDF-AF63-86712D9A62B2}" type="pres">
      <dgm:prSet presAssocID="{042F1712-1C5F-4B3F-B5E7-8EDB7372F125}" presName="invisiNode" presStyleLbl="node1" presStyleIdx="1" presStyleCnt="3"/>
      <dgm:spPr/>
    </dgm:pt>
    <dgm:pt modelId="{895E3BA1-CDEC-4B21-8F17-402B6EE592EA}" type="pres">
      <dgm:prSet presAssocID="{042F1712-1C5F-4B3F-B5E7-8EDB7372F125}" presName="imagNode" presStyleLbl="fgImgPlace1" presStyleIdx="1" presStyleCnt="3"/>
      <dgm:spPr/>
    </dgm:pt>
    <dgm:pt modelId="{CB95F964-1450-402C-B83A-8AC4C07DAE8A}" type="pres">
      <dgm:prSet presAssocID="{48926E16-908F-49BF-877E-2355C36CD959}" presName="sibTrans" presStyleLbl="sibTrans2D1" presStyleIdx="0" presStyleCnt="0"/>
      <dgm:spPr/>
    </dgm:pt>
    <dgm:pt modelId="{BE91485A-794F-4C35-8DCA-90030D93BB6C}" type="pres">
      <dgm:prSet presAssocID="{825BAF8E-FA0D-43CD-B664-9A85E0FA2B48}" presName="compNode" presStyleCnt="0"/>
      <dgm:spPr/>
    </dgm:pt>
    <dgm:pt modelId="{806BA2E5-E1CB-49CE-89D5-73FA034E4A45}" type="pres">
      <dgm:prSet presAssocID="{825BAF8E-FA0D-43CD-B664-9A85E0FA2B48}" presName="bkgdShape" presStyleLbl="node1" presStyleIdx="2" presStyleCnt="3"/>
      <dgm:spPr/>
    </dgm:pt>
    <dgm:pt modelId="{233BDE17-E176-4711-8F88-B23A1E9D327A}" type="pres">
      <dgm:prSet presAssocID="{825BAF8E-FA0D-43CD-B664-9A85E0FA2B48}" presName="nodeTx" presStyleLbl="node1" presStyleIdx="2" presStyleCnt="3">
        <dgm:presLayoutVars>
          <dgm:bulletEnabled val="1"/>
        </dgm:presLayoutVars>
      </dgm:prSet>
      <dgm:spPr/>
    </dgm:pt>
    <dgm:pt modelId="{B96B7F7F-5F55-4BD2-91B9-C310864CBA69}" type="pres">
      <dgm:prSet presAssocID="{825BAF8E-FA0D-43CD-B664-9A85E0FA2B48}" presName="invisiNode" presStyleLbl="node1" presStyleIdx="2" presStyleCnt="3"/>
      <dgm:spPr/>
    </dgm:pt>
    <dgm:pt modelId="{8E8B978F-1D24-4E79-AB67-8EA58ECE126D}" type="pres">
      <dgm:prSet presAssocID="{825BAF8E-FA0D-43CD-B664-9A85E0FA2B48}" presName="imagNode" presStyleLbl="fgImgPlace1" presStyleIdx="2" presStyleCnt="3"/>
      <dgm:spPr/>
    </dgm:pt>
  </dgm:ptLst>
  <dgm:cxnLst>
    <dgm:cxn modelId="{98EA6943-760A-4F5A-AFD6-CCF88DF32EA5}" type="presOf" srcId="{48926E16-908F-49BF-877E-2355C36CD959}" destId="{CB95F964-1450-402C-B83A-8AC4C07DAE8A}" srcOrd="0" destOrd="0" presId="urn:microsoft.com/office/officeart/2005/8/layout/hList7"/>
    <dgm:cxn modelId="{FF27B1E6-0A6C-4747-8751-9CD66560F202}" type="presOf" srcId="{EE4C4C8A-5CE4-4EAC-86B8-C0BC45B5AD54}" destId="{05BB22FB-8A35-453B-ADE3-22C5D22720C3}" srcOrd="1" destOrd="0" presId="urn:microsoft.com/office/officeart/2005/8/layout/hList7"/>
    <dgm:cxn modelId="{D609502D-C3EC-4AF1-9BA3-5FA75A4375CF}" type="presOf" srcId="{825BAF8E-FA0D-43CD-B664-9A85E0FA2B48}" destId="{233BDE17-E176-4711-8F88-B23A1E9D327A}" srcOrd="1" destOrd="0" presId="urn:microsoft.com/office/officeart/2005/8/layout/hList7"/>
    <dgm:cxn modelId="{3B637EB1-9E9A-4303-B019-5452A8559265}" type="presOf" srcId="{EE4C4C8A-5CE4-4EAC-86B8-C0BC45B5AD54}" destId="{737B1339-88E9-48A9-9776-E71FA7FD5EC5}" srcOrd="0" destOrd="0" presId="urn:microsoft.com/office/officeart/2005/8/layout/hList7"/>
    <dgm:cxn modelId="{DB174B9C-0621-4A82-9181-CAAC7574F04D}" type="presOf" srcId="{825BAF8E-FA0D-43CD-B664-9A85E0FA2B48}" destId="{806BA2E5-E1CB-49CE-89D5-73FA034E4A45}" srcOrd="0" destOrd="0" presId="urn:microsoft.com/office/officeart/2005/8/layout/hList7"/>
    <dgm:cxn modelId="{91470D6E-8ECB-41B6-9F95-D30A4D304EBB}" type="presOf" srcId="{042F1712-1C5F-4B3F-B5E7-8EDB7372F125}" destId="{75172E50-B377-4BB8-AC45-AF2DD99DB500}" srcOrd="1" destOrd="0" presId="urn:microsoft.com/office/officeart/2005/8/layout/hList7"/>
    <dgm:cxn modelId="{F7462CB1-C5DC-47D6-BE23-9DFCFA321629}" srcId="{07A63017-2AF4-4014-8C44-B23D46610781}" destId="{EE4C4C8A-5CE4-4EAC-86B8-C0BC45B5AD54}" srcOrd="0" destOrd="0" parTransId="{63AEFD37-CB28-4F05-9460-C7FFD715E8FE}" sibTransId="{ADD3AC48-6332-49C1-BD59-8CFA4DF375BE}"/>
    <dgm:cxn modelId="{96228090-BF58-46C9-8F63-B1A0A5D187CF}" srcId="{07A63017-2AF4-4014-8C44-B23D46610781}" destId="{042F1712-1C5F-4B3F-B5E7-8EDB7372F125}" srcOrd="1" destOrd="0" parTransId="{EA08DE67-CFDD-4F6A-BD3B-58C6E9BF1649}" sibTransId="{48926E16-908F-49BF-877E-2355C36CD959}"/>
    <dgm:cxn modelId="{C4089466-1F40-44A4-9BCD-EAC8BEDE5729}" type="presOf" srcId="{ADD3AC48-6332-49C1-BD59-8CFA4DF375BE}" destId="{36254B24-0F41-413C-9BC4-0F1DD86ADE4D}" srcOrd="0" destOrd="0" presId="urn:microsoft.com/office/officeart/2005/8/layout/hList7"/>
    <dgm:cxn modelId="{F353AA60-3477-4AF2-9FE5-18FC697419BC}" type="presOf" srcId="{07A63017-2AF4-4014-8C44-B23D46610781}" destId="{64F3000D-928B-442C-A4AA-5E2F8F137A59}" srcOrd="0" destOrd="0" presId="urn:microsoft.com/office/officeart/2005/8/layout/hList7"/>
    <dgm:cxn modelId="{6964EB82-92FD-49F9-8E72-AB2B7306B52A}" srcId="{07A63017-2AF4-4014-8C44-B23D46610781}" destId="{825BAF8E-FA0D-43CD-B664-9A85E0FA2B48}" srcOrd="2" destOrd="0" parTransId="{DA4CB1C6-9B94-4E5A-BC5A-77833A2E3466}" sibTransId="{9D73E0AC-E303-477E-B904-A3EA66BE18E1}"/>
    <dgm:cxn modelId="{3E5A6981-A794-49D2-9A61-F95E9BFC5994}" type="presOf" srcId="{042F1712-1C5F-4B3F-B5E7-8EDB7372F125}" destId="{F957FED8-13AF-4F12-BFE0-E68002822415}" srcOrd="0" destOrd="0" presId="urn:microsoft.com/office/officeart/2005/8/layout/hList7"/>
    <dgm:cxn modelId="{12F513A2-9B5C-4B0D-8A60-A694EA256A38}" type="presParOf" srcId="{64F3000D-928B-442C-A4AA-5E2F8F137A59}" destId="{41C90539-684B-4546-9C3D-5146C074B26B}" srcOrd="0" destOrd="0" presId="urn:microsoft.com/office/officeart/2005/8/layout/hList7"/>
    <dgm:cxn modelId="{C8F2F95D-B8DF-426E-B7AA-38F33B71746E}" type="presParOf" srcId="{64F3000D-928B-442C-A4AA-5E2F8F137A59}" destId="{F8951639-5A0E-4B14-9582-96E3E7197E72}" srcOrd="1" destOrd="0" presId="urn:microsoft.com/office/officeart/2005/8/layout/hList7"/>
    <dgm:cxn modelId="{D36342DD-FD23-4149-B718-49C386BC4D0E}" type="presParOf" srcId="{F8951639-5A0E-4B14-9582-96E3E7197E72}" destId="{40B6F9A4-BA63-4C46-8995-0A319E85E3E9}" srcOrd="0" destOrd="0" presId="urn:microsoft.com/office/officeart/2005/8/layout/hList7"/>
    <dgm:cxn modelId="{BF9A06D4-02D8-4206-B1B0-71923F89F77B}" type="presParOf" srcId="{40B6F9A4-BA63-4C46-8995-0A319E85E3E9}" destId="{737B1339-88E9-48A9-9776-E71FA7FD5EC5}" srcOrd="0" destOrd="0" presId="urn:microsoft.com/office/officeart/2005/8/layout/hList7"/>
    <dgm:cxn modelId="{F1720AD7-8459-45DB-8C3D-638B90BEAE16}" type="presParOf" srcId="{40B6F9A4-BA63-4C46-8995-0A319E85E3E9}" destId="{05BB22FB-8A35-453B-ADE3-22C5D22720C3}" srcOrd="1" destOrd="0" presId="urn:microsoft.com/office/officeart/2005/8/layout/hList7"/>
    <dgm:cxn modelId="{8715903B-E66E-433A-A2C2-B5E20AC1F413}" type="presParOf" srcId="{40B6F9A4-BA63-4C46-8995-0A319E85E3E9}" destId="{99E4741F-0788-4F12-A475-A339C4B010C6}" srcOrd="2" destOrd="0" presId="urn:microsoft.com/office/officeart/2005/8/layout/hList7"/>
    <dgm:cxn modelId="{1F652AE2-2932-400F-9EAB-6D1F0389248A}" type="presParOf" srcId="{40B6F9A4-BA63-4C46-8995-0A319E85E3E9}" destId="{5853CCBF-1F80-46B6-946D-1C5074D56FBE}" srcOrd="3" destOrd="0" presId="urn:microsoft.com/office/officeart/2005/8/layout/hList7"/>
    <dgm:cxn modelId="{10005F79-AAFD-4752-AC1A-36258B51AF1C}" type="presParOf" srcId="{F8951639-5A0E-4B14-9582-96E3E7197E72}" destId="{36254B24-0F41-413C-9BC4-0F1DD86ADE4D}" srcOrd="1" destOrd="0" presId="urn:microsoft.com/office/officeart/2005/8/layout/hList7"/>
    <dgm:cxn modelId="{945E1015-AB82-4B93-B0F4-A96458F7E2B9}" type="presParOf" srcId="{F8951639-5A0E-4B14-9582-96E3E7197E72}" destId="{40E297AB-688A-4DB3-A701-0B8D4E303C03}" srcOrd="2" destOrd="0" presId="urn:microsoft.com/office/officeart/2005/8/layout/hList7"/>
    <dgm:cxn modelId="{0019D808-AD74-4A9A-88FB-3D6E546CE656}" type="presParOf" srcId="{40E297AB-688A-4DB3-A701-0B8D4E303C03}" destId="{F957FED8-13AF-4F12-BFE0-E68002822415}" srcOrd="0" destOrd="0" presId="urn:microsoft.com/office/officeart/2005/8/layout/hList7"/>
    <dgm:cxn modelId="{652C6F98-18FE-4B98-8B77-EA2C1E9F9150}" type="presParOf" srcId="{40E297AB-688A-4DB3-A701-0B8D4E303C03}" destId="{75172E50-B377-4BB8-AC45-AF2DD99DB500}" srcOrd="1" destOrd="0" presId="urn:microsoft.com/office/officeart/2005/8/layout/hList7"/>
    <dgm:cxn modelId="{76428322-AC10-4E66-AE7D-72601F0E7400}" type="presParOf" srcId="{40E297AB-688A-4DB3-A701-0B8D4E303C03}" destId="{87EB7359-26F0-4DDF-AF63-86712D9A62B2}" srcOrd="2" destOrd="0" presId="urn:microsoft.com/office/officeart/2005/8/layout/hList7"/>
    <dgm:cxn modelId="{511E8337-1AB2-4724-A3E7-912DC6A94356}" type="presParOf" srcId="{40E297AB-688A-4DB3-A701-0B8D4E303C03}" destId="{895E3BA1-CDEC-4B21-8F17-402B6EE592EA}" srcOrd="3" destOrd="0" presId="urn:microsoft.com/office/officeart/2005/8/layout/hList7"/>
    <dgm:cxn modelId="{5FEECDCD-32AF-4F17-8130-E6AD68530187}" type="presParOf" srcId="{F8951639-5A0E-4B14-9582-96E3E7197E72}" destId="{CB95F964-1450-402C-B83A-8AC4C07DAE8A}" srcOrd="3" destOrd="0" presId="urn:microsoft.com/office/officeart/2005/8/layout/hList7"/>
    <dgm:cxn modelId="{8FA76D5F-D63B-47D2-8CBA-F79D80F39D3C}" type="presParOf" srcId="{F8951639-5A0E-4B14-9582-96E3E7197E72}" destId="{BE91485A-794F-4C35-8DCA-90030D93BB6C}" srcOrd="4" destOrd="0" presId="urn:microsoft.com/office/officeart/2005/8/layout/hList7"/>
    <dgm:cxn modelId="{864525B2-622F-4174-82EB-6C55BB53F2B5}" type="presParOf" srcId="{BE91485A-794F-4C35-8DCA-90030D93BB6C}" destId="{806BA2E5-E1CB-49CE-89D5-73FA034E4A45}" srcOrd="0" destOrd="0" presId="urn:microsoft.com/office/officeart/2005/8/layout/hList7"/>
    <dgm:cxn modelId="{058515EE-BC0E-4ED5-809F-C9BE5B4A9044}" type="presParOf" srcId="{BE91485A-794F-4C35-8DCA-90030D93BB6C}" destId="{233BDE17-E176-4711-8F88-B23A1E9D327A}" srcOrd="1" destOrd="0" presId="urn:microsoft.com/office/officeart/2005/8/layout/hList7"/>
    <dgm:cxn modelId="{1CE31482-496C-4578-BFCE-1D568297016B}" type="presParOf" srcId="{BE91485A-794F-4C35-8DCA-90030D93BB6C}" destId="{B96B7F7F-5F55-4BD2-91B9-C310864CBA69}" srcOrd="2" destOrd="0" presId="urn:microsoft.com/office/officeart/2005/8/layout/hList7"/>
    <dgm:cxn modelId="{1903CEEE-B4A6-46B2-BEBC-A2B3A0339263}" type="presParOf" srcId="{BE91485A-794F-4C35-8DCA-90030D93BB6C}" destId="{8E8B978F-1D24-4E79-AB67-8EA58ECE126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84045-A4E9-478E-AF07-F504C921D54E}">
      <dsp:nvSpPr>
        <dsp:cNvPr id="0" name=""/>
        <dsp:cNvSpPr/>
      </dsp:nvSpPr>
      <dsp:spPr>
        <a:xfrm>
          <a:off x="1" y="0"/>
          <a:ext cx="7238996" cy="261620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A997F-FE21-468D-82A7-6B82A78A6447}">
      <dsp:nvSpPr>
        <dsp:cNvPr id="0" name=""/>
        <dsp:cNvSpPr/>
      </dsp:nvSpPr>
      <dsp:spPr>
        <a:xfrm>
          <a:off x="1988" y="784859"/>
          <a:ext cx="1157603" cy="1046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Existing Process</a:t>
          </a:r>
        </a:p>
      </dsp:txBody>
      <dsp:txXfrm>
        <a:off x="53073" y="835944"/>
        <a:ext cx="1055433" cy="944310"/>
      </dsp:txXfrm>
    </dsp:sp>
    <dsp:sp modelId="{6A0296F5-B3E6-48C9-BE26-1DD77A2695B1}">
      <dsp:nvSpPr>
        <dsp:cNvPr id="0" name=""/>
        <dsp:cNvSpPr/>
      </dsp:nvSpPr>
      <dsp:spPr>
        <a:xfrm>
          <a:off x="1217472" y="784859"/>
          <a:ext cx="1157603" cy="1046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Collection Sources &amp; Data Manipulation</a:t>
          </a:r>
        </a:p>
      </dsp:txBody>
      <dsp:txXfrm>
        <a:off x="1268557" y="835944"/>
        <a:ext cx="1055433" cy="944310"/>
      </dsp:txXfrm>
    </dsp:sp>
    <dsp:sp modelId="{1418B8A7-8E37-4FC3-9C0E-E1CF3E073A96}">
      <dsp:nvSpPr>
        <dsp:cNvPr id="0" name=""/>
        <dsp:cNvSpPr/>
      </dsp:nvSpPr>
      <dsp:spPr>
        <a:xfrm>
          <a:off x="2432956" y="784859"/>
          <a:ext cx="1157603" cy="1046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Analysis of As-Is Process</a:t>
          </a:r>
        </a:p>
      </dsp:txBody>
      <dsp:txXfrm>
        <a:off x="2484041" y="835944"/>
        <a:ext cx="1055433" cy="944310"/>
      </dsp:txXfrm>
    </dsp:sp>
    <dsp:sp modelId="{DB25057D-E9A6-4BE6-B3A5-8534D564EDF3}">
      <dsp:nvSpPr>
        <dsp:cNvPr id="0" name=""/>
        <dsp:cNvSpPr/>
      </dsp:nvSpPr>
      <dsp:spPr>
        <a:xfrm>
          <a:off x="3648440" y="784859"/>
          <a:ext cx="1157603" cy="1046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Discovery</a:t>
          </a:r>
        </a:p>
      </dsp:txBody>
      <dsp:txXfrm>
        <a:off x="3699525" y="835944"/>
        <a:ext cx="1055433" cy="944310"/>
      </dsp:txXfrm>
    </dsp:sp>
    <dsp:sp modelId="{859DCABB-E566-46AA-8A7E-A558A1017E88}">
      <dsp:nvSpPr>
        <dsp:cNvPr id="0" name=""/>
        <dsp:cNvSpPr/>
      </dsp:nvSpPr>
      <dsp:spPr>
        <a:xfrm>
          <a:off x="4863924" y="784859"/>
          <a:ext cx="1157603" cy="1046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Observations</a:t>
          </a:r>
        </a:p>
      </dsp:txBody>
      <dsp:txXfrm>
        <a:off x="4915009" y="835944"/>
        <a:ext cx="1055433" cy="944310"/>
      </dsp:txXfrm>
    </dsp:sp>
    <dsp:sp modelId="{00B41F83-E328-4D1E-B340-BBB2531D4D2D}">
      <dsp:nvSpPr>
        <dsp:cNvPr id="0" name=""/>
        <dsp:cNvSpPr/>
      </dsp:nvSpPr>
      <dsp:spPr>
        <a:xfrm>
          <a:off x="6079407" y="784859"/>
          <a:ext cx="1157603" cy="1046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Recommendations</a:t>
          </a:r>
        </a:p>
      </dsp:txBody>
      <dsp:txXfrm>
        <a:off x="6130492" y="835944"/>
        <a:ext cx="1055433" cy="944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B1339-88E9-48A9-9776-E71FA7FD5EC5}">
      <dsp:nvSpPr>
        <dsp:cNvPr id="0" name=""/>
        <dsp:cNvSpPr/>
      </dsp:nvSpPr>
      <dsp:spPr>
        <a:xfrm>
          <a:off x="1279" y="0"/>
          <a:ext cx="1991320" cy="4064000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Implement BPM system	</a:t>
          </a:r>
        </a:p>
      </dsp:txBody>
      <dsp:txXfrm>
        <a:off x="1279" y="1625600"/>
        <a:ext cx="1991320" cy="1625600"/>
      </dsp:txXfrm>
    </dsp:sp>
    <dsp:sp modelId="{5853CCBF-1F80-46B6-946D-1C5074D56FBE}">
      <dsp:nvSpPr>
        <dsp:cNvPr id="0" name=""/>
        <dsp:cNvSpPr/>
      </dsp:nvSpPr>
      <dsp:spPr>
        <a:xfrm>
          <a:off x="320284" y="243840"/>
          <a:ext cx="1353312" cy="135331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7FED8-13AF-4F12-BFE0-E68002822415}">
      <dsp:nvSpPr>
        <dsp:cNvPr id="0" name=""/>
        <dsp:cNvSpPr/>
      </dsp:nvSpPr>
      <dsp:spPr>
        <a:xfrm>
          <a:off x="2052339" y="0"/>
          <a:ext cx="1991320" cy="4064000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Reduce defects</a:t>
          </a:r>
        </a:p>
      </dsp:txBody>
      <dsp:txXfrm>
        <a:off x="2052339" y="1625600"/>
        <a:ext cx="1991320" cy="1625600"/>
      </dsp:txXfrm>
    </dsp:sp>
    <dsp:sp modelId="{895E3BA1-CDEC-4B21-8F17-402B6EE592EA}">
      <dsp:nvSpPr>
        <dsp:cNvPr id="0" name=""/>
        <dsp:cNvSpPr/>
      </dsp:nvSpPr>
      <dsp:spPr>
        <a:xfrm>
          <a:off x="2371344" y="243840"/>
          <a:ext cx="1353312" cy="135331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BA2E5-E1CB-49CE-89D5-73FA034E4A45}">
      <dsp:nvSpPr>
        <dsp:cNvPr id="0" name=""/>
        <dsp:cNvSpPr/>
      </dsp:nvSpPr>
      <dsp:spPr>
        <a:xfrm>
          <a:off x="4103399" y="0"/>
          <a:ext cx="1991320" cy="4064000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Improve forecasting accuracy</a:t>
          </a:r>
        </a:p>
      </dsp:txBody>
      <dsp:txXfrm>
        <a:off x="4103399" y="1625600"/>
        <a:ext cx="1991320" cy="1625600"/>
      </dsp:txXfrm>
    </dsp:sp>
    <dsp:sp modelId="{8E8B978F-1D24-4E79-AB67-8EA58ECE126D}">
      <dsp:nvSpPr>
        <dsp:cNvPr id="0" name=""/>
        <dsp:cNvSpPr/>
      </dsp:nvSpPr>
      <dsp:spPr>
        <a:xfrm>
          <a:off x="4422403" y="243840"/>
          <a:ext cx="1353312" cy="135331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90539-684B-4546-9C3D-5146C074B26B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D3370B9-59EF-B247-801D-9D58D0C08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4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370B9-59EF-B247-801D-9D58D0C082A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0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3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9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0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0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6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leGrey_Swoop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38400"/>
            <a:ext cx="8229600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0" name="Picture 5" descr="TerryCollege_logo_Powerpoint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172200"/>
            <a:ext cx="3451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6370" y="4363688"/>
            <a:ext cx="6400800" cy="912659"/>
          </a:xfrm>
        </p:spPr>
        <p:txBody>
          <a:bodyPr/>
          <a:lstStyle/>
          <a:p>
            <a:pPr lvl="0" fontAlgn="auto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n-US" sz="2000" kern="1200" cap="all" spc="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cs typeface="+mn-cs"/>
              </a:rPr>
              <a:t>Inventory and DEFECT analysis</a:t>
            </a:r>
          </a:p>
          <a:p>
            <a:pPr lvl="0" fontAlgn="auto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endParaRPr lang="en-US" sz="2000" kern="1200" cap="all" spc="200" dirty="0">
              <a:solidFill>
                <a:prstClr val="black">
                  <a:lumMod val="85000"/>
                  <a:lumOff val="15000"/>
                </a:prstClr>
              </a:solidFill>
              <a:latin typeface="Calibri Light" panose="020F0302020204030204"/>
              <a:cs typeface="+mn-cs"/>
            </a:endParaRPr>
          </a:p>
          <a:p>
            <a:pPr lvl="0" fontAlgn="auto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n-US" sz="2000" kern="1200" cap="all" spc="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cs typeface="+mn-cs"/>
              </a:rPr>
              <a:t>Ameya</a:t>
            </a:r>
            <a:r>
              <a:rPr lang="en-US" sz="2000" kern="1200" cap="all" spc="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cs typeface="+mn-cs"/>
              </a:rPr>
              <a:t> Jamgade </a:t>
            </a:r>
          </a:p>
          <a:p>
            <a:pPr lvl="0" fontAlgn="auto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n-US" sz="2000" kern="1200" cap="all" spc="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cs typeface="+mn-cs"/>
              </a:rPr>
              <a:t>Ilia Prokashev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978025" y="3246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88" y="1583241"/>
            <a:ext cx="6665824" cy="18664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381248"/>
              </p:ext>
            </p:extLst>
          </p:nvPr>
        </p:nvGraphicFramePr>
        <p:xfrm>
          <a:off x="76201" y="1828800"/>
          <a:ext cx="4572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228600"/>
            <a:ext cx="1371600" cy="384048"/>
          </a:xfrm>
          <a:prstGeom prst="rect">
            <a:avLst/>
          </a:prstGeom>
        </p:spPr>
      </p:pic>
      <p:graphicFrame>
        <p:nvGraphicFramePr>
          <p:cNvPr id="6" name="Chart 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304338"/>
              </p:ext>
            </p:extLst>
          </p:nvPr>
        </p:nvGraphicFramePr>
        <p:xfrm>
          <a:off x="4724400" y="1828800"/>
          <a:ext cx="4191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9079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228600"/>
            <a:ext cx="1371600" cy="384048"/>
          </a:xfrm>
          <a:prstGeom prst="rect">
            <a:avLst/>
          </a:prstGeom>
        </p:spPr>
      </p:pic>
      <p:graphicFrame>
        <p:nvGraphicFramePr>
          <p:cNvPr id="7" name="Chart 6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616227"/>
              </p:ext>
            </p:extLst>
          </p:nvPr>
        </p:nvGraphicFramePr>
        <p:xfrm>
          <a:off x="304800" y="2057399"/>
          <a:ext cx="4377611" cy="380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249501"/>
              </p:ext>
            </p:extLst>
          </p:nvPr>
        </p:nvGraphicFramePr>
        <p:xfrm>
          <a:off x="4800600" y="2077276"/>
          <a:ext cx="4162644" cy="3802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549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Discovery S&amp;P: Number of Incidents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228600"/>
            <a:ext cx="1371600" cy="384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27" y="2393130"/>
            <a:ext cx="7577453" cy="33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5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Discovery: Inventory trends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228600"/>
            <a:ext cx="1371600" cy="3840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41864"/>
            <a:ext cx="8458200" cy="31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Discovery Inventory: Number of Incidents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228600"/>
            <a:ext cx="1371600" cy="3840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81" y="2425874"/>
            <a:ext cx="8221071" cy="34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9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8915400" cy="1143000"/>
          </a:xfrm>
        </p:spPr>
        <p:txBody>
          <a:bodyPr/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Discovery Inventory: Association between inventory hold &amp; scrap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228600"/>
            <a:ext cx="1371600" cy="384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2362200"/>
            <a:ext cx="8686800" cy="34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Observations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228600"/>
            <a:ext cx="1371600" cy="384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Our analysis shows that </a:t>
            </a:r>
            <a:r>
              <a:rPr lang="en-US" sz="2000" b="1" i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transaction inventory</a:t>
            </a:r>
            <a:r>
              <a:rPr lang="en-US" sz="2000" i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, </a:t>
            </a:r>
            <a:r>
              <a:rPr lang="en-US" sz="2000" b="1" i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units built ahead</a:t>
            </a:r>
            <a:r>
              <a:rPr lang="en-US" sz="2000" i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 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and </a:t>
            </a:r>
            <a:r>
              <a:rPr lang="en-US" sz="2000" b="1" i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Inventory Quantity 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are main drivers of incident costs.</a:t>
            </a:r>
          </a:p>
          <a:p>
            <a:pPr fontAlgn="auto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The same factors along with </a:t>
            </a:r>
            <a:r>
              <a:rPr lang="en-US" sz="2000" b="1" i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current day shipment 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seem to have impact on the number of incidents.</a:t>
            </a:r>
          </a:p>
          <a:p>
            <a:pPr fontAlgn="auto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Both the number of incidents and cost of incidents tend to be increasing during the spring and fall periods.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71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228600"/>
            <a:ext cx="1371600" cy="384048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7385918"/>
              </p:ext>
            </p:extLst>
          </p:nvPr>
        </p:nvGraphicFramePr>
        <p:xfrm>
          <a:off x="12192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8784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Implement BPM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Implementing a robust BPM system would help Eaton document &amp; capture data at each stage of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the process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data can be analyzed to identify most problematic tasks in the manufacturing process.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Improved Agility and performance visibility.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Complies with Lean6Sigma and Eaton’s best practices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Process reports will help to reduce waste and improve efficiency much faster than with classic ERP systems.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Relatively inexpensive.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New practice in the US – lack of support from senior leadership.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Capturing data at each stage might prove difficult since multiple raw materials get converted into a single item.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5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Reduce defects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Utilize data captured in BPM system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Perform extensive root cause analysis</a:t>
            </a:r>
          </a:p>
          <a:p>
            <a:pPr lvl="1"/>
            <a:r>
              <a:rPr lang="en-US" sz="16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action a plan to engineer-out the causes forever.</a:t>
            </a:r>
          </a:p>
          <a:p>
            <a:pPr lvl="1"/>
            <a:r>
              <a:rPr lang="en-US" sz="16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 checks and tests to prevent the defects from entering in future.</a:t>
            </a:r>
          </a:p>
          <a:p>
            <a:pPr lvl="1"/>
            <a:r>
              <a:rPr lang="en-US" sz="16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 performance under through KPI’s to gauge improvement level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Preventive Maintenance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machine that is obsolete, dirty or otherwise in need of care is one that cannot function properly.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units produced are more likely to be compromised because the machine is not up to par.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Preventive maintenance can spot and fix problems</a:t>
            </a:r>
          </a:p>
          <a:p>
            <a:endParaRPr lang="en-US" sz="18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cs typeface="+mn-cs"/>
              </a:rPr>
              <a:t>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2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What drives incidents in the supercharger manufacturing process?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93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143000"/>
          </a:xfrm>
        </p:spPr>
        <p:txBody>
          <a:bodyPr/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Improve Forecasting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895600"/>
          </a:xfrm>
        </p:spPr>
        <p:txBody>
          <a:bodyPr/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Forecast at the right level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Periodically review your current level of forecast and decide whether it is appropriate given the forecast accuracy goals and review process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Identify and correct anomalies before putting the forecast into the inventory planning system.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Measure and report forecast accuracy	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Successful forecasting involves constantly measuring the progress via metrics and reporting results to all stakeholders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63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Improve Forecasting accuracy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124200"/>
          </a:xfrm>
        </p:spPr>
        <p:txBody>
          <a:bodyPr/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Oracle Demand Management software</a:t>
            </a:r>
          </a:p>
          <a:p>
            <a:pPr marL="457200" lvl="1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Respond to demand variability and uncertainty with real-time demand planning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Improve forecast accuracy with an automated and sophisticated Bayesian forecasting engine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Quickly respond to changing market conditions</a:t>
            </a:r>
          </a:p>
          <a:p>
            <a:pPr marL="457200" lvl="1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Software implementation would require additional resources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Cost of purchasing licenses, training staff, internal support costs and maintenance costs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Adequate support from senior management to sponsor this project.</a:t>
            </a:r>
          </a:p>
          <a:p>
            <a:pPr lvl="1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Future of Manufacturing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5" y="2209800"/>
            <a:ext cx="776036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66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228600"/>
            <a:ext cx="1371600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0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1" kern="12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cs typeface="+mj-cs"/>
              </a:rPr>
              <a:t>Agenda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2" y="4088379"/>
            <a:ext cx="3351673" cy="2237241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81295623"/>
              </p:ext>
            </p:extLst>
          </p:nvPr>
        </p:nvGraphicFramePr>
        <p:xfrm>
          <a:off x="609600" y="1828800"/>
          <a:ext cx="7239000" cy="261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228600"/>
            <a:ext cx="1371600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/>
          <a:lstStyle/>
          <a:p>
            <a:pPr algn="l"/>
            <a:r>
              <a:rPr lang="en-US" sz="4800" b="1" kern="12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cs typeface="+mj-cs"/>
              </a:rPr>
              <a:t>Existing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9" y="1676401"/>
            <a:ext cx="8025882" cy="4404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228600"/>
            <a:ext cx="1371600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0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228600"/>
            <a:ext cx="1371600" cy="384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9" y="1066800"/>
            <a:ext cx="672519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5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228600"/>
            <a:ext cx="1371600" cy="384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43000"/>
            <a:ext cx="7324467" cy="452285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548326" y="1752600"/>
            <a:ext cx="1143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Data Collection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0" indent="-91440" fontAlgn="auto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Scrap report</a:t>
            </a:r>
          </a:p>
          <a:p>
            <a:pPr marL="91440" lvl="0" indent="-91440" fontAlgn="auto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Inventory min/max </a:t>
            </a:r>
          </a:p>
          <a:p>
            <a:pPr marL="91440" lvl="0" indent="-91440" fontAlgn="auto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Employee Interview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228600"/>
            <a:ext cx="1371600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2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Data Manipulation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0" indent="-91440" fontAlgn="auto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Performed Data Wrangling with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Trifacta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 semi-auto data wrangling</a:t>
            </a:r>
          </a:p>
          <a:p>
            <a:pPr marL="91440" lvl="0" indent="-91440" fontAlgn="auto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Data transformation</a:t>
            </a:r>
          </a:p>
          <a:p>
            <a:pPr marL="91440" lvl="0" indent="-91440" fontAlgn="auto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Combined data sets from 2 sources</a:t>
            </a:r>
          </a:p>
          <a:p>
            <a:pPr marL="91440" lvl="0" indent="-91440" fontAlgn="auto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Performed analysis with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BigML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+mn-cs"/>
              </a:rPr>
              <a:t> and Watson Analytics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228600"/>
            <a:ext cx="1371600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8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Analysis of As-Is Process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228600"/>
            <a:ext cx="1371600" cy="384048"/>
          </a:xfrm>
          <a:prstGeom prst="rect">
            <a:avLst/>
          </a:prstGeom>
        </p:spPr>
      </p:pic>
      <p:graphicFrame>
        <p:nvGraphicFramePr>
          <p:cNvPr id="6" name="Chart 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19634"/>
              </p:ext>
            </p:extLst>
          </p:nvPr>
        </p:nvGraphicFramePr>
        <p:xfrm>
          <a:off x="1046591" y="2057400"/>
          <a:ext cx="6454140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7576952"/>
      </p:ext>
    </p:extLst>
  </p:cSld>
  <p:clrMapOvr>
    <a:masterClrMapping/>
  </p:clrMapOvr>
</p:sld>
</file>

<file path=ppt/theme/theme1.xml><?xml version="1.0" encoding="utf-8"?>
<a:theme xmlns:a="http://schemas.openxmlformats.org/drawingml/2006/main" name="low_profile_Terry_ppt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  <a:fontScheme name="Retrospect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Retrospect">
    <a:fillStyleLst>
      <a:solidFill>
        <a:schemeClr val="phClr"/>
      </a:solidFill>
      <a:gradFill rotWithShape="1">
        <a:gsLst>
          <a:gs pos="0">
            <a:schemeClr val="phClr">
              <a:tint val="65000"/>
              <a:shade val="92000"/>
              <a:satMod val="130000"/>
            </a:schemeClr>
          </a:gs>
          <a:gs pos="45000">
            <a:schemeClr val="phClr">
              <a:tint val="60000"/>
              <a:shade val="99000"/>
              <a:satMod val="120000"/>
            </a:schemeClr>
          </a:gs>
          <a:gs pos="100000">
            <a:schemeClr val="phClr">
              <a:tint val="55000"/>
              <a:satMod val="14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85000"/>
              <a:satMod val="130000"/>
            </a:schemeClr>
          </a:gs>
          <a:gs pos="34000">
            <a:schemeClr val="phClr">
              <a:shade val="87000"/>
              <a:satMod val="125000"/>
            </a:schemeClr>
          </a:gs>
          <a:gs pos="70000">
            <a:schemeClr val="phClr">
              <a:tint val="100000"/>
              <a:shade val="90000"/>
              <a:satMod val="130000"/>
            </a:schemeClr>
          </a:gs>
          <a:gs pos="100000">
            <a:schemeClr val="phClr">
              <a:tint val="100000"/>
              <a:shade val="100000"/>
              <a:satMod val="11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a:effectStyle>
    </a:effectStyleLst>
    <a:bgFillStyleLst>
      <a:solidFill>
        <a:schemeClr val="phClr"/>
      </a:solidFill>
      <a:solidFill>
        <a:schemeClr val="phClr">
          <a:tint val="90000"/>
          <a:shade val="97000"/>
          <a:satMod val="130000"/>
        </a:schemeClr>
      </a:solidFill>
      <a:gradFill rotWithShape="1">
        <a:gsLst>
          <a:gs pos="0">
            <a:schemeClr val="phClr">
              <a:tint val="96000"/>
              <a:shade val="99000"/>
              <a:satMod val="140000"/>
            </a:schemeClr>
          </a:gs>
          <a:gs pos="65000">
            <a:schemeClr val="phClr">
              <a:tint val="100000"/>
              <a:shade val="80000"/>
              <a:satMod val="130000"/>
            </a:schemeClr>
          </a:gs>
          <a:gs pos="100000">
            <a:schemeClr val="phClr">
              <a:tint val="100000"/>
              <a:shade val="48000"/>
              <a:satMod val="120000"/>
            </a:schemeClr>
          </a:gs>
        </a:gsLst>
        <a:lin ang="162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  <a:fontScheme name="Retrospect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Retrospect">
    <a:fillStyleLst>
      <a:solidFill>
        <a:schemeClr val="phClr"/>
      </a:solidFill>
      <a:gradFill rotWithShape="1">
        <a:gsLst>
          <a:gs pos="0">
            <a:schemeClr val="phClr">
              <a:tint val="65000"/>
              <a:shade val="92000"/>
              <a:satMod val="130000"/>
            </a:schemeClr>
          </a:gs>
          <a:gs pos="45000">
            <a:schemeClr val="phClr">
              <a:tint val="60000"/>
              <a:shade val="99000"/>
              <a:satMod val="120000"/>
            </a:schemeClr>
          </a:gs>
          <a:gs pos="100000">
            <a:schemeClr val="phClr">
              <a:tint val="55000"/>
              <a:satMod val="14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85000"/>
              <a:satMod val="130000"/>
            </a:schemeClr>
          </a:gs>
          <a:gs pos="34000">
            <a:schemeClr val="phClr">
              <a:shade val="87000"/>
              <a:satMod val="125000"/>
            </a:schemeClr>
          </a:gs>
          <a:gs pos="70000">
            <a:schemeClr val="phClr">
              <a:tint val="100000"/>
              <a:shade val="90000"/>
              <a:satMod val="130000"/>
            </a:schemeClr>
          </a:gs>
          <a:gs pos="100000">
            <a:schemeClr val="phClr">
              <a:tint val="100000"/>
              <a:shade val="100000"/>
              <a:satMod val="11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a:effectStyle>
    </a:effectStyleLst>
    <a:bgFillStyleLst>
      <a:solidFill>
        <a:schemeClr val="phClr"/>
      </a:solidFill>
      <a:solidFill>
        <a:schemeClr val="phClr">
          <a:tint val="90000"/>
          <a:shade val="97000"/>
          <a:satMod val="130000"/>
        </a:schemeClr>
      </a:solidFill>
      <a:gradFill rotWithShape="1">
        <a:gsLst>
          <a:gs pos="0">
            <a:schemeClr val="phClr">
              <a:tint val="96000"/>
              <a:shade val="99000"/>
              <a:satMod val="140000"/>
            </a:schemeClr>
          </a:gs>
          <a:gs pos="65000">
            <a:schemeClr val="phClr">
              <a:tint val="100000"/>
              <a:shade val="80000"/>
              <a:satMod val="130000"/>
            </a:schemeClr>
          </a:gs>
          <a:gs pos="100000">
            <a:schemeClr val="phClr">
              <a:tint val="100000"/>
              <a:shade val="48000"/>
              <a:satMod val="120000"/>
            </a:schemeClr>
          </a:gs>
        </a:gsLst>
        <a:lin ang="162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563FA48B7D842A1623B3308BB0E25" ma:contentTypeVersion="0" ma:contentTypeDescription="Create a new document." ma:contentTypeScope="" ma:versionID="306bdd0d0e801949aeadf742e112f7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C34890-D21E-409E-B49E-4A4505B6C09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5B7E1F-34A4-4D4F-9F07-E6E47E8B8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11782F-4383-4DE5-8D80-012B7D5561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low_profile_Terry_ppt.potx</Template>
  <TotalTime>811</TotalTime>
  <Words>503</Words>
  <Application>Microsoft Office PowerPoint</Application>
  <PresentationFormat>On-screen Show (4:3)</PresentationFormat>
  <Paragraphs>93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Helvetica</vt:lpstr>
      <vt:lpstr>Wingdings</vt:lpstr>
      <vt:lpstr>low_profile_Terry_ppt</vt:lpstr>
      <vt:lpstr>PowerPoint Presentation</vt:lpstr>
      <vt:lpstr>Problem Statement</vt:lpstr>
      <vt:lpstr>Agenda</vt:lpstr>
      <vt:lpstr>Existing Process</vt:lpstr>
      <vt:lpstr>PowerPoint Presentation</vt:lpstr>
      <vt:lpstr>PowerPoint Presentation</vt:lpstr>
      <vt:lpstr>Data Collection Sources</vt:lpstr>
      <vt:lpstr>Data Manipulation</vt:lpstr>
      <vt:lpstr>Analysis of As-Is Process</vt:lpstr>
      <vt:lpstr>PowerPoint Presentation</vt:lpstr>
      <vt:lpstr>PowerPoint Presentation</vt:lpstr>
      <vt:lpstr>Discovery S&amp;P: Number of Incidents</vt:lpstr>
      <vt:lpstr>Discovery: Inventory trends</vt:lpstr>
      <vt:lpstr>Discovery Inventory: Number of Incidents</vt:lpstr>
      <vt:lpstr>Discovery Inventory: Association between inventory hold &amp; scrap</vt:lpstr>
      <vt:lpstr>Observations</vt:lpstr>
      <vt:lpstr>Recommendations</vt:lpstr>
      <vt:lpstr>Implement BPM system</vt:lpstr>
      <vt:lpstr>Reduce defects</vt:lpstr>
      <vt:lpstr>Improve Forecasting accuracy</vt:lpstr>
      <vt:lpstr>Improve Forecasting accuracy</vt:lpstr>
      <vt:lpstr>Future of Manufacturing</vt:lpstr>
      <vt:lpstr>Thank You</vt:lpstr>
    </vt:vector>
  </TitlesOfParts>
  <Company>University of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TerryOIT</dc:creator>
  <cp:lastModifiedBy>Ameya Jamgade</cp:lastModifiedBy>
  <cp:revision>54</cp:revision>
  <dcterms:created xsi:type="dcterms:W3CDTF">2009-12-03T14:28:42Z</dcterms:created>
  <dcterms:modified xsi:type="dcterms:W3CDTF">2017-04-25T17:54:26Z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0x01010071B563FA48B7D842A1623B3308BB0E25</vt:lpwstr>
  </property>
</Properties>
</file>