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16"/>
  </p:notesMasterIdLst>
  <p:sldIdLst>
    <p:sldId id="269" r:id="rId2"/>
    <p:sldId id="268" r:id="rId3"/>
    <p:sldId id="262" r:id="rId4"/>
    <p:sldId id="259" r:id="rId5"/>
    <p:sldId id="267" r:id="rId6"/>
    <p:sldId id="260" r:id="rId7"/>
    <p:sldId id="261" r:id="rId8"/>
    <p:sldId id="264" r:id="rId9"/>
    <p:sldId id="271" r:id="rId10"/>
    <p:sldId id="273" r:id="rId11"/>
    <p:sldId id="263" r:id="rId12"/>
    <p:sldId id="26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78382" autoAdjust="0"/>
  </p:normalViewPr>
  <p:slideViewPr>
    <p:cSldViewPr snapToGrid="0">
      <p:cViewPr varScale="1">
        <p:scale>
          <a:sx n="53" d="100"/>
          <a:sy n="53" d="100"/>
        </p:scale>
        <p:origin x="11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F071F-DCCC-4C3F-BDB0-06467AE49DA2}" type="datetimeFigureOut">
              <a:rPr lang="en-US" smtClean="0"/>
              <a:t>15-Mar-17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526F9-AFA1-4EC3-AC6A-FAF38B1FD95A}" type="slidenum">
              <a:rPr lang="en-US" smtClean="0"/>
              <a:t>‹#›</a:t>
            </a:fld>
            <a:endParaRPr lang="en-US"/>
          </a:p>
        </p:txBody>
      </p:sp>
    </p:spTree>
    <p:extLst>
      <p:ext uri="{BB962C8B-B14F-4D97-AF65-F5344CB8AC3E}">
        <p14:creationId xmlns:p14="http://schemas.microsoft.com/office/powerpoint/2010/main" val="252316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John Hawthorn has exposure to newest technologies. His enthusiasm</a:t>
            </a:r>
            <a:r>
              <a:rPr lang="en-US" sz="1200" baseline="0" dirty="0">
                <a:latin typeface="Calibri" panose="020F0502020204030204" pitchFamily="34" charset="0"/>
                <a:cs typeface="Calibri" panose="020F0502020204030204" pitchFamily="34" charset="0"/>
              </a:rPr>
              <a:t> will help the solve setbacks through innovative ideas and the IT implementation will be efficient. IT job role needs very little emphasis on politics, so his lack of political skills wouldn’t create any hindrance. Also, he is known to work long hours, so he will prove to be a very valuable resource.</a:t>
            </a:r>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Nicholas Gilman has knowledge of executing underwriting process,</a:t>
            </a:r>
            <a:r>
              <a:rPr lang="en-US" sz="1200" baseline="0" dirty="0">
                <a:latin typeface="Calibri" panose="020F0502020204030204" pitchFamily="34" charset="0"/>
                <a:cs typeface="Calibri" panose="020F0502020204030204" pitchFamily="34" charset="0"/>
              </a:rPr>
              <a:t> has excellent team management skills. His peace corps experience will help in managing stressful situations and conflicts. Even though he might get pulled away by his manager, we feel that there is enough room for him to work on both projects. </a:t>
            </a:r>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Thomas Scott is knowledgeable about the politics and inner workings and has good relationship with Tom DiCaprio. So he can play an active role as project champion and advocate for this project in</a:t>
            </a:r>
            <a:r>
              <a:rPr lang="en-US" sz="1200" baseline="0" dirty="0">
                <a:latin typeface="Calibri" panose="020F0502020204030204" pitchFamily="34" charset="0"/>
                <a:cs typeface="Calibri" panose="020F0502020204030204" pitchFamily="34" charset="0"/>
              </a:rPr>
              <a:t> case the senior management are evaluating the project’s feasibility midway. Also, Elias does not have prior experience in the insurance industry and might be looking for outside opportunities.</a:t>
            </a:r>
            <a:br>
              <a:rPr lang="en-US" sz="1200" baseline="0" dirty="0">
                <a:latin typeface="Calibri" panose="020F0502020204030204" pitchFamily="34" charset="0"/>
                <a:cs typeface="Calibri" panose="020F0502020204030204" pitchFamily="34" charset="0"/>
              </a:rPr>
            </a:br>
            <a:endParaRPr lang="en-US" dirty="0"/>
          </a:p>
        </p:txBody>
      </p:sp>
      <p:sp>
        <p:nvSpPr>
          <p:cNvPr id="4" name="Slide Number Placeholder 3"/>
          <p:cNvSpPr>
            <a:spLocks noGrp="1"/>
          </p:cNvSpPr>
          <p:nvPr>
            <p:ph type="sldNum" sz="quarter" idx="10"/>
          </p:nvPr>
        </p:nvSpPr>
        <p:spPr/>
        <p:txBody>
          <a:bodyPr/>
          <a:lstStyle/>
          <a:p>
            <a:fld id="{95E526F9-AFA1-4EC3-AC6A-FAF38B1FD95A}" type="slidenum">
              <a:rPr lang="en-US" smtClean="0"/>
              <a:t>9</a:t>
            </a:fld>
            <a:endParaRPr lang="en-US"/>
          </a:p>
        </p:txBody>
      </p:sp>
    </p:spTree>
    <p:extLst>
      <p:ext uri="{BB962C8B-B14F-4D97-AF65-F5344CB8AC3E}">
        <p14:creationId xmlns:p14="http://schemas.microsoft.com/office/powerpoint/2010/main" val="109303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E526F9-AFA1-4EC3-AC6A-FAF38B1FD95A}" type="slidenum">
              <a:rPr lang="en-US" smtClean="0"/>
              <a:t>10</a:t>
            </a:fld>
            <a:endParaRPr lang="en-US"/>
          </a:p>
        </p:txBody>
      </p:sp>
    </p:spTree>
    <p:extLst>
      <p:ext uri="{BB962C8B-B14F-4D97-AF65-F5344CB8AC3E}">
        <p14:creationId xmlns:p14="http://schemas.microsoft.com/office/powerpoint/2010/main" val="1016396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endParaRPr lang="en-US">
              <a:solidFill>
                <a:srgbClr val="006666"/>
              </a:solidFill>
              <a:latin typeface="Verdana" pitchFamily="34" charset="0"/>
            </a:endParaRPr>
          </a:p>
        </p:txBody>
      </p:sp>
      <p:sp>
        <p:nvSpPr>
          <p:cNvPr id="5" name="Footer Placeholder 4"/>
          <p:cNvSpPr>
            <a:spLocks noGrp="1"/>
          </p:cNvSpPr>
          <p:nvPr>
            <p:ph type="ftr" sz="quarter" idx="11"/>
          </p:nvPr>
        </p:nvSpPr>
        <p:spPr>
          <a:xfrm>
            <a:off x="1127124" y="329307"/>
            <a:ext cx="5943668" cy="309201"/>
          </a:xfrm>
        </p:spPr>
        <p:txBody>
          <a:bodyPr/>
          <a:lstStyle/>
          <a:p>
            <a:pPr eaLnBrk="0" fontAlgn="base" hangingPunct="0">
              <a:spcBef>
                <a:spcPct val="0"/>
              </a:spcBef>
              <a:spcAft>
                <a:spcPct val="0"/>
              </a:spcAft>
              <a:defRPr/>
            </a:pPr>
            <a:endParaRPr lang="en-US">
              <a:solidFill>
                <a:srgbClr val="006666"/>
              </a:solidFill>
              <a:latin typeface="Verdana" pitchFamily="34" charset="0"/>
            </a:endParaRPr>
          </a:p>
        </p:txBody>
      </p:sp>
      <p:sp>
        <p:nvSpPr>
          <p:cNvPr id="6" name="Slide Number Placeholder 5"/>
          <p:cNvSpPr>
            <a:spLocks noGrp="1"/>
          </p:cNvSpPr>
          <p:nvPr>
            <p:ph type="sldNum" sz="quarter" idx="12"/>
          </p:nvPr>
        </p:nvSpPr>
        <p:spPr>
          <a:xfrm>
            <a:off x="9924392" y="134930"/>
            <a:ext cx="811019" cy="503578"/>
          </a:xfrm>
        </p:spPr>
        <p:txBody>
          <a:bodyPr/>
          <a:lstStyle/>
          <a:p>
            <a:pPr eaLnBrk="0" fontAlgn="base" hangingPunct="0">
              <a:spcBef>
                <a:spcPct val="0"/>
              </a:spcBef>
              <a:spcAft>
                <a:spcPct val="0"/>
              </a:spcAft>
              <a:defRPr/>
            </a:pPr>
            <a:fld id="{6F286649-6FD7-4FCB-9385-F84864731F86}" type="slidenum">
              <a:rPr lang="en-US" smtClean="0">
                <a:solidFill>
                  <a:srgbClr val="006666"/>
                </a:solidFill>
                <a:latin typeface="Verdana" pitchFamily="34" charset="0"/>
              </a:rPr>
              <a:pPr eaLnBrk="0" fontAlgn="base" hangingPunct="0">
                <a:spcBef>
                  <a:spcPct val="0"/>
                </a:spcBef>
                <a:spcAft>
                  <a:spcPct val="0"/>
                </a:spcAft>
                <a:defRPr/>
              </a:pPr>
              <a:t>‹#›</a:t>
            </a:fld>
            <a:endParaRPr lang="en-US">
              <a:solidFill>
                <a:srgbClr val="006666"/>
              </a:solidFill>
              <a:latin typeface="Verdana" pitchFamily="34" charset="0"/>
            </a:endParaRP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8340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5C146-9549-4F02-8D43-F153C4DC07D4}" type="datetimeFigureOut">
              <a:rPr lang="en-US" smtClean="0"/>
              <a:t>15-Mar-17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64741-C4F2-453F-9956-A244710C6F8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7470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5C146-9549-4F02-8D43-F153C4DC07D4}" type="datetimeFigureOut">
              <a:rPr lang="en-US" smtClean="0"/>
              <a:t>15-Mar-17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64741-C4F2-453F-9956-A244710C6F84}"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7509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CB5C146-9549-4F02-8D43-F153C4DC07D4}" type="datetimeFigureOut">
              <a:rPr lang="en-US" smtClean="0"/>
              <a:t>15-Mar-17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17064741-C4F2-453F-9956-A244710C6F84}"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3423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CB5C146-9549-4F02-8D43-F153C4DC07D4}" type="datetimeFigureOut">
              <a:rPr lang="en-US" smtClean="0"/>
              <a:t>15-Mar-17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64741-C4F2-453F-9956-A244710C6F8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0652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5C146-9549-4F02-8D43-F153C4DC07D4}" type="datetimeFigureOut">
              <a:rPr lang="en-US" smtClean="0"/>
              <a:t>15-Mar-17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64741-C4F2-453F-9956-A244710C6F8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8731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5C146-9549-4F02-8D43-F153C4DC07D4}" type="datetimeFigureOut">
              <a:rPr lang="en-US" smtClean="0"/>
              <a:t>15-Mar-17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64741-C4F2-453F-9956-A244710C6F8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400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5C146-9549-4F02-8D43-F153C4DC07D4}" type="datetimeFigureOut">
              <a:rPr lang="en-US" smtClean="0"/>
              <a:t>15-Mar-17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64741-C4F2-453F-9956-A244710C6F8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4714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5C146-9549-4F02-8D43-F153C4DC07D4}" type="datetimeFigureOut">
              <a:rPr lang="en-US" smtClean="0"/>
              <a:t>15-Mar-17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64741-C4F2-453F-9956-A244710C6F84}" type="slidenum">
              <a:rPr lang="en-US" smtClean="0"/>
              <a:t>‹#›</a:t>
            </a:fld>
            <a:endParaRPr lang="en-US"/>
          </a:p>
        </p:txBody>
      </p:sp>
    </p:spTree>
    <p:extLst>
      <p:ext uri="{BB962C8B-B14F-4D97-AF65-F5344CB8AC3E}">
        <p14:creationId xmlns:p14="http://schemas.microsoft.com/office/powerpoint/2010/main" val="26026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5C146-9549-4F02-8D43-F153C4DC07D4}" type="datetimeFigureOut">
              <a:rPr lang="en-US" smtClean="0"/>
              <a:t>15-Mar-17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64741-C4F2-453F-9956-A244710C6F8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6835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CB5C146-9549-4F02-8D43-F153C4DC07D4}" type="datetimeFigureOut">
              <a:rPr lang="en-US" smtClean="0"/>
              <a:t>15-Mar-17</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17064741-C4F2-453F-9956-A244710C6F8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94217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fontAlgn="base">
              <a:spcBef>
                <a:spcPct val="0"/>
              </a:spcBef>
              <a:spcAft>
                <a:spcPct val="0"/>
              </a:spcAft>
            </a:pPr>
            <a:endParaRPr lang="en-US">
              <a:solidFill>
                <a:srgbClr val="FFFFFF"/>
              </a:solidFill>
              <a:latin typeface="Verdana" pitchFamily="34" charset="0"/>
            </a:endParaRPr>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fontAlgn="base">
              <a:spcBef>
                <a:spcPct val="0"/>
              </a:spcBef>
              <a:spcAft>
                <a:spcPct val="0"/>
              </a:spcAft>
            </a:pPr>
            <a:endParaRPr lang="en-US">
              <a:solidFill>
                <a:srgbClr val="FFFFFF"/>
              </a:solidFill>
              <a:latin typeface="Verdana" pitchFamily="34" charset="0"/>
            </a:endParaRPr>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pPr fontAlgn="base">
              <a:spcBef>
                <a:spcPct val="0"/>
              </a:spcBef>
              <a:spcAft>
                <a:spcPct val="0"/>
              </a:spcAft>
            </a:pPr>
            <a:fld id="{FB36CD89-8FE8-4106-A3B5-97F3DFE0C5CD}" type="slidenum">
              <a:rPr lang="en-US" smtClean="0">
                <a:solidFill>
                  <a:srgbClr val="FFFFFF"/>
                </a:solidFill>
                <a:latin typeface="Verdana" pitchFamily="34" charset="0"/>
              </a:rPr>
              <a:pPr fontAlgn="base">
                <a:spcBef>
                  <a:spcPct val="0"/>
                </a:spcBef>
                <a:spcAft>
                  <a:spcPct val="0"/>
                </a:spcAft>
              </a:pPr>
              <a:t>‹#›</a:t>
            </a:fld>
            <a:endParaRPr lang="en-US">
              <a:solidFill>
                <a:srgbClr val="FFFFFF"/>
              </a:solidFill>
              <a:latin typeface="Verdana" pitchFamily="34" charset="0"/>
            </a:endParaRPr>
          </a:p>
        </p:txBody>
      </p:sp>
      <p:grpSp>
        <p:nvGrpSpPr>
          <p:cNvPr id="10" name="Group 9"/>
          <p:cNvGrpSpPr>
            <a:grpSpLocks/>
          </p:cNvGrpSpPr>
          <p:nvPr userDrawn="1"/>
        </p:nvGrpSpPr>
        <p:grpSpPr bwMode="auto">
          <a:xfrm rot="5400000">
            <a:off x="6072981" y="-4320381"/>
            <a:ext cx="46038" cy="10972800"/>
            <a:chOff x="0" y="0"/>
            <a:chExt cx="228600" cy="6858000"/>
          </a:xfrm>
        </p:grpSpPr>
        <p:sp>
          <p:nvSpPr>
            <p:cNvPr id="11" name="Rectangle 10"/>
            <p:cNvSpPr>
              <a:spLocks noChangeArrowheads="1"/>
            </p:cNvSpPr>
            <p:nvPr/>
          </p:nvSpPr>
          <p:spPr bwMode="auto">
            <a:xfrm>
              <a:off x="-15765" y="0"/>
              <a:ext cx="228600" cy="2286000"/>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lang="en-US" sz="2400">
                <a:solidFill>
                  <a:srgbClr val="006666"/>
                </a:solidFill>
                <a:latin typeface="Times New Roman" pitchFamily="18" charset="0"/>
              </a:endParaRPr>
            </a:p>
          </p:txBody>
        </p:sp>
        <p:sp>
          <p:nvSpPr>
            <p:cNvPr id="15" name="Rectangle 14"/>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lang="en-US" sz="2400">
                <a:solidFill>
                  <a:srgbClr val="006666"/>
                </a:solidFill>
                <a:latin typeface="Times New Roman" pitchFamily="18" charset="0"/>
              </a:endParaRPr>
            </a:p>
          </p:txBody>
        </p:sp>
        <p:sp>
          <p:nvSpPr>
            <p:cNvPr id="16" name="Rectangle 15"/>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fontAlgn="base">
                <a:spcBef>
                  <a:spcPct val="0"/>
                </a:spcBef>
                <a:spcAft>
                  <a:spcPct val="0"/>
                </a:spcAft>
                <a:defRPr/>
              </a:pPr>
              <a:endParaRPr lang="en-US" sz="2400">
                <a:solidFill>
                  <a:srgbClr val="006666"/>
                </a:solidFill>
                <a:latin typeface="Times New Roman" pitchFamily="18" charset="0"/>
              </a:endParaRPr>
            </a:p>
          </p:txBody>
        </p:sp>
      </p:grpSp>
    </p:spTree>
    <p:extLst>
      <p:ext uri="{BB962C8B-B14F-4D97-AF65-F5344CB8AC3E}">
        <p14:creationId xmlns:p14="http://schemas.microsoft.com/office/powerpoint/2010/main" val="4126357231"/>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111" y="1217275"/>
            <a:ext cx="9603275" cy="1049235"/>
          </a:xfrm>
        </p:spPr>
        <p:txBody>
          <a:bodyPr>
            <a:normAutofit fontScale="90000"/>
          </a:bodyPr>
          <a:lstStyle/>
          <a:p>
            <a:pPr algn="ctr"/>
            <a:r>
              <a:rPr lang="en-US" sz="4400" b="1" dirty="0">
                <a:latin typeface="Calibri" panose="020F0502020204030204" pitchFamily="34" charset="0"/>
                <a:cs typeface="Calibri" panose="020F0502020204030204" pitchFamily="34" charset="0"/>
              </a:rPr>
              <a:t>ATHENS INSURANCE PARTNERS</a:t>
            </a:r>
            <a:br>
              <a:rPr lang="en-US" dirty="0"/>
            </a:br>
            <a:endParaRPr lang="en-US" dirty="0"/>
          </a:p>
        </p:txBody>
      </p:sp>
      <p:sp>
        <p:nvSpPr>
          <p:cNvPr id="3" name="Content Placeholder 2"/>
          <p:cNvSpPr>
            <a:spLocks noGrp="1"/>
          </p:cNvSpPr>
          <p:nvPr>
            <p:ph idx="1"/>
          </p:nvPr>
        </p:nvSpPr>
        <p:spPr>
          <a:xfrm>
            <a:off x="7173798" y="3714161"/>
            <a:ext cx="3559747" cy="884918"/>
          </a:xfrm>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Ameya Jamgade</a:t>
            </a:r>
          </a:p>
          <a:p>
            <a:pPr marL="0" indent="0">
              <a:buNone/>
            </a:pPr>
            <a:r>
              <a:rPr lang="en-US" dirty="0">
                <a:latin typeface="Calibri" panose="020F0502020204030204" pitchFamily="34" charset="0"/>
                <a:cs typeface="Calibri" panose="020F0502020204030204" pitchFamily="34" charset="0"/>
              </a:rPr>
              <a:t>Ilia Prokashev</a:t>
            </a:r>
          </a:p>
        </p:txBody>
      </p:sp>
    </p:spTree>
    <p:extLst>
      <p:ext uri="{BB962C8B-B14F-4D97-AF65-F5344CB8AC3E}">
        <p14:creationId xmlns:p14="http://schemas.microsoft.com/office/powerpoint/2010/main" val="3746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tar: 5 Points 2"/>
          <p:cNvSpPr/>
          <p:nvPr/>
        </p:nvSpPr>
        <p:spPr>
          <a:xfrm>
            <a:off x="1115832" y="312175"/>
            <a:ext cx="412956" cy="3244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362750" y="296427"/>
            <a:ext cx="412955" cy="309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389907" y="278783"/>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487383"/>
              </p:ext>
            </p:extLst>
          </p:nvPr>
        </p:nvGraphicFramePr>
        <p:xfrm>
          <a:off x="709861" y="1391698"/>
          <a:ext cx="10287001" cy="4443617"/>
        </p:xfrm>
        <a:graphic>
          <a:graphicData uri="http://schemas.openxmlformats.org/drawingml/2006/table">
            <a:tbl>
              <a:tblPr firstRow="1" bandRow="1">
                <a:tableStyleId>{5C22544A-7EE6-4342-B048-85BDC9FD1C3A}</a:tableStyleId>
              </a:tblPr>
              <a:tblGrid>
                <a:gridCol w="4223086">
                  <a:extLst>
                    <a:ext uri="{9D8B030D-6E8A-4147-A177-3AD203B41FA5}">
                      <a16:colId xmlns:a16="http://schemas.microsoft.com/office/drawing/2014/main" val="3245356093"/>
                    </a:ext>
                  </a:extLst>
                </a:gridCol>
                <a:gridCol w="1347537">
                  <a:extLst>
                    <a:ext uri="{9D8B030D-6E8A-4147-A177-3AD203B41FA5}">
                      <a16:colId xmlns:a16="http://schemas.microsoft.com/office/drawing/2014/main" val="3516332001"/>
                    </a:ext>
                  </a:extLst>
                </a:gridCol>
                <a:gridCol w="1768642">
                  <a:extLst>
                    <a:ext uri="{9D8B030D-6E8A-4147-A177-3AD203B41FA5}">
                      <a16:colId xmlns:a16="http://schemas.microsoft.com/office/drawing/2014/main" val="2928596551"/>
                    </a:ext>
                  </a:extLst>
                </a:gridCol>
                <a:gridCol w="1483395">
                  <a:extLst>
                    <a:ext uri="{9D8B030D-6E8A-4147-A177-3AD203B41FA5}">
                      <a16:colId xmlns:a16="http://schemas.microsoft.com/office/drawing/2014/main" val="3453172730"/>
                    </a:ext>
                  </a:extLst>
                </a:gridCol>
                <a:gridCol w="1464341">
                  <a:extLst>
                    <a:ext uri="{9D8B030D-6E8A-4147-A177-3AD203B41FA5}">
                      <a16:colId xmlns:a16="http://schemas.microsoft.com/office/drawing/2014/main" val="2025041830"/>
                    </a:ext>
                  </a:extLst>
                </a:gridCol>
              </a:tblGrid>
              <a:tr h="948292">
                <a:tc>
                  <a:txBody>
                    <a:bodyPr/>
                    <a:lstStyle/>
                    <a:p>
                      <a:r>
                        <a:rPr lang="en-US" dirty="0"/>
                        <a:t>Responsibility</a:t>
                      </a:r>
                    </a:p>
                  </a:txBody>
                  <a:tcPr/>
                </a:tc>
                <a:tc>
                  <a:txBody>
                    <a:bodyPr/>
                    <a:lstStyle/>
                    <a:p>
                      <a:r>
                        <a:rPr lang="en-US" dirty="0"/>
                        <a:t>Casey Avenue</a:t>
                      </a:r>
                    </a:p>
                    <a:p>
                      <a:r>
                        <a:rPr lang="en-US" dirty="0"/>
                        <a:t>PM</a:t>
                      </a:r>
                    </a:p>
                  </a:txBody>
                  <a:tcPr/>
                </a:tc>
                <a:tc>
                  <a:txBody>
                    <a:bodyPr/>
                    <a:lstStyle/>
                    <a:p>
                      <a:r>
                        <a:rPr lang="en-US" dirty="0"/>
                        <a:t>John Hawthorn</a:t>
                      </a:r>
                    </a:p>
                    <a:p>
                      <a:r>
                        <a:rPr lang="en-US" dirty="0"/>
                        <a:t>IT</a:t>
                      </a:r>
                    </a:p>
                  </a:txBody>
                  <a:tcPr/>
                </a:tc>
                <a:tc>
                  <a:txBody>
                    <a:bodyPr/>
                    <a:lstStyle/>
                    <a:p>
                      <a:r>
                        <a:rPr lang="en-US" dirty="0"/>
                        <a:t>Nicholas Gilman</a:t>
                      </a:r>
                    </a:p>
                    <a:p>
                      <a:r>
                        <a:rPr lang="en-US" dirty="0"/>
                        <a:t>UD</a:t>
                      </a:r>
                    </a:p>
                  </a:txBody>
                  <a:tcPr/>
                </a:tc>
                <a:tc>
                  <a:txBody>
                    <a:bodyPr/>
                    <a:lstStyle/>
                    <a:p>
                      <a:r>
                        <a:rPr lang="en-US" dirty="0"/>
                        <a:t>Thomas Scott</a:t>
                      </a:r>
                    </a:p>
                    <a:p>
                      <a:r>
                        <a:rPr lang="en-US" dirty="0"/>
                        <a:t>FD</a:t>
                      </a:r>
                    </a:p>
                  </a:txBody>
                  <a:tcPr/>
                </a:tc>
                <a:extLst>
                  <a:ext uri="{0D108BD9-81ED-4DB2-BD59-A6C34878D82A}">
                    <a16:rowId xmlns:a16="http://schemas.microsoft.com/office/drawing/2014/main" val="188466675"/>
                  </a:ext>
                </a:extLst>
              </a:tr>
              <a:tr h="663805">
                <a:tc>
                  <a:txBody>
                    <a:bodyPr/>
                    <a:lstStyle/>
                    <a:p>
                      <a:r>
                        <a:rPr lang="en-US" dirty="0"/>
                        <a:t>Negotiates prices and terms with vendors </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69876021"/>
                  </a:ext>
                </a:extLst>
              </a:tr>
              <a:tr h="663805">
                <a:tc>
                  <a:txBody>
                    <a:bodyPr/>
                    <a:lstStyle/>
                    <a:p>
                      <a:r>
                        <a:rPr lang="en-US" dirty="0"/>
                        <a:t>Technical</a:t>
                      </a:r>
                      <a:r>
                        <a:rPr lang="en-US" baseline="0" dirty="0"/>
                        <a:t> r</a:t>
                      </a:r>
                      <a:r>
                        <a:rPr lang="en-US" dirty="0"/>
                        <a:t>equirement analysis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88709690"/>
                  </a:ext>
                </a:extLst>
              </a:tr>
              <a:tr h="493077">
                <a:tc>
                  <a:txBody>
                    <a:bodyPr/>
                    <a:lstStyle/>
                    <a:p>
                      <a:r>
                        <a:rPr lang="en-US" dirty="0"/>
                        <a:t>Technical installations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45295562"/>
                  </a:ext>
                </a:extLst>
              </a:tr>
              <a:tr h="379317">
                <a:tc>
                  <a:txBody>
                    <a:bodyPr/>
                    <a:lstStyle/>
                    <a:p>
                      <a:r>
                        <a:rPr lang="en-US" dirty="0"/>
                        <a:t>Pilot prep</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0024243"/>
                  </a:ext>
                </a:extLst>
              </a:tr>
              <a:tr h="536687">
                <a:tc>
                  <a:txBody>
                    <a:bodyPr/>
                    <a:lstStyle/>
                    <a:p>
                      <a:r>
                        <a:rPr lang="en-US" dirty="0"/>
                        <a:t>Updated configuration</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1422531"/>
                  </a:ext>
                </a:extLst>
              </a:tr>
              <a:tr h="379317">
                <a:tc>
                  <a:txBody>
                    <a:bodyPr/>
                    <a:lstStyle/>
                    <a:p>
                      <a:r>
                        <a:rPr lang="en-US" dirty="0"/>
                        <a:t>Training Week</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10107361"/>
                  </a:ext>
                </a:extLst>
              </a:tr>
              <a:tr h="379317">
                <a:tc>
                  <a:txBody>
                    <a:bodyPr/>
                    <a:lstStyle/>
                    <a:p>
                      <a:r>
                        <a:rPr lang="en-US" dirty="0"/>
                        <a:t>Go live Week</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95996972"/>
                  </a:ext>
                </a:extLst>
              </a:tr>
            </a:tbl>
          </a:graphicData>
        </a:graphic>
      </p:graphicFrame>
      <p:sp>
        <p:nvSpPr>
          <p:cNvPr id="8" name="Oval 7"/>
          <p:cNvSpPr/>
          <p:nvPr/>
        </p:nvSpPr>
        <p:spPr>
          <a:xfrm>
            <a:off x="9966154" y="2427626"/>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2"/>
          <p:cNvSpPr/>
          <p:nvPr/>
        </p:nvSpPr>
        <p:spPr>
          <a:xfrm>
            <a:off x="5314271" y="2449749"/>
            <a:ext cx="412956" cy="3244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21903" y="3162699"/>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88547" y="4615967"/>
            <a:ext cx="412955" cy="309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14272" y="3192196"/>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62751" y="2532601"/>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833282" y="3737758"/>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93143" y="3767255"/>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33282" y="4159909"/>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88547" y="4189406"/>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28670" y="4615967"/>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609785" y="5060491"/>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2"/>
          <p:cNvSpPr/>
          <p:nvPr/>
        </p:nvSpPr>
        <p:spPr>
          <a:xfrm>
            <a:off x="6830758" y="5060491"/>
            <a:ext cx="412956" cy="3244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88547" y="5119485"/>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14272" y="5478390"/>
            <a:ext cx="412955" cy="309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569228" y="5467141"/>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982198" y="5467141"/>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833282" y="5455786"/>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33282" y="4663559"/>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21266" y="326923"/>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28788" y="312175"/>
            <a:ext cx="2286000" cy="369332"/>
          </a:xfrm>
          <a:prstGeom prst="rect">
            <a:avLst/>
          </a:prstGeom>
          <a:noFill/>
        </p:spPr>
        <p:txBody>
          <a:bodyPr wrap="square" rtlCol="0">
            <a:spAutoFit/>
          </a:bodyPr>
          <a:lstStyle/>
          <a:p>
            <a:r>
              <a:rPr lang="en-US" dirty="0"/>
              <a:t>Can support a task</a:t>
            </a:r>
          </a:p>
        </p:txBody>
      </p:sp>
      <p:sp>
        <p:nvSpPr>
          <p:cNvPr id="28" name="TextBox 27"/>
          <p:cNvSpPr txBox="1"/>
          <p:nvPr/>
        </p:nvSpPr>
        <p:spPr>
          <a:xfrm>
            <a:off x="4434221" y="280255"/>
            <a:ext cx="1816768" cy="369332"/>
          </a:xfrm>
          <a:prstGeom prst="rect">
            <a:avLst/>
          </a:prstGeom>
          <a:noFill/>
        </p:spPr>
        <p:txBody>
          <a:bodyPr wrap="square" rtlCol="0">
            <a:spAutoFit/>
          </a:bodyPr>
          <a:lstStyle/>
          <a:p>
            <a:r>
              <a:rPr lang="en-US" dirty="0"/>
              <a:t>Notification</a:t>
            </a:r>
          </a:p>
        </p:txBody>
      </p:sp>
      <p:sp>
        <p:nvSpPr>
          <p:cNvPr id="29" name="TextBox 28"/>
          <p:cNvSpPr txBox="1"/>
          <p:nvPr/>
        </p:nvSpPr>
        <p:spPr>
          <a:xfrm>
            <a:off x="6721747" y="278161"/>
            <a:ext cx="1695579" cy="369332"/>
          </a:xfrm>
          <a:prstGeom prst="rect">
            <a:avLst/>
          </a:prstGeom>
          <a:noFill/>
        </p:spPr>
        <p:txBody>
          <a:bodyPr wrap="square" rtlCol="0">
            <a:spAutoFit/>
          </a:bodyPr>
          <a:lstStyle/>
          <a:p>
            <a:r>
              <a:rPr lang="en-US" dirty="0"/>
              <a:t>Responsible</a:t>
            </a:r>
          </a:p>
        </p:txBody>
      </p:sp>
      <p:sp>
        <p:nvSpPr>
          <p:cNvPr id="30" name="TextBox 29"/>
          <p:cNvSpPr txBox="1"/>
          <p:nvPr/>
        </p:nvSpPr>
        <p:spPr>
          <a:xfrm>
            <a:off x="8775705" y="278477"/>
            <a:ext cx="1816768" cy="369332"/>
          </a:xfrm>
          <a:prstGeom prst="rect">
            <a:avLst/>
          </a:prstGeom>
          <a:noFill/>
        </p:spPr>
        <p:txBody>
          <a:bodyPr wrap="square" rtlCol="0">
            <a:spAutoFit/>
          </a:bodyPr>
          <a:lstStyle/>
          <a:p>
            <a:r>
              <a:rPr lang="en-US" dirty="0"/>
              <a:t>Approval</a:t>
            </a:r>
          </a:p>
        </p:txBody>
      </p:sp>
      <p:sp>
        <p:nvSpPr>
          <p:cNvPr id="31" name="Rectangle 30"/>
          <p:cNvSpPr/>
          <p:nvPr/>
        </p:nvSpPr>
        <p:spPr>
          <a:xfrm>
            <a:off x="9992290" y="4625038"/>
            <a:ext cx="412955" cy="30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28670" y="3716632"/>
            <a:ext cx="331840" cy="368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389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109" y="1153813"/>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SCOPE</a:t>
            </a:r>
          </a:p>
        </p:txBody>
      </p:sp>
      <p:sp>
        <p:nvSpPr>
          <p:cNvPr id="3" name="Content Placeholder 2"/>
          <p:cNvSpPr>
            <a:spLocks noGrp="1"/>
          </p:cNvSpPr>
          <p:nvPr>
            <p:ph idx="1"/>
          </p:nvPr>
        </p:nvSpPr>
        <p:spPr>
          <a:xfrm>
            <a:off x="631596" y="1743959"/>
            <a:ext cx="10586302" cy="4062953"/>
          </a:xfrm>
        </p:spPr>
        <p:txBody>
          <a:bodyPr>
            <a:normAutofit fontScale="55000" lnSpcReduction="20000"/>
          </a:bodyPr>
          <a:lstStyle/>
          <a:p>
            <a:pPr marL="0" indent="0">
              <a:buNone/>
            </a:pPr>
            <a:r>
              <a:rPr lang="en-US" sz="2500" b="1" dirty="0">
                <a:latin typeface="Calibri" panose="020F0502020204030204" pitchFamily="34" charset="0"/>
                <a:cs typeface="Calibri" panose="020F0502020204030204" pitchFamily="34" charset="0"/>
              </a:rPr>
              <a:t>IN SCOPE</a:t>
            </a:r>
          </a:p>
          <a:p>
            <a:r>
              <a:rPr lang="en-US" sz="1800" dirty="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Customized software configuration</a:t>
            </a:r>
          </a:p>
          <a:p>
            <a:r>
              <a:rPr lang="en-US" sz="2500" dirty="0">
                <a:latin typeface="Calibri" panose="020F0502020204030204" pitchFamily="34" charset="0"/>
                <a:cs typeface="Calibri" panose="020F0502020204030204" pitchFamily="34" charset="0"/>
              </a:rPr>
              <a:t>On-site technical consultation</a:t>
            </a:r>
          </a:p>
          <a:p>
            <a:r>
              <a:rPr lang="en-US" sz="2500" dirty="0">
                <a:latin typeface="Calibri" panose="020F0502020204030204" pitchFamily="34" charset="0"/>
                <a:cs typeface="Calibri" panose="020F0502020204030204" pitchFamily="34" charset="0"/>
              </a:rPr>
              <a:t>Arrangement of Conference Room Pilot (CRP) to demonstrate current project status</a:t>
            </a:r>
          </a:p>
          <a:p>
            <a:r>
              <a:rPr lang="en-US" sz="2500" dirty="0">
                <a:latin typeface="Calibri" panose="020F0502020204030204" pitchFamily="34" charset="0"/>
                <a:cs typeface="Calibri" panose="020F0502020204030204" pitchFamily="34" charset="0"/>
              </a:rPr>
              <a:t>System to system conversion of the policy system into the </a:t>
            </a:r>
            <a:r>
              <a:rPr lang="en-US" sz="2500" dirty="0" err="1">
                <a:latin typeface="Calibri" panose="020F0502020204030204" pitchFamily="34" charset="0"/>
                <a:cs typeface="Calibri" panose="020F0502020204030204" pitchFamily="34" charset="0"/>
              </a:rPr>
              <a:t>Aliensoft</a:t>
            </a:r>
            <a:r>
              <a:rPr lang="en-US" sz="2500" dirty="0">
                <a:latin typeface="Calibri" panose="020F0502020204030204" pitchFamily="34" charset="0"/>
                <a:cs typeface="Calibri" panose="020F0502020204030204" pitchFamily="34" charset="0"/>
              </a:rPr>
              <a:t> system</a:t>
            </a:r>
          </a:p>
          <a:p>
            <a:r>
              <a:rPr lang="en-US" sz="2500" dirty="0">
                <a:latin typeface="Calibri" panose="020F0502020204030204" pitchFamily="34" charset="0"/>
                <a:cs typeface="Calibri" panose="020F0502020204030204" pitchFamily="34" charset="0"/>
              </a:rPr>
              <a:t>On-site training for end users</a:t>
            </a:r>
          </a:p>
          <a:p>
            <a:r>
              <a:rPr lang="en-US" sz="2500" dirty="0">
                <a:latin typeface="Calibri" panose="020F0502020204030204" pitchFamily="34" charset="0"/>
                <a:cs typeface="Calibri" panose="020F0502020204030204" pitchFamily="34" charset="0"/>
              </a:rPr>
              <a:t>Go Live support</a:t>
            </a:r>
          </a:p>
          <a:p>
            <a:r>
              <a:rPr lang="en-US" sz="2500" dirty="0">
                <a:latin typeface="Calibri" panose="020F0502020204030204" pitchFamily="34" charset="0"/>
                <a:cs typeface="Calibri" panose="020F0502020204030204" pitchFamily="34" charset="0"/>
              </a:rPr>
              <a:t>Workbook with generic functionality</a:t>
            </a:r>
          </a:p>
          <a:p>
            <a:r>
              <a:rPr lang="en-US" sz="2500" dirty="0">
                <a:latin typeface="Calibri" panose="020F0502020204030204" pitchFamily="34" charset="0"/>
                <a:cs typeface="Calibri" panose="020F0502020204030204" pitchFamily="34" charset="0"/>
              </a:rPr>
              <a:t>Creation of custom training materials </a:t>
            </a:r>
          </a:p>
          <a:p>
            <a:pPr marL="0" indent="0">
              <a:buNone/>
            </a:pPr>
            <a:r>
              <a:rPr lang="en-US" sz="2500" b="1" dirty="0">
                <a:latin typeface="Calibri" panose="020F0502020204030204" pitchFamily="34" charset="0"/>
                <a:cs typeface="Calibri" panose="020F0502020204030204" pitchFamily="34" charset="0"/>
              </a:rPr>
              <a:t>OUT OF SCOPE</a:t>
            </a:r>
          </a:p>
          <a:p>
            <a:r>
              <a:rPr lang="en-US" sz="2500" dirty="0">
                <a:latin typeface="Calibri" panose="020F0502020204030204" pitchFamily="34" charset="0"/>
                <a:cs typeface="Calibri" panose="020F0502020204030204" pitchFamily="34" charset="0"/>
              </a:rPr>
              <a:t>Integration with Microsoft Outlook</a:t>
            </a:r>
          </a:p>
          <a:p>
            <a:r>
              <a:rPr lang="en-US" sz="2500" dirty="0">
                <a:latin typeface="Calibri" panose="020F0502020204030204" pitchFamily="34" charset="0"/>
                <a:cs typeface="Calibri" panose="020F0502020204030204" pitchFamily="34" charset="0"/>
              </a:rPr>
              <a:t>Back-scanning of paper files</a:t>
            </a:r>
          </a:p>
        </p:txBody>
      </p:sp>
      <p:sp>
        <p:nvSpPr>
          <p:cNvPr id="4" name="Content Placeholder 2"/>
          <p:cNvSpPr txBox="1">
            <a:spLocks/>
          </p:cNvSpPr>
          <p:nvPr/>
        </p:nvSpPr>
        <p:spPr bwMode="auto">
          <a:xfrm>
            <a:off x="7073900" y="1612901"/>
            <a:ext cx="46863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FFFF99"/>
              </a:buClr>
              <a:buSzPct val="70000"/>
              <a:buFont typeface="Symbol" pitchFamily="18" charset="2"/>
              <a:buChar char="¨"/>
              <a:defRPr sz="2800">
                <a:solidFill>
                  <a:schemeClr val="tx1"/>
                </a:solidFill>
                <a:latin typeface="+mn-lt"/>
                <a:ea typeface="+mn-ea"/>
                <a:cs typeface="+mn-cs"/>
              </a:defRPr>
            </a:lvl1pPr>
            <a:lvl2pPr marL="742950" indent="-285750" algn="l" rtl="0" fontAlgn="base">
              <a:spcBef>
                <a:spcPct val="20000"/>
              </a:spcBef>
              <a:spcAft>
                <a:spcPct val="0"/>
              </a:spcAft>
              <a:buClr>
                <a:srgbClr val="FFFF99"/>
              </a:buClr>
              <a:buSzPct val="70000"/>
              <a:buFont typeface="Symbol" pitchFamily="18" charset="2"/>
              <a:buChar char="¨"/>
              <a:defRPr sz="2400">
                <a:solidFill>
                  <a:schemeClr val="tx1"/>
                </a:solidFill>
                <a:latin typeface="+mn-lt"/>
              </a:defRPr>
            </a:lvl2pPr>
            <a:lvl3pPr marL="1143000" indent="-228600" algn="l" rtl="0" fontAlgn="base">
              <a:spcBef>
                <a:spcPct val="20000"/>
              </a:spcBef>
              <a:spcAft>
                <a:spcPct val="0"/>
              </a:spcAft>
              <a:buClr>
                <a:srgbClr val="FFFF99"/>
              </a:buClr>
              <a:buSzPct val="70000"/>
              <a:buFont typeface="Symbol" pitchFamily="18" charset="2"/>
              <a:buChar char="¨"/>
              <a:defRPr sz="2000">
                <a:solidFill>
                  <a:schemeClr val="tx1"/>
                </a:solidFill>
                <a:latin typeface="+mn-lt"/>
              </a:defRPr>
            </a:lvl3pPr>
            <a:lvl4pPr marL="1600200" indent="-228600" algn="l" rtl="0" fontAlgn="base">
              <a:spcBef>
                <a:spcPct val="20000"/>
              </a:spcBef>
              <a:spcAft>
                <a:spcPct val="0"/>
              </a:spcAft>
              <a:buClr>
                <a:srgbClr val="FFFF99"/>
              </a:buClr>
              <a:buSzPct val="70000"/>
              <a:buFont typeface="Symbol" pitchFamily="18" charset="2"/>
              <a:buChar char="¨"/>
              <a:defRPr>
                <a:solidFill>
                  <a:schemeClr val="tx1"/>
                </a:solidFill>
                <a:latin typeface="+mn-lt"/>
              </a:defRPr>
            </a:lvl4pPr>
            <a:lvl5pPr marL="2057400" indent="-228600" algn="l" rtl="0" fontAlgn="base">
              <a:spcBef>
                <a:spcPct val="20000"/>
              </a:spcBef>
              <a:spcAft>
                <a:spcPct val="0"/>
              </a:spcAft>
              <a:buClr>
                <a:srgbClr val="FFFF99"/>
              </a:buClr>
              <a:buSzPct val="70000"/>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FFFF99"/>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FFFF99"/>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FFFF99"/>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FFFF99"/>
              </a:buClr>
              <a:buFont typeface="Symbol" pitchFamily="18" charset="2"/>
              <a:buChar char="¨"/>
              <a:defRPr>
                <a:solidFill>
                  <a:schemeClr val="tx1"/>
                </a:solidFill>
                <a:latin typeface="+mn-lt"/>
              </a:defRPr>
            </a:lvl9pPr>
          </a:lstStyle>
          <a:p>
            <a:pPr marL="0" indent="0">
              <a:buNone/>
            </a:pPr>
            <a:endParaRPr lang="en-US" kern="0" dirty="0"/>
          </a:p>
        </p:txBody>
      </p:sp>
    </p:spTree>
    <p:extLst>
      <p:ext uri="{BB962C8B-B14F-4D97-AF65-F5344CB8AC3E}">
        <p14:creationId xmlns:p14="http://schemas.microsoft.com/office/powerpoint/2010/main" val="141403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52" y="1236127"/>
            <a:ext cx="11481847" cy="1049235"/>
          </a:xfrm>
        </p:spPr>
        <p:txBody>
          <a:bodyPr>
            <a:noAutofit/>
          </a:bodyPr>
          <a:lstStyle/>
          <a:p>
            <a:r>
              <a:rPr lang="en-US" sz="4000" b="1" dirty="0">
                <a:latin typeface="Calibri" panose="020F0502020204030204" pitchFamily="34" charset="0"/>
                <a:cs typeface="Calibri" panose="020F0502020204030204" pitchFamily="34" charset="0"/>
              </a:rPr>
              <a:t>PROJECT MILESTONES, SCHEDULE &amp; DELIVERABLES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220035"/>
              </p:ext>
            </p:extLst>
          </p:nvPr>
        </p:nvGraphicFramePr>
        <p:xfrm>
          <a:off x="1545996" y="1923067"/>
          <a:ext cx="6542202" cy="3846142"/>
        </p:xfrm>
        <a:graphic>
          <a:graphicData uri="http://schemas.openxmlformats.org/drawingml/2006/table">
            <a:tbl>
              <a:tblPr firstRow="1" firstCol="1" bandRow="1">
                <a:tableStyleId>{5C22544A-7EE6-4342-B048-85BDC9FD1C3A}</a:tableStyleId>
              </a:tblPr>
              <a:tblGrid>
                <a:gridCol w="3212509">
                  <a:extLst>
                    <a:ext uri="{9D8B030D-6E8A-4147-A177-3AD203B41FA5}">
                      <a16:colId xmlns:a16="http://schemas.microsoft.com/office/drawing/2014/main" val="4010843689"/>
                    </a:ext>
                  </a:extLst>
                </a:gridCol>
                <a:gridCol w="3329693">
                  <a:extLst>
                    <a:ext uri="{9D8B030D-6E8A-4147-A177-3AD203B41FA5}">
                      <a16:colId xmlns:a16="http://schemas.microsoft.com/office/drawing/2014/main" val="1056113257"/>
                    </a:ext>
                  </a:extLst>
                </a:gridCol>
              </a:tblGrid>
              <a:tr h="188269">
                <a:tc>
                  <a:txBody>
                    <a:bodyPr/>
                    <a:lstStyle/>
                    <a:p>
                      <a:pPr marL="0" marR="0">
                        <a:lnSpc>
                          <a:spcPct val="107000"/>
                        </a:lnSpc>
                        <a:spcBef>
                          <a:spcPts val="0"/>
                        </a:spcBef>
                        <a:spcAft>
                          <a:spcPts val="0"/>
                        </a:spcAft>
                      </a:pPr>
                      <a:r>
                        <a:rPr lang="en-US" sz="1000">
                          <a:effectLst/>
                        </a:rPr>
                        <a:t>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Topic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2743424951"/>
                  </a:ext>
                </a:extLst>
              </a:tr>
              <a:tr h="188269">
                <a:tc>
                  <a:txBody>
                    <a:bodyPr/>
                    <a:lstStyle/>
                    <a:p>
                      <a:pPr marL="0" marR="0">
                        <a:lnSpc>
                          <a:spcPct val="107000"/>
                        </a:lnSpc>
                        <a:spcBef>
                          <a:spcPts val="0"/>
                        </a:spcBef>
                        <a:spcAft>
                          <a:spcPts val="0"/>
                        </a:spcAft>
                      </a:pPr>
                      <a:r>
                        <a:rPr lang="en-US" sz="1000">
                          <a:effectLst/>
                        </a:rPr>
                        <a:t>Week 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Kickoff Meeting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3039764757"/>
                  </a:ext>
                </a:extLst>
              </a:tr>
              <a:tr h="362204">
                <a:tc>
                  <a:txBody>
                    <a:bodyPr/>
                    <a:lstStyle/>
                    <a:p>
                      <a:pPr marL="0" marR="0">
                        <a:lnSpc>
                          <a:spcPct val="107000"/>
                        </a:lnSpc>
                        <a:spcBef>
                          <a:spcPts val="0"/>
                        </a:spcBef>
                        <a:spcAft>
                          <a:spcPts val="0"/>
                        </a:spcAft>
                      </a:pPr>
                      <a:r>
                        <a:rPr lang="en-US" sz="1000">
                          <a:effectLst/>
                        </a:rPr>
                        <a:t>Week 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Initial Configuration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2804993489"/>
                  </a:ext>
                </a:extLst>
              </a:tr>
              <a:tr h="362204">
                <a:tc>
                  <a:txBody>
                    <a:bodyPr/>
                    <a:lstStyle/>
                    <a:p>
                      <a:pPr marL="0" marR="0">
                        <a:lnSpc>
                          <a:spcPct val="107000"/>
                        </a:lnSpc>
                        <a:spcBef>
                          <a:spcPts val="0"/>
                        </a:spcBef>
                        <a:spcAft>
                          <a:spcPts val="0"/>
                        </a:spcAft>
                      </a:pPr>
                      <a:r>
                        <a:rPr lang="en-US" sz="1000">
                          <a:effectLst/>
                        </a:rPr>
                        <a:t>Week 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Initial Configuration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3804895832"/>
                  </a:ext>
                </a:extLst>
              </a:tr>
              <a:tr h="188269">
                <a:tc>
                  <a:txBody>
                    <a:bodyPr/>
                    <a:lstStyle/>
                    <a:p>
                      <a:pPr marL="0" marR="0">
                        <a:lnSpc>
                          <a:spcPct val="107000"/>
                        </a:lnSpc>
                        <a:spcBef>
                          <a:spcPts val="0"/>
                        </a:spcBef>
                        <a:spcAft>
                          <a:spcPts val="0"/>
                        </a:spcAft>
                      </a:pPr>
                      <a:r>
                        <a:rPr lang="en-US" sz="1000">
                          <a:effectLst/>
                        </a:rPr>
                        <a:t>Week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Technical Installs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137698701"/>
                  </a:ext>
                </a:extLst>
              </a:tr>
              <a:tr h="362204">
                <a:tc>
                  <a:txBody>
                    <a:bodyPr/>
                    <a:lstStyle/>
                    <a:p>
                      <a:pPr marL="0" marR="0">
                        <a:lnSpc>
                          <a:spcPct val="107000"/>
                        </a:lnSpc>
                        <a:spcBef>
                          <a:spcPts val="0"/>
                        </a:spcBef>
                        <a:spcAft>
                          <a:spcPts val="0"/>
                        </a:spcAft>
                      </a:pPr>
                      <a:r>
                        <a:rPr lang="en-US" sz="1000">
                          <a:effectLst/>
                        </a:rPr>
                        <a:t>Week 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Initial Configuration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259803392"/>
                  </a:ext>
                </a:extLst>
              </a:tr>
              <a:tr h="188269">
                <a:tc>
                  <a:txBody>
                    <a:bodyPr/>
                    <a:lstStyle/>
                    <a:p>
                      <a:pPr marL="0" marR="0">
                        <a:lnSpc>
                          <a:spcPct val="107000"/>
                        </a:lnSpc>
                        <a:spcBef>
                          <a:spcPts val="0"/>
                        </a:spcBef>
                        <a:spcAft>
                          <a:spcPts val="0"/>
                        </a:spcAft>
                      </a:pPr>
                      <a:r>
                        <a:rPr lang="en-US" sz="1000">
                          <a:effectLst/>
                        </a:rPr>
                        <a:t>Week 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Test Conversion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3468867679"/>
                  </a:ext>
                </a:extLst>
              </a:tr>
              <a:tr h="362204">
                <a:tc>
                  <a:txBody>
                    <a:bodyPr/>
                    <a:lstStyle/>
                    <a:p>
                      <a:pPr marL="0" marR="0">
                        <a:lnSpc>
                          <a:spcPct val="107000"/>
                        </a:lnSpc>
                        <a:spcBef>
                          <a:spcPts val="0"/>
                        </a:spcBef>
                        <a:spcAft>
                          <a:spcPts val="0"/>
                        </a:spcAft>
                      </a:pPr>
                      <a:r>
                        <a:rPr lang="en-US" sz="1000">
                          <a:effectLst/>
                        </a:rPr>
                        <a:t>Week 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Conference Room Pilot Prep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1603978012"/>
                  </a:ext>
                </a:extLst>
              </a:tr>
              <a:tr h="362204">
                <a:tc>
                  <a:txBody>
                    <a:bodyPr/>
                    <a:lstStyle/>
                    <a:p>
                      <a:pPr marL="0" marR="0">
                        <a:lnSpc>
                          <a:spcPct val="107000"/>
                        </a:lnSpc>
                        <a:spcBef>
                          <a:spcPts val="0"/>
                        </a:spcBef>
                        <a:spcAft>
                          <a:spcPts val="0"/>
                        </a:spcAft>
                      </a:pPr>
                      <a:r>
                        <a:rPr lang="en-US" sz="1000">
                          <a:effectLst/>
                        </a:rPr>
                        <a:t>Week 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Conference Room Pilot (CRP)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199138124"/>
                  </a:ext>
                </a:extLst>
              </a:tr>
              <a:tr h="543304">
                <a:tc>
                  <a:txBody>
                    <a:bodyPr/>
                    <a:lstStyle/>
                    <a:p>
                      <a:pPr marL="0" marR="0">
                        <a:lnSpc>
                          <a:spcPct val="107000"/>
                        </a:lnSpc>
                        <a:spcBef>
                          <a:spcPts val="0"/>
                        </a:spcBef>
                        <a:spcAft>
                          <a:spcPts val="0"/>
                        </a:spcAft>
                      </a:pPr>
                      <a:r>
                        <a:rPr lang="en-US" sz="1000">
                          <a:effectLst/>
                        </a:rPr>
                        <a:t>Week 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Updated configuration, prep for Training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541222176"/>
                  </a:ext>
                </a:extLst>
              </a:tr>
              <a:tr h="188269">
                <a:tc>
                  <a:txBody>
                    <a:bodyPr/>
                    <a:lstStyle/>
                    <a:p>
                      <a:pPr marL="0" marR="0">
                        <a:lnSpc>
                          <a:spcPct val="107000"/>
                        </a:lnSpc>
                        <a:spcBef>
                          <a:spcPts val="0"/>
                        </a:spcBef>
                        <a:spcAft>
                          <a:spcPts val="0"/>
                        </a:spcAft>
                      </a:pPr>
                      <a:r>
                        <a:rPr lang="en-US" sz="1000">
                          <a:effectLst/>
                        </a:rPr>
                        <a:t>Week 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Training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516376406"/>
                  </a:ext>
                </a:extLst>
              </a:tr>
              <a:tr h="362204">
                <a:tc>
                  <a:txBody>
                    <a:bodyPr/>
                    <a:lstStyle/>
                    <a:p>
                      <a:pPr marL="0" marR="0">
                        <a:lnSpc>
                          <a:spcPct val="107000"/>
                        </a:lnSpc>
                        <a:spcBef>
                          <a:spcPts val="0"/>
                        </a:spcBef>
                        <a:spcAft>
                          <a:spcPts val="0"/>
                        </a:spcAft>
                      </a:pPr>
                      <a:r>
                        <a:rPr lang="en-US" sz="1000">
                          <a:effectLst/>
                        </a:rPr>
                        <a:t>Week 10 (Weekend)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a:effectLst/>
                        </a:rPr>
                        <a:t>Production Conversion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3221866002"/>
                  </a:ext>
                </a:extLst>
              </a:tr>
              <a:tr h="188269">
                <a:tc>
                  <a:txBody>
                    <a:bodyPr/>
                    <a:lstStyle/>
                    <a:p>
                      <a:pPr marL="0" marR="0">
                        <a:lnSpc>
                          <a:spcPct val="107000"/>
                        </a:lnSpc>
                        <a:spcBef>
                          <a:spcPts val="0"/>
                        </a:spcBef>
                        <a:spcAft>
                          <a:spcPts val="0"/>
                        </a:spcAft>
                      </a:pPr>
                      <a:r>
                        <a:rPr lang="en-US" sz="1000">
                          <a:effectLst/>
                        </a:rPr>
                        <a:t>Week 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tc>
                  <a:txBody>
                    <a:bodyPr/>
                    <a:lstStyle/>
                    <a:p>
                      <a:pPr marL="0" marR="0">
                        <a:lnSpc>
                          <a:spcPct val="107000"/>
                        </a:lnSpc>
                        <a:spcBef>
                          <a:spcPts val="0"/>
                        </a:spcBef>
                        <a:spcAft>
                          <a:spcPts val="0"/>
                        </a:spcAft>
                      </a:pPr>
                      <a:r>
                        <a:rPr lang="en-US" sz="1000" dirty="0">
                          <a:effectLst/>
                        </a:rPr>
                        <a:t>Go Live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68" marR="59968" marT="0" marB="0"/>
                </a:tc>
                <a:extLst>
                  <a:ext uri="{0D108BD9-81ED-4DB2-BD59-A6C34878D82A}">
                    <a16:rowId xmlns:a16="http://schemas.microsoft.com/office/drawing/2014/main" val="3387390034"/>
                  </a:ext>
                </a:extLst>
              </a:tr>
            </a:tbl>
          </a:graphicData>
        </a:graphic>
      </p:graphicFrame>
    </p:spTree>
    <p:extLst>
      <p:ext uri="{BB962C8B-B14F-4D97-AF65-F5344CB8AC3E}">
        <p14:creationId xmlns:p14="http://schemas.microsoft.com/office/powerpoint/2010/main" val="261763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141860"/>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RISKS</a:t>
            </a:r>
          </a:p>
        </p:txBody>
      </p:sp>
      <p:sp>
        <p:nvSpPr>
          <p:cNvPr id="3" name="Content Placeholder 2"/>
          <p:cNvSpPr>
            <a:spLocks noGrp="1"/>
          </p:cNvSpPr>
          <p:nvPr>
            <p:ph idx="1"/>
          </p:nvPr>
        </p:nvSpPr>
        <p:spPr>
          <a:xfrm>
            <a:off x="1130270" y="1913641"/>
            <a:ext cx="9603275" cy="3552704"/>
          </a:xfrm>
        </p:spPr>
        <p:txBody>
          <a:bodyPr>
            <a:normAutofit fontScale="70000" lnSpcReduction="20000"/>
          </a:bodyPr>
          <a:lstStyle/>
          <a:p>
            <a:r>
              <a:rPr lang="en-US" dirty="0"/>
              <a:t>Financial uncertainty</a:t>
            </a:r>
          </a:p>
          <a:p>
            <a:r>
              <a:rPr lang="en-US" dirty="0"/>
              <a:t>Change in insurance regulations</a:t>
            </a:r>
          </a:p>
          <a:p>
            <a:r>
              <a:rPr lang="en-US" dirty="0"/>
              <a:t>Cyber security</a:t>
            </a:r>
          </a:p>
          <a:p>
            <a:r>
              <a:rPr lang="en-US" dirty="0"/>
              <a:t>Compatibility between existing and new software </a:t>
            </a:r>
          </a:p>
          <a:p>
            <a:r>
              <a:rPr lang="en-US" dirty="0"/>
              <a:t>Lack of end user support</a:t>
            </a:r>
          </a:p>
          <a:p>
            <a:r>
              <a:rPr lang="en-US" dirty="0"/>
              <a:t>Lack of internal IT support after Go Live</a:t>
            </a:r>
          </a:p>
          <a:p>
            <a:r>
              <a:rPr lang="en-US" dirty="0"/>
              <a:t>Loss of interest midway from senior management</a:t>
            </a:r>
          </a:p>
          <a:p>
            <a:r>
              <a:rPr lang="en-US" dirty="0"/>
              <a:t>Release of advanced software in near future </a:t>
            </a:r>
          </a:p>
          <a:p>
            <a:r>
              <a:rPr lang="en-US" dirty="0"/>
              <a:t>Exponential increase in project costs</a:t>
            </a:r>
          </a:p>
          <a:p>
            <a:r>
              <a:rPr lang="en-US" dirty="0"/>
              <a:t>Senior Leadership not convinced about giving resources for this project</a:t>
            </a:r>
          </a:p>
        </p:txBody>
      </p:sp>
    </p:spTree>
    <p:extLst>
      <p:ext uri="{BB962C8B-B14F-4D97-AF65-F5344CB8AC3E}">
        <p14:creationId xmlns:p14="http://schemas.microsoft.com/office/powerpoint/2010/main" val="49082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282" y="3187476"/>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74454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64" y="1113580"/>
            <a:ext cx="10821971" cy="1049235"/>
          </a:xfrm>
        </p:spPr>
        <p:txBody>
          <a:bodyPr>
            <a:normAutofit fontScale="90000"/>
          </a:bodyPr>
          <a:lstStyle/>
          <a:p>
            <a:r>
              <a:rPr lang="en-US" sz="4400" b="1" dirty="0">
                <a:latin typeface="Calibri" panose="020F0502020204030204" pitchFamily="34" charset="0"/>
                <a:cs typeface="Calibri" panose="020F0502020204030204" pitchFamily="34" charset="0"/>
              </a:rPr>
              <a:t>PROJECT CHARTER- ALIENSOFT IMPLEMENTATION</a:t>
            </a:r>
            <a:br>
              <a:rPr lang="en-US" dirty="0"/>
            </a:br>
            <a:endParaRPr lang="en-US" dirty="0"/>
          </a:p>
        </p:txBody>
      </p:sp>
      <p:sp>
        <p:nvSpPr>
          <p:cNvPr id="3" name="Content Placeholder 2"/>
          <p:cNvSpPr>
            <a:spLocks noGrp="1"/>
          </p:cNvSpPr>
          <p:nvPr>
            <p:ph idx="1"/>
          </p:nvPr>
        </p:nvSpPr>
        <p:spPr>
          <a:xfrm>
            <a:off x="725864" y="1998482"/>
            <a:ext cx="9687170" cy="3646972"/>
          </a:xfrm>
        </p:spPr>
        <p:txBody>
          <a:bodyPr>
            <a:normAutofit fontScale="77500" lnSpcReduction="20000"/>
          </a:bodyPr>
          <a:lstStyle/>
          <a:p>
            <a:pPr marL="0" indent="0">
              <a:buNone/>
            </a:pPr>
            <a:r>
              <a:rPr lang="en-US" b="1" dirty="0">
                <a:latin typeface="Calibri" panose="020F0502020204030204" pitchFamily="34" charset="0"/>
                <a:cs typeface="Calibri" panose="020F0502020204030204" pitchFamily="34" charset="0"/>
              </a:rPr>
              <a:t>AGENDA</a:t>
            </a:r>
          </a:p>
          <a:p>
            <a:r>
              <a:rPr lang="en-US" sz="1900" dirty="0">
                <a:latin typeface="Calibri" panose="020F0502020204030204" pitchFamily="34" charset="0"/>
                <a:cs typeface="Calibri" panose="020F0502020204030204" pitchFamily="34" charset="0"/>
              </a:rPr>
              <a:t>Project Description</a:t>
            </a:r>
          </a:p>
          <a:p>
            <a:r>
              <a:rPr lang="en-US" sz="1900" dirty="0">
                <a:latin typeface="Calibri" panose="020F0502020204030204" pitchFamily="34" charset="0"/>
                <a:cs typeface="Calibri" panose="020F0502020204030204" pitchFamily="34" charset="0"/>
              </a:rPr>
              <a:t>Vision of Success</a:t>
            </a:r>
          </a:p>
          <a:p>
            <a:r>
              <a:rPr lang="en-US" sz="1900" dirty="0">
                <a:latin typeface="Calibri" panose="020F0502020204030204" pitchFamily="34" charset="0"/>
                <a:cs typeface="Calibri" panose="020F0502020204030204" pitchFamily="34" charset="0"/>
              </a:rPr>
              <a:t>Customer requirements and goals</a:t>
            </a:r>
          </a:p>
          <a:p>
            <a:r>
              <a:rPr lang="en-US" sz="1900" dirty="0">
                <a:latin typeface="Calibri" panose="020F0502020204030204" pitchFamily="34" charset="0"/>
                <a:cs typeface="Calibri" panose="020F0502020204030204" pitchFamily="34" charset="0"/>
              </a:rPr>
              <a:t>Sponsorship</a:t>
            </a:r>
          </a:p>
          <a:p>
            <a:r>
              <a:rPr lang="en-US" sz="1900" dirty="0">
                <a:latin typeface="Calibri" panose="020F0502020204030204" pitchFamily="34" charset="0"/>
                <a:cs typeface="Calibri" panose="020F0502020204030204" pitchFamily="34" charset="0"/>
              </a:rPr>
              <a:t>Stakeholder</a:t>
            </a:r>
          </a:p>
          <a:p>
            <a:r>
              <a:rPr lang="en-US" sz="1900" dirty="0">
                <a:latin typeface="Calibri" panose="020F0502020204030204" pitchFamily="34" charset="0"/>
                <a:cs typeface="Calibri" panose="020F0502020204030204" pitchFamily="34" charset="0"/>
              </a:rPr>
              <a:t>Team member</a:t>
            </a:r>
          </a:p>
          <a:p>
            <a:r>
              <a:rPr lang="en-US" sz="1900" dirty="0">
                <a:latin typeface="Calibri" panose="020F0502020204030204" pitchFamily="34" charset="0"/>
                <a:cs typeface="Calibri" panose="020F0502020204030204" pitchFamily="34" charset="0"/>
              </a:rPr>
              <a:t>Scope</a:t>
            </a:r>
          </a:p>
          <a:p>
            <a:r>
              <a:rPr lang="en-US" sz="1900" dirty="0">
                <a:latin typeface="Calibri" panose="020F0502020204030204" pitchFamily="34" charset="0"/>
                <a:cs typeface="Calibri" panose="020F0502020204030204" pitchFamily="34" charset="0"/>
              </a:rPr>
              <a:t>Milestones, Schedules and Deliverables</a:t>
            </a:r>
          </a:p>
          <a:p>
            <a:r>
              <a:rPr lang="en-US" sz="1900" dirty="0">
                <a:latin typeface="Calibri" panose="020F0502020204030204" pitchFamily="34" charset="0"/>
                <a:cs typeface="Calibri" panose="020F0502020204030204" pitchFamily="34" charset="0"/>
              </a:rPr>
              <a:t>Risks</a:t>
            </a:r>
          </a:p>
        </p:txBody>
      </p:sp>
    </p:spTree>
    <p:extLst>
      <p:ext uri="{BB962C8B-B14F-4D97-AF65-F5344CB8AC3E}">
        <p14:creationId xmlns:p14="http://schemas.microsoft.com/office/powerpoint/2010/main" val="385843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122534"/>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DESCRIPTION</a:t>
            </a:r>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Installation of '</a:t>
            </a:r>
            <a:r>
              <a:rPr lang="en-US" dirty="0" err="1">
                <a:latin typeface="Calibri" panose="020F0502020204030204" pitchFamily="34" charset="0"/>
                <a:cs typeface="Calibri" panose="020F0502020204030204" pitchFamily="34" charset="0"/>
              </a:rPr>
              <a:t>Aliensoft</a:t>
            </a:r>
            <a:r>
              <a:rPr lang="en-US" dirty="0">
                <a:latin typeface="Calibri" panose="020F0502020204030204" pitchFamily="34" charset="0"/>
                <a:cs typeface="Calibri" panose="020F0502020204030204" pitchFamily="34" charset="0"/>
              </a:rPr>
              <a:t>’ software, a cloud based policy and document management software, in the underwriting department of Athens Insurance Partners company to increase work efficiency and information flow.</a:t>
            </a:r>
          </a:p>
        </p:txBody>
      </p:sp>
    </p:spTree>
    <p:extLst>
      <p:ext uri="{BB962C8B-B14F-4D97-AF65-F5344CB8AC3E}">
        <p14:creationId xmlns:p14="http://schemas.microsoft.com/office/powerpoint/2010/main" val="113377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149" y="1122534"/>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VISION OF SUCCESS</a:t>
            </a:r>
          </a:p>
        </p:txBody>
      </p:sp>
      <p:sp>
        <p:nvSpPr>
          <p:cNvPr id="3" name="Content Placeholder 2"/>
          <p:cNvSpPr>
            <a:spLocks noGrp="1"/>
          </p:cNvSpPr>
          <p:nvPr>
            <p:ph idx="1"/>
          </p:nvPr>
        </p:nvSpPr>
        <p:spPr>
          <a:xfrm>
            <a:off x="1017148" y="2165946"/>
            <a:ext cx="9603275" cy="3294576"/>
          </a:xfrm>
        </p:spPr>
        <p:txBody>
          <a:bodyPr/>
          <a:lstStyle/>
          <a:p>
            <a:r>
              <a:rPr lang="en-US" dirty="0">
                <a:latin typeface="Calibri" panose="020F0502020204030204" pitchFamily="34" charset="0"/>
                <a:cs typeface="Calibri" panose="020F0502020204030204" pitchFamily="34" charset="0"/>
              </a:rPr>
              <a:t>Improved efficiency of underwriting department</a:t>
            </a:r>
          </a:p>
          <a:p>
            <a:r>
              <a:rPr lang="en-US" dirty="0">
                <a:latin typeface="Calibri" panose="020F0502020204030204" pitchFamily="34" charset="0"/>
                <a:cs typeface="Calibri" panose="020F0502020204030204" pitchFamily="34" charset="0"/>
              </a:rPr>
              <a:t>Consolidated repository of policy documents</a:t>
            </a:r>
          </a:p>
          <a:p>
            <a:endParaRPr lang="en-US" dirty="0"/>
          </a:p>
        </p:txBody>
      </p:sp>
    </p:spTree>
    <p:extLst>
      <p:ext uri="{BB962C8B-B14F-4D97-AF65-F5344CB8AC3E}">
        <p14:creationId xmlns:p14="http://schemas.microsoft.com/office/powerpoint/2010/main" val="189371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198" y="1198421"/>
            <a:ext cx="10596674" cy="1049235"/>
          </a:xfrm>
        </p:spPr>
        <p:txBody>
          <a:bodyPr>
            <a:noAutofit/>
          </a:bodyPr>
          <a:lstStyle/>
          <a:p>
            <a:r>
              <a:rPr lang="en-US" sz="4000" b="1" dirty="0">
                <a:latin typeface="Calibri" panose="020F0502020204030204" pitchFamily="34" charset="0"/>
                <a:cs typeface="Calibri" panose="020F0502020204030204" pitchFamily="34" charset="0"/>
              </a:rPr>
              <a:t>PROJECT CUSTOMER REQUIREMENTS &amp; GOALS</a:t>
            </a:r>
          </a:p>
        </p:txBody>
      </p:sp>
      <p:sp>
        <p:nvSpPr>
          <p:cNvPr id="3" name="Content Placeholder 2"/>
          <p:cNvSpPr>
            <a:spLocks noGrp="1"/>
          </p:cNvSpPr>
          <p:nvPr>
            <p:ph idx="1"/>
          </p:nvPr>
        </p:nvSpPr>
        <p:spPr>
          <a:xfrm>
            <a:off x="753198" y="1828800"/>
            <a:ext cx="9603275" cy="3628118"/>
          </a:xfrm>
        </p:spPr>
        <p:txBody>
          <a:bodyPr>
            <a:normAutofit lnSpcReduction="10000"/>
          </a:bodyPr>
          <a:lstStyle/>
          <a:p>
            <a:pPr marL="0" indent="0">
              <a:buNone/>
            </a:pPr>
            <a:r>
              <a:rPr lang="en-US" sz="1400" b="1" dirty="0">
                <a:latin typeface="Calibri" panose="020F0502020204030204" pitchFamily="34" charset="0"/>
                <a:cs typeface="Calibri" panose="020F0502020204030204" pitchFamily="34" charset="0"/>
              </a:rPr>
              <a:t>CUSTOMER REQUIREMENTS</a:t>
            </a:r>
          </a:p>
          <a:p>
            <a:r>
              <a:rPr lang="en-US" sz="1400" dirty="0">
                <a:latin typeface="Calibri" panose="020F0502020204030204" pitchFamily="34" charset="0"/>
                <a:cs typeface="Calibri" panose="020F0502020204030204" pitchFamily="34" charset="0"/>
              </a:rPr>
              <a:t>Software customized according to company’s needs</a:t>
            </a:r>
          </a:p>
          <a:p>
            <a:r>
              <a:rPr lang="en-US" sz="1400" dirty="0">
                <a:latin typeface="Calibri" panose="020F0502020204030204" pitchFamily="34" charset="0"/>
                <a:cs typeface="Calibri" panose="020F0502020204030204" pitchFamily="34" charset="0"/>
              </a:rPr>
              <a:t>Install the </a:t>
            </a:r>
            <a:r>
              <a:rPr lang="en-US" sz="1400" dirty="0" err="1">
                <a:latin typeface="Calibri" panose="020F0502020204030204" pitchFamily="34" charset="0"/>
                <a:cs typeface="Calibri" panose="020F0502020204030204" pitchFamily="34" charset="0"/>
              </a:rPr>
              <a:t>Aliensoft</a:t>
            </a:r>
            <a:r>
              <a:rPr lang="en-US" sz="1400" dirty="0">
                <a:latin typeface="Calibri" panose="020F0502020204030204" pitchFamily="34" charset="0"/>
                <a:cs typeface="Calibri" panose="020F0502020204030204" pitchFamily="34" charset="0"/>
              </a:rPr>
              <a:t> software application on the end user workstations.</a:t>
            </a:r>
          </a:p>
          <a:p>
            <a:r>
              <a:rPr lang="en-US" sz="1400" dirty="0">
                <a:latin typeface="Calibri" panose="020F0502020204030204" pitchFamily="34" charset="0"/>
                <a:cs typeface="Calibri" panose="020F0502020204030204" pitchFamily="34" charset="0"/>
              </a:rPr>
              <a:t>Adequate staff training</a:t>
            </a:r>
          </a:p>
          <a:p>
            <a:r>
              <a:rPr lang="en-US" sz="1400" dirty="0" err="1">
                <a:latin typeface="Calibri" panose="020F0502020204030204" pitchFamily="34" charset="0"/>
                <a:cs typeface="Calibri" panose="020F0502020204030204" pitchFamily="34" charset="0"/>
              </a:rPr>
              <a:t>Aliensoft</a:t>
            </a:r>
            <a:r>
              <a:rPr lang="en-US" sz="1400" dirty="0">
                <a:latin typeface="Calibri" panose="020F0502020204030204" pitchFamily="34" charset="0"/>
                <a:cs typeface="Calibri" panose="020F0502020204030204" pitchFamily="34" charset="0"/>
              </a:rPr>
              <a:t> team adhering to predetermined timelines</a:t>
            </a:r>
          </a:p>
          <a:p>
            <a:pPr marL="0" indent="0">
              <a:buNone/>
            </a:pPr>
            <a:r>
              <a:rPr lang="en-US" sz="1400" b="1" dirty="0">
                <a:latin typeface="Calibri" panose="020F0502020204030204" pitchFamily="34" charset="0"/>
                <a:cs typeface="Calibri" panose="020F0502020204030204" pitchFamily="34" charset="0"/>
              </a:rPr>
              <a:t>GOALS</a:t>
            </a:r>
          </a:p>
          <a:p>
            <a:r>
              <a:rPr lang="en-US" sz="1400" dirty="0">
                <a:latin typeface="Calibri" panose="020F0502020204030204" pitchFamily="34" charset="0"/>
                <a:cs typeface="Calibri" panose="020F0502020204030204" pitchFamily="34" charset="0"/>
              </a:rPr>
              <a:t>Successful implementation</a:t>
            </a:r>
          </a:p>
          <a:p>
            <a:r>
              <a:rPr lang="en-US" sz="1400" dirty="0">
                <a:latin typeface="Calibri" panose="020F0502020204030204" pitchFamily="34" charset="0"/>
                <a:cs typeface="Calibri" panose="020F0502020204030204" pitchFamily="34" charset="0"/>
              </a:rPr>
              <a:t>Sufficiently trained end users </a:t>
            </a:r>
          </a:p>
          <a:p>
            <a:r>
              <a:rPr lang="en-US" sz="1400" dirty="0">
                <a:latin typeface="Calibri" panose="020F0502020204030204" pitchFamily="34" charset="0"/>
                <a:cs typeface="Calibri" panose="020F0502020204030204" pitchFamily="34" charset="0"/>
              </a:rPr>
              <a:t>Acceptance of new software by users</a:t>
            </a:r>
          </a:p>
          <a:p>
            <a:r>
              <a:rPr lang="en-US" sz="1400" dirty="0">
                <a:latin typeface="Calibri" panose="020F0502020204030204" pitchFamily="34" charset="0"/>
                <a:cs typeface="Calibri" panose="020F0502020204030204" pitchFamily="34" charset="0"/>
              </a:rPr>
              <a:t>Improved work efficiency of underwriting department </a:t>
            </a:r>
          </a:p>
          <a:p>
            <a:pPr marL="0" indent="0">
              <a:buNone/>
            </a:pPr>
            <a:endParaRPr lang="en-US" sz="1400" b="1" dirty="0">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78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196517"/>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SPONSOR</a:t>
            </a:r>
          </a:p>
        </p:txBody>
      </p:sp>
      <p:sp>
        <p:nvSpPr>
          <p:cNvPr id="3" name="Content Placeholder 2"/>
          <p:cNvSpPr>
            <a:spLocks noGrp="1"/>
          </p:cNvSpPr>
          <p:nvPr>
            <p:ph idx="1"/>
          </p:nvPr>
        </p:nvSpPr>
        <p:spPr>
          <a:xfrm>
            <a:off x="1130270" y="2152915"/>
            <a:ext cx="9603275" cy="3294576"/>
          </a:xfrm>
        </p:spPr>
        <p:txBody>
          <a:bodyPr>
            <a:normAutofit/>
          </a:bodyPr>
          <a:lstStyle/>
          <a:p>
            <a:r>
              <a:rPr lang="en-US" sz="1800" dirty="0">
                <a:latin typeface="Calibri" panose="020F0502020204030204" pitchFamily="34" charset="0"/>
                <a:cs typeface="Calibri" panose="020F0502020204030204" pitchFamily="34" charset="0"/>
              </a:rPr>
              <a:t>Tom DiCaprio, President of Athens Insurance Partners</a:t>
            </a:r>
          </a:p>
        </p:txBody>
      </p:sp>
      <p:sp>
        <p:nvSpPr>
          <p:cNvPr id="4" name="AutoShape 2" descr="Image result for project spo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roject sponsor"/>
          <p:cNvSpPr>
            <a:spLocks noChangeAspect="1" noChangeArrowheads="1"/>
          </p:cNvSpPr>
          <p:nvPr/>
        </p:nvSpPr>
        <p:spPr bwMode="auto">
          <a:xfrm>
            <a:off x="7971967" y="28736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164" y="2059298"/>
            <a:ext cx="3984625" cy="3050030"/>
          </a:xfrm>
          <a:prstGeom prst="rect">
            <a:avLst/>
          </a:prstGeom>
        </p:spPr>
      </p:pic>
    </p:spTree>
    <p:extLst>
      <p:ext uri="{BB962C8B-B14F-4D97-AF65-F5344CB8AC3E}">
        <p14:creationId xmlns:p14="http://schemas.microsoft.com/office/powerpoint/2010/main" val="104104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1" y="1122534"/>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STAKEHOLDERS</a:t>
            </a:r>
          </a:p>
        </p:txBody>
      </p:sp>
      <p:sp>
        <p:nvSpPr>
          <p:cNvPr id="3" name="Content Placeholder 2"/>
          <p:cNvSpPr>
            <a:spLocks noGrp="1"/>
          </p:cNvSpPr>
          <p:nvPr>
            <p:ph idx="1"/>
          </p:nvPr>
        </p:nvSpPr>
        <p:spPr>
          <a:xfrm>
            <a:off x="1130271" y="2171769"/>
            <a:ext cx="3366316" cy="3294576"/>
          </a:xfrm>
        </p:spPr>
        <p:txBody>
          <a:bodyPr>
            <a:normAutofit/>
          </a:bodyPr>
          <a:lstStyle/>
          <a:p>
            <a:pPr marL="0" indent="0">
              <a:buNone/>
            </a:pPr>
            <a:r>
              <a:rPr lang="en-US" dirty="0">
                <a:latin typeface="Calibri" panose="020F0502020204030204" pitchFamily="34" charset="0"/>
                <a:cs typeface="Calibri" panose="020F0502020204030204" pitchFamily="34" charset="0"/>
              </a:rPr>
              <a:t>Athens Insurance Partners</a:t>
            </a:r>
          </a:p>
          <a:p>
            <a:r>
              <a:rPr lang="en-US" sz="1400" dirty="0">
                <a:latin typeface="Calibri" panose="020F0502020204030204" pitchFamily="34" charset="0"/>
                <a:cs typeface="Calibri" panose="020F0502020204030204" pitchFamily="34" charset="0"/>
              </a:rPr>
              <a:t>Senior Leadership</a:t>
            </a:r>
          </a:p>
          <a:p>
            <a:r>
              <a:rPr lang="en-US" sz="1400" dirty="0">
                <a:latin typeface="Calibri" panose="020F0502020204030204" pitchFamily="34" charset="0"/>
                <a:cs typeface="Calibri" panose="020F0502020204030204" pitchFamily="34" charset="0"/>
              </a:rPr>
              <a:t>Credit underwriting team- End users</a:t>
            </a:r>
          </a:p>
          <a:p>
            <a:r>
              <a:rPr lang="en-US" sz="1400" dirty="0">
                <a:latin typeface="Calibri" panose="020F0502020204030204" pitchFamily="34" charset="0"/>
                <a:cs typeface="Calibri" panose="020F0502020204030204" pitchFamily="34" charset="0"/>
              </a:rPr>
              <a:t>IT representative</a:t>
            </a:r>
          </a:p>
          <a:p>
            <a:r>
              <a:rPr lang="en-US" sz="1400" dirty="0">
                <a:latin typeface="Calibri" panose="020F0502020204030204" pitchFamily="34" charset="0"/>
                <a:cs typeface="Calibri" panose="020F0502020204030204" pitchFamily="34" charset="0"/>
              </a:rPr>
              <a:t>Finance department</a:t>
            </a:r>
          </a:p>
          <a:p>
            <a:r>
              <a:rPr lang="en-US" sz="1400" dirty="0">
                <a:latin typeface="Calibri" panose="020F0502020204030204" pitchFamily="34" charset="0"/>
                <a:cs typeface="Calibri" panose="020F0502020204030204" pitchFamily="34" charset="0"/>
              </a:rPr>
              <a:t>Project Managers</a:t>
            </a:r>
          </a:p>
          <a:p>
            <a:r>
              <a:rPr lang="en-US" sz="1400" dirty="0">
                <a:latin typeface="Calibri" panose="020F0502020204030204" pitchFamily="34" charset="0"/>
                <a:cs typeface="Calibri" panose="020F0502020204030204" pitchFamily="34" charset="0"/>
              </a:rPr>
              <a:t>Department SME</a:t>
            </a:r>
          </a:p>
          <a:p>
            <a:endParaRPr lang="en-US" dirty="0"/>
          </a:p>
        </p:txBody>
      </p:sp>
      <p:sp>
        <p:nvSpPr>
          <p:cNvPr id="4" name="Content Placeholder 2"/>
          <p:cNvSpPr txBox="1">
            <a:spLocks/>
          </p:cNvSpPr>
          <p:nvPr/>
        </p:nvSpPr>
        <p:spPr>
          <a:xfrm>
            <a:off x="4619760" y="2171769"/>
            <a:ext cx="3788950" cy="329457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err="1">
                <a:latin typeface="Calibri" panose="020F0502020204030204" pitchFamily="34" charset="0"/>
                <a:cs typeface="Calibri" panose="020F0502020204030204" pitchFamily="34" charset="0"/>
              </a:rPr>
              <a:t>Aliensoft</a:t>
            </a:r>
            <a:r>
              <a:rPr lang="en-US" dirty="0">
                <a:latin typeface="Calibri" panose="020F0502020204030204" pitchFamily="34" charset="0"/>
                <a:cs typeface="Calibri" panose="020F0502020204030204" pitchFamily="34" charset="0"/>
              </a:rPr>
              <a:t> Professional Services</a:t>
            </a:r>
          </a:p>
          <a:p>
            <a:r>
              <a:rPr lang="en-US" sz="1400" dirty="0">
                <a:latin typeface="Calibri" panose="020F0502020204030204" pitchFamily="34" charset="0"/>
                <a:cs typeface="Calibri" panose="020F0502020204030204" pitchFamily="34" charset="0"/>
              </a:rPr>
              <a:t>Project Lead</a:t>
            </a:r>
          </a:p>
          <a:p>
            <a:r>
              <a:rPr lang="en-US" sz="1400" dirty="0">
                <a:latin typeface="Calibri" panose="020F0502020204030204" pitchFamily="34" charset="0"/>
                <a:cs typeface="Calibri" panose="020F0502020204030204" pitchFamily="34" charset="0"/>
              </a:rPr>
              <a:t>Consultants</a:t>
            </a:r>
          </a:p>
          <a:p>
            <a:r>
              <a:rPr lang="en-US" sz="1400" dirty="0">
                <a:latin typeface="Calibri" panose="020F0502020204030204" pitchFamily="34" charset="0"/>
                <a:cs typeface="Calibri" panose="020F0502020204030204" pitchFamily="34" charset="0"/>
              </a:rPr>
              <a:t>Senior Leadership</a:t>
            </a:r>
          </a:p>
          <a:p>
            <a:r>
              <a:rPr lang="en-US" sz="1400" dirty="0">
                <a:latin typeface="Calibri" panose="020F0502020204030204" pitchFamily="34" charset="0"/>
                <a:cs typeface="Calibri" panose="020F0502020204030204" pitchFamily="34" charset="0"/>
              </a:rPr>
              <a:t>Technical Consultant</a:t>
            </a:r>
          </a:p>
          <a:p>
            <a:r>
              <a:rPr lang="en-US" sz="1400" dirty="0">
                <a:latin typeface="Calibri" panose="020F0502020204030204" pitchFamily="34" charset="0"/>
                <a:cs typeface="Calibri" panose="020F0502020204030204" pitchFamily="34" charset="0"/>
              </a:rPr>
              <a:t>IT team </a:t>
            </a:r>
          </a:p>
          <a:p>
            <a:r>
              <a:rPr lang="en-US" sz="1400" dirty="0">
                <a:latin typeface="Calibri" panose="020F0502020204030204" pitchFamily="34" charset="0"/>
                <a:cs typeface="Calibri" panose="020F0502020204030204" pitchFamily="34" charset="0"/>
              </a:rPr>
              <a:t>Trainer</a:t>
            </a:r>
          </a:p>
          <a:p>
            <a:endParaRPr lang="en-US" dirty="0"/>
          </a:p>
        </p:txBody>
      </p:sp>
      <p:sp>
        <p:nvSpPr>
          <p:cNvPr id="5" name="Content Placeholder 2"/>
          <p:cNvSpPr txBox="1">
            <a:spLocks/>
          </p:cNvSpPr>
          <p:nvPr/>
        </p:nvSpPr>
        <p:spPr>
          <a:xfrm>
            <a:off x="8375395" y="2171769"/>
            <a:ext cx="3788950" cy="329457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14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58557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122534"/>
            <a:ext cx="9603275" cy="1049235"/>
          </a:xfrm>
        </p:spPr>
        <p:txBody>
          <a:bodyPr>
            <a:normAutofit/>
          </a:bodyPr>
          <a:lstStyle/>
          <a:p>
            <a:pPr algn="ctr"/>
            <a:r>
              <a:rPr lang="en-US" sz="4000" b="1" dirty="0">
                <a:latin typeface="Calibri" panose="020F0502020204030204" pitchFamily="34" charset="0"/>
                <a:cs typeface="Calibri" panose="020F0502020204030204" pitchFamily="34" charset="0"/>
              </a:rPr>
              <a:t>PROJECT TEAM MEMBERS</a:t>
            </a:r>
          </a:p>
        </p:txBody>
      </p:sp>
      <p:sp>
        <p:nvSpPr>
          <p:cNvPr id="3" name="Content Placeholder 2"/>
          <p:cNvSpPr>
            <a:spLocks noGrp="1"/>
          </p:cNvSpPr>
          <p:nvPr>
            <p:ph idx="1"/>
          </p:nvPr>
        </p:nvSpPr>
        <p:spPr/>
        <p:txBody>
          <a:bodyPr>
            <a:normAutofit fontScale="85000" lnSpcReduction="10000"/>
          </a:bodyPr>
          <a:lstStyle/>
          <a:p>
            <a:r>
              <a:rPr lang="en-US" dirty="0">
                <a:latin typeface="Calibri" panose="020F0502020204030204" pitchFamily="34" charset="0"/>
                <a:cs typeface="Calibri" panose="020F0502020204030204" pitchFamily="34" charset="0"/>
              </a:rPr>
              <a:t>Project Manager</a:t>
            </a:r>
          </a:p>
          <a:p>
            <a:r>
              <a:rPr lang="en-US" dirty="0">
                <a:latin typeface="Calibri" panose="020F0502020204030204" pitchFamily="34" charset="0"/>
                <a:cs typeface="Calibri" panose="020F0502020204030204" pitchFamily="34" charset="0"/>
              </a:rPr>
              <a:t>Project Lead</a:t>
            </a:r>
          </a:p>
          <a:p>
            <a:r>
              <a:rPr lang="en-US" dirty="0">
                <a:latin typeface="Calibri" panose="020F0502020204030204" pitchFamily="34" charset="0"/>
                <a:cs typeface="Calibri" panose="020F0502020204030204" pitchFamily="34" charset="0"/>
              </a:rPr>
              <a:t>IT representative</a:t>
            </a:r>
          </a:p>
          <a:p>
            <a:r>
              <a:rPr lang="en-US" dirty="0">
                <a:latin typeface="Calibri" panose="020F0502020204030204" pitchFamily="34" charset="0"/>
                <a:cs typeface="Calibri" panose="020F0502020204030204" pitchFamily="34" charset="0"/>
              </a:rPr>
              <a:t>Department SME</a:t>
            </a:r>
          </a:p>
          <a:p>
            <a:r>
              <a:rPr lang="en-US" dirty="0">
                <a:latin typeface="Calibri" panose="020F0502020204030204" pitchFamily="34" charset="0"/>
                <a:cs typeface="Calibri" panose="020F0502020204030204" pitchFamily="34" charset="0"/>
              </a:rPr>
              <a:t>End user representative</a:t>
            </a:r>
          </a:p>
          <a:p>
            <a:r>
              <a:rPr lang="en-US" dirty="0" err="1">
                <a:latin typeface="Calibri" panose="020F0502020204030204" pitchFamily="34" charset="0"/>
                <a:cs typeface="Calibri" panose="020F0502020204030204" pitchFamily="34" charset="0"/>
              </a:rPr>
              <a:t>Aliensoft</a:t>
            </a:r>
            <a:r>
              <a:rPr lang="en-US" dirty="0">
                <a:latin typeface="Calibri" panose="020F0502020204030204" pitchFamily="34" charset="0"/>
                <a:cs typeface="Calibri" panose="020F0502020204030204" pitchFamily="34" charset="0"/>
              </a:rPr>
              <a:t> Consultant </a:t>
            </a:r>
          </a:p>
          <a:p>
            <a:r>
              <a:rPr lang="en-US" dirty="0" err="1">
                <a:latin typeface="Calibri" panose="020F0502020204030204" pitchFamily="34" charset="0"/>
                <a:cs typeface="Calibri" panose="020F0502020204030204" pitchFamily="34" charset="0"/>
              </a:rPr>
              <a:t>Aliensoft</a:t>
            </a:r>
            <a:r>
              <a:rPr lang="en-US" dirty="0">
                <a:latin typeface="Calibri" panose="020F0502020204030204" pitchFamily="34" charset="0"/>
                <a:cs typeface="Calibri" panose="020F0502020204030204" pitchFamily="34" charset="0"/>
              </a:rPr>
              <a:t> Technical Consultant </a:t>
            </a:r>
          </a:p>
          <a:p>
            <a:r>
              <a:rPr lang="en-US" dirty="0" err="1">
                <a:latin typeface="Calibri" panose="020F0502020204030204" pitchFamily="34" charset="0"/>
                <a:cs typeface="Calibri" panose="020F0502020204030204" pitchFamily="34" charset="0"/>
              </a:rPr>
              <a:t>Aliensoft</a:t>
            </a:r>
            <a:r>
              <a:rPr lang="en-US" dirty="0">
                <a:latin typeface="Calibri" panose="020F0502020204030204" pitchFamily="34" charset="0"/>
                <a:cs typeface="Calibri" panose="020F0502020204030204" pitchFamily="34" charset="0"/>
              </a:rPr>
              <a:t> professionals and Trainers</a:t>
            </a:r>
          </a:p>
        </p:txBody>
      </p:sp>
    </p:spTree>
    <p:extLst>
      <p:ext uri="{BB962C8B-B14F-4D97-AF65-F5344CB8AC3E}">
        <p14:creationId xmlns:p14="http://schemas.microsoft.com/office/powerpoint/2010/main" val="9549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69" y="1273835"/>
            <a:ext cx="9603275" cy="1049235"/>
          </a:xfrm>
        </p:spPr>
        <p:txBody>
          <a:bodyPr>
            <a:normAutofit fontScale="90000"/>
          </a:bodyPr>
          <a:lstStyle/>
          <a:p>
            <a:pPr algn="ctr"/>
            <a:r>
              <a:rPr lang="en-US" sz="4000" b="1" dirty="0">
                <a:latin typeface="Calibri" panose="020F0502020204030204" pitchFamily="34" charset="0"/>
                <a:cs typeface="Calibri" panose="020F0502020204030204" pitchFamily="34" charset="0"/>
              </a:rPr>
              <a:t>PROPOSED RESOURCES FROM OTHER DEPARTMENTS</a:t>
            </a:r>
          </a:p>
        </p:txBody>
      </p:sp>
      <p:sp>
        <p:nvSpPr>
          <p:cNvPr id="3" name="Content Placeholder 2"/>
          <p:cNvSpPr>
            <a:spLocks noGrp="1"/>
          </p:cNvSpPr>
          <p:nvPr>
            <p:ph idx="1"/>
          </p:nvPr>
        </p:nvSpPr>
        <p:spPr/>
        <p:txBody>
          <a:bodyPr>
            <a:normAutofit/>
          </a:bodyPr>
          <a:lstStyle/>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IT Department: John Hawthorn</a:t>
            </a:r>
          </a:p>
          <a:p>
            <a:r>
              <a:rPr lang="en-US" sz="1800" dirty="0">
                <a:latin typeface="Calibri" panose="020F0502020204030204" pitchFamily="34" charset="0"/>
                <a:cs typeface="Calibri" panose="020F0502020204030204" pitchFamily="34" charset="0"/>
              </a:rPr>
              <a:t>Underwriting Department: Nicholas Gilman</a:t>
            </a:r>
          </a:p>
          <a:p>
            <a:r>
              <a:rPr lang="en-US" sz="1800" dirty="0">
                <a:latin typeface="Calibri" panose="020F0502020204030204" pitchFamily="34" charset="0"/>
                <a:cs typeface="Calibri" panose="020F0502020204030204" pitchFamily="34" charset="0"/>
              </a:rPr>
              <a:t>Finance Department: Thomas Scott</a:t>
            </a:r>
          </a:p>
        </p:txBody>
      </p:sp>
    </p:spTree>
    <p:extLst>
      <p:ext uri="{BB962C8B-B14F-4D97-AF65-F5344CB8AC3E}">
        <p14:creationId xmlns:p14="http://schemas.microsoft.com/office/powerpoint/2010/main" val="7746064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224</TotalTime>
  <Words>643</Words>
  <Application>Microsoft Office PowerPoint</Application>
  <PresentationFormat>Widescreen</PresentationFormat>
  <Paragraphs>142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Symbol</vt:lpstr>
      <vt:lpstr>Times New Roman</vt:lpstr>
      <vt:lpstr>Verdana</vt:lpstr>
      <vt:lpstr>Gallery</vt:lpstr>
      <vt:lpstr>ATHENS INSURANCE PARTNERS </vt:lpstr>
      <vt:lpstr>PROJECT CHARTER- ALIENSOFT IMPLEMENTATION </vt:lpstr>
      <vt:lpstr>PROJECT DESCRIPTION</vt:lpstr>
      <vt:lpstr>PROJECT VISION OF SUCCESS</vt:lpstr>
      <vt:lpstr>PROJECT CUSTOMER REQUIREMENTS &amp; GOALS</vt:lpstr>
      <vt:lpstr>PROJECT SPONSOR</vt:lpstr>
      <vt:lpstr>PROJECT STAKEHOLDERS</vt:lpstr>
      <vt:lpstr>PROJECT TEAM MEMBERS</vt:lpstr>
      <vt:lpstr>PROPOSED RESOURCES FROM OTHER DEPARTMENTS</vt:lpstr>
      <vt:lpstr>PowerPoint Presentation</vt:lpstr>
      <vt:lpstr>PROJECT SCOPE</vt:lpstr>
      <vt:lpstr>PROJECT MILESTONES, SCHEDULE &amp; DELIVERABLES</vt:lpstr>
      <vt:lpstr>PROJECT RISKS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Aliensoft Project Charter</dc:title>
  <dc:creator>Windows User</dc:creator>
  <cp:lastModifiedBy>Ameya Jamgade</cp:lastModifiedBy>
  <cp:revision>61</cp:revision>
  <dcterms:created xsi:type="dcterms:W3CDTF">2015-07-27T17:25:30Z</dcterms:created>
  <dcterms:modified xsi:type="dcterms:W3CDTF">2017-03-15T14:46:40Z</dcterms:modified>
</cp:coreProperties>
</file>