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5"/>
  </p:notesMasterIdLst>
  <p:sldIdLst>
    <p:sldId id="292" r:id="rId2"/>
    <p:sldId id="294" r:id="rId3"/>
    <p:sldId id="297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7"/>
    <p:restoredTop sz="94648"/>
  </p:normalViewPr>
  <p:slideViewPr>
    <p:cSldViewPr snapToGrid="0" snapToObjects="1">
      <p:cViewPr varScale="1">
        <p:scale>
          <a:sx n="98" d="100"/>
          <a:sy n="98" d="100"/>
        </p:scale>
        <p:origin x="116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3C6E6-0CDE-4AD7-87CF-7D030DB30BE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AF731-38F0-4865-ABB2-7E66518D8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0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200151"/>
            <a:ext cx="6565570" cy="3288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8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716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4" y="342901"/>
            <a:ext cx="7704667" cy="1485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4" y="2000250"/>
            <a:ext cx="7704667" cy="249961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30" y="4581130"/>
            <a:ext cx="85747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8" y="4581130"/>
            <a:ext cx="5314517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8" y="4581130"/>
            <a:ext cx="427833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6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9884"/>
            <a:ext cx="8229600" cy="857253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316923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5" y="1297480"/>
            <a:ext cx="6565569" cy="309928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83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200151"/>
            <a:ext cx="6565570" cy="3288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20A790-A7AA-4B10-BB8B-925264689CD2}"/>
              </a:ext>
            </a:extLst>
          </p:cNvPr>
          <p:cNvSpPr txBox="1"/>
          <p:nvPr userDrawn="1"/>
        </p:nvSpPr>
        <p:spPr>
          <a:xfrm>
            <a:off x="8686801" y="4871484"/>
            <a:ext cx="554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# /</a:t>
            </a:r>
            <a:r>
              <a:rPr lang="en-US" sz="1100" dirty="0">
                <a:solidFill>
                  <a:schemeClr val="bg1"/>
                </a:solidFill>
              </a:rPr>
              <a:t>10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8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316923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03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5" y="1297480"/>
            <a:ext cx="6565569" cy="309928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56" r:id="rId4"/>
    <p:sldLayoutId id="2147483650" r:id="rId5"/>
    <p:sldLayoutId id="2147483652" r:id="rId6"/>
    <p:sldLayoutId id="2147483655" r:id="rId7"/>
    <p:sldLayoutId id="2147483662" r:id="rId8"/>
    <p:sldLayoutId id="2147483663" r:id="rId9"/>
    <p:sldLayoutId id="2147483664" r:id="rId10"/>
    <p:sldLayoutId id="2147483665" r:id="rId11"/>
    <p:sldLayoutId id="2147483667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2699" y="153893"/>
            <a:ext cx="4992290" cy="568298"/>
          </a:xfrm>
        </p:spPr>
        <p:txBody>
          <a:bodyPr>
            <a:normAutofit/>
          </a:bodyPr>
          <a:lstStyle/>
          <a:p>
            <a:pPr algn="l" fontAlgn="base"/>
            <a:r>
              <a:rPr lang="en-US" sz="2400" b="1" dirty="0"/>
              <a:t>Project Objective:</a:t>
            </a:r>
            <a:endParaRPr lang="en-US" sz="2000" b="1" dirty="0"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7F8B06-ECE3-4E9B-BF33-5EB2E2FA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E8077-F2CF-4E53-84F7-DEAC2AA99320}"/>
              </a:ext>
            </a:extLst>
          </p:cNvPr>
          <p:cNvSpPr txBox="1"/>
          <p:nvPr/>
        </p:nvSpPr>
        <p:spPr>
          <a:xfrm>
            <a:off x="302079" y="655215"/>
            <a:ext cx="871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develop a predictive model that can predict whether a movie is a </a:t>
            </a:r>
            <a:r>
              <a:rPr lang="en-US" i="1" dirty="0"/>
              <a:t>Comedy</a:t>
            </a:r>
            <a:r>
              <a:rPr lang="en-US" dirty="0"/>
              <a:t>.</a:t>
            </a:r>
            <a:endParaRPr lang="en-US" sz="1200" b="1" cap="small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4C6F539-4A66-1044-926D-B28BDEE03E03}"/>
              </a:ext>
            </a:extLst>
          </p:cNvPr>
          <p:cNvSpPr txBox="1">
            <a:spLocks noChangeArrowheads="1"/>
          </p:cNvSpPr>
          <p:nvPr/>
        </p:nvSpPr>
        <p:spPr>
          <a:xfrm>
            <a:off x="232699" y="1024547"/>
            <a:ext cx="4992290" cy="568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en-US" sz="2400" b="1" dirty="0"/>
              <a:t>Data Description:</a:t>
            </a:r>
            <a:endParaRPr lang="en-US" sz="2000" b="1" dirty="0"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1E0493-79CF-C24C-9B07-FC3BBBF45B25}"/>
              </a:ext>
            </a:extLst>
          </p:cNvPr>
          <p:cNvSpPr txBox="1"/>
          <p:nvPr/>
        </p:nvSpPr>
        <p:spPr>
          <a:xfrm>
            <a:off x="232699" y="1592541"/>
            <a:ext cx="41801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movie_story_student_file</a:t>
            </a:r>
            <a:r>
              <a:rPr lang="en-US" sz="1400" b="1" dirty="0"/>
              <a:t> </a:t>
            </a:r>
            <a:r>
              <a:rPr lang="en-US" sz="1400" dirty="0"/>
              <a:t>: contains the movie stories.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movies </a:t>
            </a:r>
            <a:r>
              <a:rPr lang="en-US" sz="1400" dirty="0"/>
              <a:t>: This file contain the movie genres.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movie_story_evaluation_file</a:t>
            </a:r>
            <a:r>
              <a:rPr lang="en-US" sz="1400" b="1" dirty="0"/>
              <a:t> </a:t>
            </a:r>
            <a:r>
              <a:rPr lang="en-US" sz="1400" dirty="0"/>
              <a:t>: data to be used after developing and selecting the best model to check if the model predicts the movie as Comedy or not.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CC420CD0-D546-BC41-BE08-82CBF145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56" y="1167548"/>
            <a:ext cx="4099845" cy="2998960"/>
          </a:xfrm>
          <a:prstGeom prst="rect">
            <a:avLst/>
          </a:prstGeom>
        </p:spPr>
      </p:pic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AD0DFA70-2529-CE4B-B25E-9829CDE6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5871" y="4868622"/>
            <a:ext cx="4480560" cy="274320"/>
          </a:xfrm>
        </p:spPr>
        <p:txBody>
          <a:bodyPr/>
          <a:lstStyle/>
          <a:p>
            <a:r>
              <a:rPr lang="en-US" sz="1100" dirty="0">
                <a:solidFill>
                  <a:schemeClr val="bg1"/>
                </a:solidFill>
              </a:rPr>
              <a:t>INSY 5378- Data Science Group 3</a:t>
            </a:r>
          </a:p>
        </p:txBody>
      </p:sp>
    </p:spTree>
    <p:extLst>
      <p:ext uri="{BB962C8B-B14F-4D97-AF65-F5344CB8AC3E}">
        <p14:creationId xmlns:p14="http://schemas.microsoft.com/office/powerpoint/2010/main" val="173098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30EB-4213-3E48-89B5-675F6315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2" y="104361"/>
            <a:ext cx="8255867" cy="73052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755D-4F38-1F40-AE46-8CE8DA39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1" y="927653"/>
            <a:ext cx="8474530" cy="3298366"/>
          </a:xfrm>
        </p:spPr>
        <p:txBody>
          <a:bodyPr>
            <a:normAutofit/>
          </a:bodyPr>
          <a:lstStyle/>
          <a:p>
            <a:r>
              <a:rPr lang="en-US" sz="1800" b="1" dirty="0"/>
              <a:t>Converting to lower case:</a:t>
            </a:r>
            <a:r>
              <a:rPr lang="en-US" sz="1800" dirty="0"/>
              <a:t> To make sure that the model doesn't confuse with same words written in different case, we convert all text data to lower case.</a:t>
            </a:r>
          </a:p>
          <a:p>
            <a:r>
              <a:rPr lang="en-US" sz="1800" b="1" dirty="0"/>
              <a:t>Removing Special characters: </a:t>
            </a:r>
            <a:r>
              <a:rPr lang="en-US" sz="1800" dirty="0"/>
              <a:t>punctuations do not help in our analysis and hence they are removed.</a:t>
            </a:r>
          </a:p>
          <a:p>
            <a:r>
              <a:rPr lang="en-US" sz="1800" b="1" dirty="0"/>
              <a:t>Removing Stop words: </a:t>
            </a:r>
            <a:r>
              <a:rPr lang="en-US" sz="1800" dirty="0"/>
              <a:t>Words that repeat too frequently don’t add value to the model and would confuse it, hence it is good to be removed.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E510E-BBE0-DD42-91B2-CD31DFF8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C019AFF-1ED5-B340-B1E4-4CA8938E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4720" y="4846320"/>
            <a:ext cx="4480560" cy="274320"/>
          </a:xfrm>
        </p:spPr>
        <p:txBody>
          <a:bodyPr/>
          <a:lstStyle/>
          <a:p>
            <a:r>
              <a:rPr lang="en-US" sz="1100" dirty="0">
                <a:solidFill>
                  <a:schemeClr val="bg1"/>
                </a:solidFill>
              </a:rPr>
              <a:t>INSY 5378- Data Science Group 3</a:t>
            </a:r>
          </a:p>
        </p:txBody>
      </p:sp>
    </p:spTree>
    <p:extLst>
      <p:ext uri="{BB962C8B-B14F-4D97-AF65-F5344CB8AC3E}">
        <p14:creationId xmlns:p14="http://schemas.microsoft.com/office/powerpoint/2010/main" val="377824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47CC-406F-524F-BF92-341BB012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4" y="342901"/>
            <a:ext cx="7704667" cy="942560"/>
          </a:xfrm>
        </p:spPr>
        <p:txBody>
          <a:bodyPr>
            <a:normAutofit/>
          </a:bodyPr>
          <a:lstStyle/>
          <a:p>
            <a:r>
              <a:rPr lang="en-US" sz="4000" dirty="0"/>
              <a:t>Interpretation of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4A897-7826-1B48-906A-99956230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34E78230-975A-0549-A491-D52A95F6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4720" y="4846320"/>
            <a:ext cx="4480560" cy="274320"/>
          </a:xfrm>
        </p:spPr>
        <p:txBody>
          <a:bodyPr/>
          <a:lstStyle/>
          <a:p>
            <a:r>
              <a:rPr lang="en-US" sz="1100" dirty="0">
                <a:solidFill>
                  <a:schemeClr val="bg1"/>
                </a:solidFill>
              </a:rPr>
              <a:t>INSY 5378- Data Science Group 3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65AB08-494F-ED4F-90FC-36B98B903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54433"/>
              </p:ext>
            </p:extLst>
          </p:nvPr>
        </p:nvGraphicFramePr>
        <p:xfrm>
          <a:off x="863412" y="1414822"/>
          <a:ext cx="7395556" cy="2313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936938">
                  <a:extLst>
                    <a:ext uri="{9D8B030D-6E8A-4147-A177-3AD203B41FA5}">
                      <a16:colId xmlns:a16="http://schemas.microsoft.com/office/drawing/2014/main" val="1481143692"/>
                    </a:ext>
                  </a:extLst>
                </a:gridCol>
                <a:gridCol w="1334521">
                  <a:extLst>
                    <a:ext uri="{9D8B030D-6E8A-4147-A177-3AD203B41FA5}">
                      <a16:colId xmlns:a16="http://schemas.microsoft.com/office/drawing/2014/main" val="1580988934"/>
                    </a:ext>
                  </a:extLst>
                </a:gridCol>
                <a:gridCol w="1445078">
                  <a:extLst>
                    <a:ext uri="{9D8B030D-6E8A-4147-A177-3AD203B41FA5}">
                      <a16:colId xmlns:a16="http://schemas.microsoft.com/office/drawing/2014/main" val="234471372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865812193"/>
                    </a:ext>
                  </a:extLst>
                </a:gridCol>
                <a:gridCol w="1421719">
                  <a:extLst>
                    <a:ext uri="{9D8B030D-6E8A-4147-A177-3AD203B41FA5}">
                      <a16:colId xmlns:a16="http://schemas.microsoft.com/office/drawing/2014/main" val="2093147534"/>
                    </a:ext>
                  </a:extLst>
                </a:gridCol>
              </a:tblGrid>
              <a:tr h="374351">
                <a:tc>
                  <a:txBody>
                    <a:bodyPr/>
                    <a:lstStyle/>
                    <a:p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97563"/>
                  </a:ext>
                </a:extLst>
              </a:tr>
              <a:tr h="374351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 w="0"/>
                          <a:solidFill>
                            <a:schemeClr val="accent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Logistic Regression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accent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cs typeface="Biome Light" panose="020B0303030204020804" pitchFamily="34" charset="0"/>
                        </a:rPr>
                        <a:t>78.5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accent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cs typeface="Biome Light" panose="020B0303030204020804" pitchFamily="34" charset="0"/>
                        </a:rPr>
                        <a:t>75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accent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cs typeface="Biome Light" panose="020B0303030204020804" pitchFamily="34" charset="0"/>
                        </a:rPr>
                        <a:t>28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accent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cs typeface="Biome Light" panose="020B0303030204020804" pitchFamily="34" charset="0"/>
                        </a:rPr>
                        <a:t>40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154008"/>
                  </a:ext>
                </a:extLst>
              </a:tr>
              <a:tr h="408226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Random Forest Classifier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77.1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73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32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864799"/>
                  </a:ext>
                </a:extLst>
              </a:tr>
              <a:tr h="374351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MLP Classifier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72.4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40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009143"/>
                  </a:ext>
                </a:extLst>
              </a:tr>
              <a:tr h="374351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SVC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75.24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8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076858"/>
                  </a:ext>
                </a:extLst>
              </a:tr>
              <a:tr h="4082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Decision Tree Classifier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70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43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6117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A0608B5-79EB-B045-A043-E3727524C617}"/>
              </a:ext>
            </a:extLst>
          </p:cNvPr>
          <p:cNvSpPr txBox="1"/>
          <p:nvPr/>
        </p:nvSpPr>
        <p:spPr>
          <a:xfrm>
            <a:off x="710292" y="4025889"/>
            <a:ext cx="6939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*All values are in %.</a:t>
            </a:r>
            <a:br>
              <a:rPr lang="en-US" sz="1400" dirty="0"/>
            </a:br>
            <a:r>
              <a:rPr lang="en-US" sz="1400" dirty="0"/>
              <a:t>**The above values are for true positive scenario. </a:t>
            </a:r>
          </a:p>
        </p:txBody>
      </p:sp>
    </p:spTree>
    <p:extLst>
      <p:ext uri="{BB962C8B-B14F-4D97-AF65-F5344CB8AC3E}">
        <p14:creationId xmlns:p14="http://schemas.microsoft.com/office/powerpoint/2010/main" val="174482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</TotalTime>
  <Words>228</Words>
  <Application>Microsoft Office PowerPoint</Application>
  <PresentationFormat>On-screen Show (16:9)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Project Objective:</vt:lpstr>
      <vt:lpstr>Data Preprocessing</vt:lpstr>
      <vt:lpstr>Interpretation of Results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Tackett</dc:creator>
  <cp:lastModifiedBy>Ameya Kangutkar</cp:lastModifiedBy>
  <cp:revision>177</cp:revision>
  <dcterms:created xsi:type="dcterms:W3CDTF">2013-10-16T17:47:49Z</dcterms:created>
  <dcterms:modified xsi:type="dcterms:W3CDTF">2023-01-20T21:56:28Z</dcterms:modified>
</cp:coreProperties>
</file>