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sldIdLst>
    <p:sldId id="530" r:id="rId5"/>
    <p:sldId id="547" r:id="rId6"/>
    <p:sldId id="548" r:id="rId7"/>
    <p:sldId id="538" r:id="rId8"/>
    <p:sldId id="549" r:id="rId9"/>
    <p:sldId id="550" r:id="rId10"/>
    <p:sldId id="54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16BBB-31AC-4FC2-B04B-103F69C72FF9}" v="1" dt="2024-01-30T13:19:04.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varScale="1">
        <p:scale>
          <a:sx n="78" d="100"/>
          <a:sy n="78" d="100"/>
        </p:scale>
        <p:origin x="8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944533" y="835741"/>
            <a:ext cx="9921240" cy="3392129"/>
          </a:xfrm>
        </p:spPr>
        <p:txBody>
          <a:bodyPr/>
          <a:lstStyle/>
          <a:p>
            <a:r>
              <a:rPr lang="en-US" dirty="0"/>
              <a:t>Seminar Review 1</a:t>
            </a:r>
            <a:br>
              <a:rPr lang="en-US" dirty="0"/>
            </a:br>
            <a:br>
              <a:rPr lang="en-US" dirty="0"/>
            </a:br>
            <a:r>
              <a:rPr lang="en-US" dirty="0"/>
              <a:t>TOPIc:</a:t>
            </a:r>
            <a:r>
              <a:rPr lang="en-US" sz="2000" dirty="0"/>
              <a:t>1)</a:t>
            </a:r>
            <a:r>
              <a:rPr lang="en-IN" sz="2000" u="sng" dirty="0"/>
              <a:t>Authentication Methods in cyber security</a:t>
            </a:r>
            <a:br>
              <a:rPr lang="en-IN" sz="2000" dirty="0"/>
            </a:br>
            <a:r>
              <a:rPr lang="en-IN" sz="2000" dirty="0"/>
              <a:t>2)</a:t>
            </a:r>
            <a:r>
              <a:rPr lang="en-IN" sz="2000" u="sng" dirty="0"/>
              <a:t>Cyberattacks in </a:t>
            </a:r>
            <a:br>
              <a:rPr lang="en-IN" sz="2000" u="sng" dirty="0"/>
            </a:br>
            <a:r>
              <a:rPr lang="en-IN" sz="2000" u="sng" dirty="0"/>
              <a:t>cyber security</a:t>
            </a:r>
            <a:br>
              <a:rPr lang="en-IN" sz="2000" u="sng" dirty="0"/>
            </a:br>
            <a:r>
              <a:rPr lang="en-IN" sz="2000" u="sng" dirty="0"/>
              <a:t>3)Emerging trends in </a:t>
            </a:r>
            <a:br>
              <a:rPr lang="en-IN" sz="2000" u="sng" dirty="0"/>
            </a:br>
            <a:r>
              <a:rPr lang="en-IN" sz="2000" u="sng" dirty="0"/>
              <a:t>cyber security</a:t>
            </a:r>
            <a:br>
              <a:rPr lang="en-IN" sz="2000" dirty="0"/>
            </a:br>
            <a:br>
              <a:rPr lang="en-IN" sz="2000" dirty="0"/>
            </a:br>
            <a:br>
              <a:rPr lang="en-US" sz="2000" dirty="0"/>
            </a:br>
            <a:endParaRPr lang="en-US" sz="2000"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4042567"/>
            <a:ext cx="7068312" cy="2720542"/>
          </a:xfrm>
        </p:spPr>
        <p:txBody>
          <a:bodyPr/>
          <a:lstStyle/>
          <a:p>
            <a:r>
              <a:rPr lang="en-US" b="1" dirty="0"/>
              <a:t>Name: Sahil </a:t>
            </a:r>
            <a:r>
              <a:rPr lang="en-US" b="1" dirty="0" err="1"/>
              <a:t>Ranawade</a:t>
            </a:r>
            <a:endParaRPr lang="en-US" b="1" dirty="0"/>
          </a:p>
          <a:p>
            <a:r>
              <a:rPr lang="en-US" b="1" dirty="0"/>
              <a:t>Roll.no: PB_16</a:t>
            </a:r>
          </a:p>
          <a:p>
            <a:r>
              <a:rPr lang="en-US" b="1" dirty="0"/>
              <a:t>Prn.no : 1032210648</a:t>
            </a:r>
          </a:p>
          <a:p>
            <a:r>
              <a:rPr lang="en-US" b="1" dirty="0"/>
              <a:t>                               </a:t>
            </a:r>
          </a:p>
          <a:p>
            <a:endParaRPr lang="en-US" b="1" dirty="0"/>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93052" y="64282"/>
            <a:ext cx="8878824" cy="1069848"/>
          </a:xfrm>
        </p:spPr>
        <p:txBody>
          <a:bodyPr/>
          <a:lstStyle/>
          <a:p>
            <a:br>
              <a:rPr lang="en-IN" sz="2800" b="0" i="0" u="none" strike="noStrike" baseline="0" dirty="0">
                <a:latin typeface="Arial" panose="020B0604020202020204" pitchFamily="34" charset="0"/>
              </a:rPr>
            </a:br>
            <a:r>
              <a:rPr lang="en-US" sz="2800" b="0" i="0" u="none" strike="noStrike" baseline="0" dirty="0">
                <a:latin typeface="Arial" panose="020B0604020202020204" pitchFamily="34" charset="0"/>
              </a:rPr>
              <a:t>Authentication Methods in Cyber Security</a:t>
            </a:r>
            <a:endParaRPr lang="en-US" sz="2800"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967033" y="1347575"/>
            <a:ext cx="9396351" cy="5510425"/>
          </a:xfrm>
        </p:spPr>
        <p:txBody>
          <a:bodyPr/>
          <a:lstStyle/>
          <a:p>
            <a:pPr marL="0" indent="0">
              <a:buNone/>
            </a:pPr>
            <a:r>
              <a:rPr lang="en-US" sz="1800" b="0" i="0" u="none" strike="noStrike" baseline="0" dirty="0">
                <a:latin typeface="Arial" panose="020B0604020202020204" pitchFamily="34" charset="0"/>
              </a:rPr>
              <a:t>Authentication is a crucial component of cybersecurity that ensures only authorized users gain access to systems, applications, or data. It involves the verification of an individual's identity through various methods, adding an extra layer of security to prevent unauthorized access.</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Passwords: One of the most common authentication methods, passwords require users to enter a secret combination of characters. Strong passwords, combining letters, numbers, and symbols, enhance security.</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Multi-Factor Authentication (MFA): MFA adds an extra layer of protection by requiring users to provide multiple forms of identification. This could include something they know (password), something they have (smart card or token), or something they are (biometric data like fingerprints or facial recognition).</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Biometric Authentication: Leveraging unique physical or behavioral traits, biometric authentication includes fingerprint scans, retina or iris scans, facial recognition, and voice recognition. These biological features are difficult to replicate, enhancing security</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Smart Cards and Tokens: Smart cards contain embedded chips that store user credentials, requiring users to insert the card and enter a PIN. Tokens generate temporary codes that users input during the login process, adding an additional layer of dynamic authentication.</a:t>
            </a:r>
            <a:endParaRPr lang="en-US" dirty="0"/>
          </a:p>
        </p:txBody>
      </p:sp>
    </p:spTree>
    <p:extLst>
      <p:ext uri="{BB962C8B-B14F-4D97-AF65-F5344CB8AC3E}">
        <p14:creationId xmlns:p14="http://schemas.microsoft.com/office/powerpoint/2010/main" val="366621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A39771D-3F61-093F-0354-1E15E8EE546A}"/>
              </a:ext>
            </a:extLst>
          </p:cNvPr>
          <p:cNvSpPr>
            <a:spLocks noGrp="1"/>
          </p:cNvSpPr>
          <p:nvPr>
            <p:ph type="title"/>
          </p:nvPr>
        </p:nvSpPr>
        <p:spPr>
          <a:xfrm flipV="1">
            <a:off x="-83673" y="6748272"/>
            <a:ext cx="83673" cy="109728"/>
          </a:xfrm>
        </p:spPr>
        <p:txBody>
          <a:bodyPr/>
          <a:lstStyle/>
          <a:p>
            <a:r>
              <a:rPr lang="en-IN" dirty="0"/>
              <a:t>.</a:t>
            </a:r>
          </a:p>
        </p:txBody>
      </p:sp>
      <p:sp>
        <p:nvSpPr>
          <p:cNvPr id="10" name="Content Placeholder 9">
            <a:extLst>
              <a:ext uri="{FF2B5EF4-FFF2-40B4-BE49-F238E27FC236}">
                <a16:creationId xmlns:a16="http://schemas.microsoft.com/office/drawing/2014/main" id="{079B94C2-F006-52E4-25D6-A03ACF710718}"/>
              </a:ext>
            </a:extLst>
          </p:cNvPr>
          <p:cNvSpPr>
            <a:spLocks noGrp="1"/>
          </p:cNvSpPr>
          <p:nvPr>
            <p:ph idx="1"/>
          </p:nvPr>
        </p:nvSpPr>
        <p:spPr>
          <a:xfrm>
            <a:off x="1014984" y="619432"/>
            <a:ext cx="10332720" cy="6238568"/>
          </a:xfrm>
        </p:spPr>
        <p:txBody>
          <a:bodyPr/>
          <a:lstStyle/>
          <a:p>
            <a:endParaRPr lang="en-IN" sz="2000" b="0" i="0" u="none" strike="noStrike" baseline="0" dirty="0">
              <a:latin typeface="Arial" panose="020B0604020202020204" pitchFamily="34" charset="0"/>
            </a:endParaRPr>
          </a:p>
          <a:p>
            <a:r>
              <a:rPr lang="en-US" sz="2000" b="0" i="0" u="none" strike="noStrike" baseline="0" dirty="0">
                <a:latin typeface="Arial" panose="020B0604020202020204" pitchFamily="34" charset="0"/>
              </a:rPr>
              <a:t>Knowledge-Based Authentication (KBA): KBA involves asking users specific questions that only they should know the answers to, such as information about their personal life or history. However, KBA is becoming less popular due to the potential for answers to be discovered or guessed.</a:t>
            </a:r>
            <a:endParaRPr lang="en-IN" sz="2000" b="0" i="0" u="none" strike="noStrike" baseline="0" dirty="0">
              <a:latin typeface="Arial" panose="020B0604020202020204" pitchFamily="34" charset="0"/>
            </a:endParaRPr>
          </a:p>
          <a:p>
            <a:r>
              <a:rPr lang="en-US" sz="2000" b="0" i="0" u="none" strike="noStrike" baseline="0" dirty="0">
                <a:latin typeface="Arial" panose="020B0604020202020204" pitchFamily="34" charset="0"/>
              </a:rPr>
              <a:t>Certificates: Digital certificates validate the identity of users or systems. They rely on cryptographic keys and are issued by a trusted authority, confirming the authenticity of the entity trying to gain access.</a:t>
            </a:r>
          </a:p>
          <a:p>
            <a:r>
              <a:rPr lang="en-US" sz="2000" b="1" dirty="0"/>
              <a:t>Single Sign-On (SSO): SSO allows users to access multiple systems or applications with a single set of credentials. While convenient, it's essential to ensure robust security measures to protect the single point of entry.</a:t>
            </a:r>
            <a:endParaRPr lang="en-IN" sz="2000" b="1" dirty="0"/>
          </a:p>
        </p:txBody>
      </p:sp>
      <p:sp>
        <p:nvSpPr>
          <p:cNvPr id="8" name="Slide Number Placeholder 7">
            <a:extLst>
              <a:ext uri="{FF2B5EF4-FFF2-40B4-BE49-F238E27FC236}">
                <a16:creationId xmlns:a16="http://schemas.microsoft.com/office/drawing/2014/main" id="{0063FACA-3226-B227-9A9F-9F38E4565CEB}"/>
              </a:ext>
            </a:extLst>
          </p:cNvPr>
          <p:cNvSpPr>
            <a:spLocks noGrp="1"/>
          </p:cNvSpPr>
          <p:nvPr>
            <p:ph type="sldNum" sz="quarter" idx="11"/>
          </p:nvPr>
        </p:nvSpPr>
        <p:spPr/>
        <p:txBody>
          <a:bodyPr/>
          <a:lstStyle/>
          <a:p>
            <a:fld id="{294A09A9-5501-47C1-A89A-A340965A2BE2}" type="slidenum">
              <a:rPr lang="en-US" smtClean="0"/>
              <a:t>3</a:t>
            </a:fld>
            <a:endParaRPr lang="en-US" dirty="0"/>
          </a:p>
        </p:txBody>
      </p:sp>
      <p:sp>
        <p:nvSpPr>
          <p:cNvPr id="7" name="Footer Placeholder 6">
            <a:extLst>
              <a:ext uri="{FF2B5EF4-FFF2-40B4-BE49-F238E27FC236}">
                <a16:creationId xmlns:a16="http://schemas.microsoft.com/office/drawing/2014/main" id="{480877EB-61DE-AAB5-0983-8820E1E29C09}"/>
              </a:ext>
            </a:extLst>
          </p:cNvPr>
          <p:cNvSpPr>
            <a:spLocks noGrp="1"/>
          </p:cNvSpPr>
          <p:nvPr>
            <p:ph type="ftr" sz="quarter" idx="10"/>
          </p:nvPr>
        </p:nvSpPr>
        <p:spPr/>
        <p:txBody>
          <a:bodyPr/>
          <a:lstStyle/>
          <a:p>
            <a:r>
              <a:rPr lang="en-US" dirty="0"/>
              <a:t>.</a:t>
            </a:r>
          </a:p>
        </p:txBody>
      </p:sp>
    </p:spTree>
    <p:extLst>
      <p:ext uri="{BB962C8B-B14F-4D97-AF65-F5344CB8AC3E}">
        <p14:creationId xmlns:p14="http://schemas.microsoft.com/office/powerpoint/2010/main" val="32188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309361" y="0"/>
            <a:ext cx="8878824" cy="1069848"/>
          </a:xfrm>
        </p:spPr>
        <p:txBody>
          <a:bodyPr/>
          <a:lstStyle/>
          <a:p>
            <a:br>
              <a:rPr lang="en-IN" sz="2400" b="0" i="0" u="none" strike="noStrike" baseline="0" dirty="0">
                <a:latin typeface="Arial" panose="020B0604020202020204" pitchFamily="34" charset="0"/>
              </a:rPr>
            </a:br>
            <a:br>
              <a:rPr lang="en-IN" sz="2400" b="0" i="0" u="none" strike="noStrike" baseline="0" dirty="0">
                <a:latin typeface="Arial" panose="020B0604020202020204" pitchFamily="34" charset="0"/>
              </a:rPr>
            </a:br>
            <a:r>
              <a:rPr lang="en-IN" sz="2400" b="0" i="0" u="none" strike="noStrike" baseline="0" dirty="0">
                <a:latin typeface="Arial" panose="020B0604020202020204" pitchFamily="34" charset="0"/>
              </a:rPr>
              <a:t>Cyberattacks in Cyber Security</a:t>
            </a:r>
            <a:endParaRPr lang="en-US" sz="2400"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825910" y="1170040"/>
            <a:ext cx="9448800" cy="5687960"/>
          </a:xfrm>
        </p:spPr>
        <p:txBody>
          <a:bodyPr/>
          <a:lstStyle/>
          <a:p>
            <a:pPr marL="0" indent="0">
              <a:buNone/>
            </a:pPr>
            <a:r>
              <a:rPr lang="en-US" sz="1800" b="0" i="0" u="none" strike="noStrike" baseline="0" dirty="0">
                <a:latin typeface="Arial" panose="020B0604020202020204" pitchFamily="34" charset="0"/>
              </a:rPr>
              <a:t>Cyberattacks are malicious actions carried out by individuals or groups to compromise computer systems, networks, or devices, with the intention of stealing, damaging, or manipulating information. These attacks exploit vulnerabilities in software, hardware, or human behavior, posing a significant threat to individuals, businesses, and governments.</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Malware: Short for malicious software, malware includes viruses, worms, and trojans designed to infect and harm computer systems. It can steal sensitive information, damage files, or give unauthorized access to attackers.</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Phishing: In phishing attacks, cybercriminals use deceptive emails, messages, or websites to trick individuals into revealing sensitive information like passwords or financial details. They often impersonate trusted entities to gain the victim's trust.</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Ransomware: Ransomware is a type of malware that encrypts a user's files or entire system, rendering them inaccessible. Attackers demand a ransom in exchange for providing the decryption key, threatening to permanently delete the data if payment is not made.</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Denial of Service (DoS) and Distributed Denial of Service (DDoS): These attacks aim to overwhelm a system, network, or website with an excessive amount of traffic, making it unavailable to legitimate users. DoS attacks come from one source, while DDoS attacks involve multiple sources, making them more powerful.</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5F8433-5034-F860-4205-F8A5258848A0}"/>
              </a:ext>
            </a:extLst>
          </p:cNvPr>
          <p:cNvSpPr>
            <a:spLocks noGrp="1"/>
          </p:cNvSpPr>
          <p:nvPr>
            <p:ph type="title"/>
          </p:nvPr>
        </p:nvSpPr>
        <p:spPr/>
        <p:txBody>
          <a:bodyPr/>
          <a:lstStyle/>
          <a:p>
            <a:r>
              <a:rPr lang="en-IN" sz="100" dirty="0"/>
              <a:t>.</a:t>
            </a:r>
          </a:p>
        </p:txBody>
      </p:sp>
      <p:sp>
        <p:nvSpPr>
          <p:cNvPr id="10" name="Content Placeholder 9">
            <a:extLst>
              <a:ext uri="{FF2B5EF4-FFF2-40B4-BE49-F238E27FC236}">
                <a16:creationId xmlns:a16="http://schemas.microsoft.com/office/drawing/2014/main" id="{ED626725-6108-4DE7-5FC3-AACBD3E83DFF}"/>
              </a:ext>
            </a:extLst>
          </p:cNvPr>
          <p:cNvSpPr>
            <a:spLocks noGrp="1"/>
          </p:cNvSpPr>
          <p:nvPr>
            <p:ph idx="1"/>
          </p:nvPr>
        </p:nvSpPr>
        <p:spPr>
          <a:xfrm>
            <a:off x="1014984" y="511277"/>
            <a:ext cx="10332720" cy="6272981"/>
          </a:xfrm>
        </p:spPr>
        <p:txBody>
          <a:bodyPr/>
          <a:lstStyle/>
          <a:p>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Man-in-the-Middle (MitM): In MitM attacks, cybercriminals intercept and potentially alter communication between two parties without their knowledge. This can lead to the theft of sensitive information, such as login credentials or financial details.</a:t>
            </a:r>
          </a:p>
          <a:p>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SQL Injection: This attack targets databases by injecting malicious code into SQL queries. If successful, attackers can manipulate or retrieve sensitive data from the database.</a:t>
            </a:r>
            <a:endParaRPr lang="en-US" sz="1800" dirty="0">
              <a:latin typeface="Arial" panose="020B0604020202020204" pitchFamily="34" charset="0"/>
            </a:endParaRPr>
          </a:p>
          <a:p>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Social Engineering: Social engineering attacks rely on manipulating individuals into divulging confidential information or performing actions that compromise security. This can involve building trust through impersonation or exploiting human psychology.</a:t>
            </a:r>
          </a:p>
          <a:p>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Cross-Site Scripting (XSS): XSS attacks inject malicious scripts into websites, which then execute in the browsers of unsuspecting users. This can lead to the theft of sensitive information or the compromise of user accounts.</a:t>
            </a:r>
            <a:endParaRPr lang="en-IN" dirty="0"/>
          </a:p>
        </p:txBody>
      </p:sp>
      <p:sp>
        <p:nvSpPr>
          <p:cNvPr id="8" name="Slide Number Placeholder 7">
            <a:extLst>
              <a:ext uri="{FF2B5EF4-FFF2-40B4-BE49-F238E27FC236}">
                <a16:creationId xmlns:a16="http://schemas.microsoft.com/office/drawing/2014/main" id="{CB78F6A0-4EE4-BB96-F60E-6FBB377F7A18}"/>
              </a:ext>
            </a:extLst>
          </p:cNvPr>
          <p:cNvSpPr>
            <a:spLocks noGrp="1"/>
          </p:cNvSpPr>
          <p:nvPr>
            <p:ph type="sldNum" sz="quarter" idx="11"/>
          </p:nvPr>
        </p:nvSpPr>
        <p:spPr/>
        <p:txBody>
          <a:bodyPr/>
          <a:lstStyle/>
          <a:p>
            <a:fld id="{294A09A9-5501-47C1-A89A-A340965A2BE2}" type="slidenum">
              <a:rPr lang="en-US" smtClean="0"/>
              <a:t>5</a:t>
            </a:fld>
            <a:endParaRPr lang="en-US" dirty="0"/>
          </a:p>
        </p:txBody>
      </p:sp>
      <p:sp>
        <p:nvSpPr>
          <p:cNvPr id="7" name="Footer Placeholder 6">
            <a:extLst>
              <a:ext uri="{FF2B5EF4-FFF2-40B4-BE49-F238E27FC236}">
                <a16:creationId xmlns:a16="http://schemas.microsoft.com/office/drawing/2014/main" id="{D892D2CB-E950-B7AB-B00D-229716F9997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9980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A615-EA5D-2C15-86B4-A4F13E346A97}"/>
              </a:ext>
            </a:extLst>
          </p:cNvPr>
          <p:cNvSpPr>
            <a:spLocks noGrp="1"/>
          </p:cNvSpPr>
          <p:nvPr>
            <p:ph type="title"/>
          </p:nvPr>
        </p:nvSpPr>
        <p:spPr>
          <a:xfrm>
            <a:off x="-73841" y="32004"/>
            <a:ext cx="10881360" cy="1069848"/>
          </a:xfrm>
        </p:spPr>
        <p:txBody>
          <a:bodyPr/>
          <a:lstStyle/>
          <a:p>
            <a:br>
              <a:rPr lang="en-IN" sz="2400" b="0" i="0" u="none" strike="noStrike" baseline="0" dirty="0">
                <a:latin typeface="Arial" panose="020B0604020202020204" pitchFamily="34" charset="0"/>
              </a:rPr>
            </a:br>
            <a:br>
              <a:rPr lang="en-IN" sz="2400" b="0" i="0" u="none" strike="noStrike" baseline="0" dirty="0">
                <a:latin typeface="Arial" panose="020B0604020202020204" pitchFamily="34" charset="0"/>
              </a:rPr>
            </a:br>
            <a:r>
              <a:rPr lang="en-US" sz="2400" b="0" i="0" u="none" strike="noStrike" baseline="0" dirty="0">
                <a:latin typeface="Arial" panose="020B0604020202020204" pitchFamily="34" charset="0"/>
              </a:rPr>
              <a:t>Emerging trends in Cyber Security</a:t>
            </a:r>
            <a:endParaRPr lang="en-IN" sz="2400" dirty="0"/>
          </a:p>
        </p:txBody>
      </p:sp>
      <p:sp>
        <p:nvSpPr>
          <p:cNvPr id="3" name="Content Placeholder 2">
            <a:extLst>
              <a:ext uri="{FF2B5EF4-FFF2-40B4-BE49-F238E27FC236}">
                <a16:creationId xmlns:a16="http://schemas.microsoft.com/office/drawing/2014/main" id="{E10F330C-9A93-EB96-FBD8-49B526584124}"/>
              </a:ext>
            </a:extLst>
          </p:cNvPr>
          <p:cNvSpPr>
            <a:spLocks noGrp="1"/>
          </p:cNvSpPr>
          <p:nvPr>
            <p:ph idx="1"/>
          </p:nvPr>
        </p:nvSpPr>
        <p:spPr>
          <a:xfrm>
            <a:off x="1014984" y="1101851"/>
            <a:ext cx="10332720" cy="5652909"/>
          </a:xfrm>
        </p:spPr>
        <p:txBody>
          <a:bodyPr/>
          <a:lstStyle/>
          <a:p>
            <a:pPr marL="0" indent="0">
              <a:buNone/>
            </a:pPr>
            <a:r>
              <a:rPr lang="en-US" sz="1800" b="0" i="0" u="none" strike="noStrike" baseline="0" dirty="0">
                <a:latin typeface="Arial" panose="020B0604020202020204" pitchFamily="34" charset="0"/>
              </a:rPr>
              <a:t>Emerging trends in cybersecurity reflect the evolving landscape of digital threats and the efforts to address them. Here are some key trends:</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Zero Trust Security Model: The Zero Trust approach assumes that no one, even those inside the network, can be trusted by default. It requires verification from anyone trying to access resources, regardless of their location or network.</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AI and Machine Learning in Cybersecurity: The use of artificial intelligence (AI) and machine learning (ML) is growing to detect and respond to cyber threats more effectively. These technologies can analyze vast amounts of data to identify patterns and anomalies indicative of malicious activity.</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Cloud Security Posture Management (CSPM): As businesses increasingly move to the cloud, CSPM helps organizations ensure that their cloud environments are configured securely, reducing the risk of misconfigurations that could lead to data breaches.</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Cybersecurity for Remote Work: With the rise of remote work, there's a focus on securing home networks, implementing secure communication tools, and addressing the unique challenges of securing a distributed workforce.</a:t>
            </a:r>
            <a:endParaRPr lang="en-IN"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5G Security Challenges: The deployment of 5G networks introduces new security considerations, including increased attack surfaces and the need for robust encryption to protect the higher volume of data transmitted.</a:t>
            </a:r>
            <a:endParaRPr lang="en-IN" dirty="0"/>
          </a:p>
        </p:txBody>
      </p:sp>
      <p:sp>
        <p:nvSpPr>
          <p:cNvPr id="4" name="Slide Number Placeholder 3">
            <a:extLst>
              <a:ext uri="{FF2B5EF4-FFF2-40B4-BE49-F238E27FC236}">
                <a16:creationId xmlns:a16="http://schemas.microsoft.com/office/drawing/2014/main" id="{B2DEF29D-DE9C-722D-3D33-2AB6C9EA7FA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5" name="Footer Placeholder 4">
            <a:extLst>
              <a:ext uri="{FF2B5EF4-FFF2-40B4-BE49-F238E27FC236}">
                <a16:creationId xmlns:a16="http://schemas.microsoft.com/office/drawing/2014/main" id="{8BB80F20-D99E-C4EB-193E-FF034617EEBF}"/>
              </a:ext>
            </a:extLst>
          </p:cNvPr>
          <p:cNvSpPr>
            <a:spLocks noGrp="1"/>
          </p:cNvSpPr>
          <p:nvPr>
            <p:ph type="ftr" sz="quarter" idx="10"/>
          </p:nvPr>
        </p:nvSpPr>
        <p:spPr/>
        <p:txBody>
          <a:bodyPr/>
          <a:lstStyle/>
          <a:p>
            <a:r>
              <a:rPr lang="en-US" dirty="0"/>
              <a:t>.</a:t>
            </a:r>
          </a:p>
        </p:txBody>
      </p:sp>
    </p:spTree>
    <p:extLst>
      <p:ext uri="{BB962C8B-B14F-4D97-AF65-F5344CB8AC3E}">
        <p14:creationId xmlns:p14="http://schemas.microsoft.com/office/powerpoint/2010/main" val="205125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1030</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Courier New</vt:lpstr>
      <vt:lpstr>Segoe UI Light</vt:lpstr>
      <vt:lpstr>Tw Cen MT</vt:lpstr>
      <vt:lpstr>Office Theme</vt:lpstr>
      <vt:lpstr>Seminar Review 1  TOPIc:1)Authentication Methods in cyber security 2)Cyberattacks in  cyber security 3)Emerging trends in  cyber security   </vt:lpstr>
      <vt:lpstr> Authentication Methods in Cyber Security</vt:lpstr>
      <vt:lpstr>.</vt:lpstr>
      <vt:lpstr>  Cyberattacks in Cyber Security</vt:lpstr>
      <vt:lpstr>.</vt:lpstr>
      <vt:lpstr>  Emerging trends in Cyber Security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2024-01-30T14:02:29Z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