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 id="289" r:id="rId10"/>
    <p:sldId id="262" r:id="rId11"/>
    <p:sldId id="263" r:id="rId12"/>
    <p:sldId id="294" r:id="rId13"/>
    <p:sldId id="264" r:id="rId14"/>
    <p:sldId id="265" r:id="rId15"/>
    <p:sldId id="266" r:id="rId16"/>
    <p:sldId id="268" r:id="rId17"/>
    <p:sldId id="269" r:id="rId18"/>
    <p:sldId id="285"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panose="020B0604020202020204"/>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p>
            <a:endParaRPr lang="en-IN" sz="3200" b="0" strike="noStrike" spc="-1">
              <a:latin typeface="Arial" panose="020B0604020202020204"/>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p>
            <a:endParaRPr lang="en-IN" sz="3200" b="0" strike="noStrike" spc="-1">
              <a:latin typeface="Arial" panose="020B0604020202020204"/>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p>
            <a:endParaRPr lang="en-IN" sz="3200" b="0" strike="noStrike" spc="-1">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en-IN" sz="4400" b="0" strike="noStrike" spc="-1">
              <a:latin typeface="Arial" panose="020B0604020202020204"/>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p>
            <a:endParaRPr lang="en-IN" sz="3200" b="0" strike="noStrike" spc="-1">
              <a:latin typeface="Arial" panose="020B0604020202020204"/>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0" name="Group 13"/>
          <p:cNvGrpSpPr/>
          <p:nvPr/>
        </p:nvGrpSpPr>
        <p:grpSpPr>
          <a:xfrm>
            <a:off x="152280" y="152280"/>
            <a:ext cx="11923200" cy="991440"/>
            <a:chOff x="152280" y="152280"/>
            <a:chExt cx="11923200" cy="991440"/>
          </a:xfrm>
        </p:grpSpPr>
        <p:sp>
          <p:nvSpPr>
            <p:cNvPr id="2" name="Rectangle 7"/>
            <p:cNvSpPr/>
            <p:nvPr/>
          </p:nvSpPr>
          <p:spPr>
            <a:xfrm>
              <a:off x="152280" y="298080"/>
              <a:ext cx="11922840" cy="462960"/>
            </a:xfrm>
            <a:prstGeom prst="rect">
              <a:avLst/>
            </a:prstGeom>
            <a:solidFill>
              <a:srgbClr val="FF0000"/>
            </a:solidFill>
            <a:ln w="9525">
              <a:solidFill>
                <a:srgbClr val="FF0000"/>
              </a:solidFill>
              <a:miter/>
            </a:ln>
          </p:spPr>
          <p:style>
            <a:lnRef idx="0">
              <a:srgbClr val="FFFFFF"/>
            </a:lnRef>
            <a:fillRef idx="0">
              <a:srgbClr val="FFFFFF"/>
            </a:fillRef>
            <a:effectRef idx="0">
              <a:srgbClr val="FFFFFF"/>
            </a:effectRef>
            <a:fontRef idx="minor"/>
          </p:style>
          <p:txBody>
            <a:bodyPr lIns="90000" tIns="45000" rIns="90000" bIns="45000">
              <a:noAutofit/>
            </a:bodyPr>
            <a:p>
              <a:pPr algn="r">
                <a:lnSpc>
                  <a:spcPct val="100000"/>
                </a:lnSpc>
              </a:pPr>
              <a:r>
                <a:rPr lang="en-US" sz="2650" b="1" strike="noStrike" spc="-1">
                  <a:solidFill>
                    <a:srgbClr val="FFFFFF"/>
                  </a:solidFill>
                  <a:latin typeface="Calibri" panose="020F0502020204030204"/>
                  <a:ea typeface="DejaVu Sans" panose="020B0603030804020204"/>
                </a:rPr>
                <a:t>Bhujbal Knowledge City</a:t>
              </a:r>
              <a:endParaRPr lang="en-IN" sz="2650" b="0" strike="noStrike" spc="-1">
                <a:latin typeface="Arial" panose="020B0604020202020204"/>
              </a:endParaRPr>
            </a:p>
          </p:txBody>
        </p:sp>
        <p:pic>
          <p:nvPicPr>
            <p:cNvPr id="3" name="Picture 3"/>
            <p:cNvPicPr/>
            <p:nvPr/>
          </p:nvPicPr>
          <p:blipFill>
            <a:blip r:embed="rId13"/>
            <a:stretch>
              <a:fillRect/>
            </a:stretch>
          </p:blipFill>
          <p:spPr>
            <a:xfrm>
              <a:off x="265320" y="152280"/>
              <a:ext cx="1415880" cy="770760"/>
            </a:xfrm>
            <a:prstGeom prst="rect">
              <a:avLst/>
            </a:prstGeom>
            <a:ln w="0">
              <a:noFill/>
            </a:ln>
          </p:spPr>
        </p:pic>
        <p:sp>
          <p:nvSpPr>
            <p:cNvPr id="4" name="Rectangle 16"/>
            <p:cNvSpPr/>
            <p:nvPr/>
          </p:nvSpPr>
          <p:spPr>
            <a:xfrm>
              <a:off x="7400880" y="719280"/>
              <a:ext cx="4674600" cy="4244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spAutoFit/>
            </a:bodyPr>
            <a:p>
              <a:pPr algn="r">
                <a:lnSpc>
                  <a:spcPct val="100000"/>
                </a:lnSpc>
              </a:pPr>
              <a:r>
                <a:rPr lang="en-US" sz="2200" b="1" strike="noStrike" spc="-1">
                  <a:solidFill>
                    <a:srgbClr val="000000"/>
                  </a:solidFill>
                  <a:latin typeface="Calibri" panose="020F0502020204030204"/>
                  <a:ea typeface="DejaVu Sans" panose="020B0603030804020204"/>
                </a:rPr>
                <a:t>MET Institute of Engineering</a:t>
              </a:r>
              <a:endParaRPr lang="en-IN" sz="2200" b="0" strike="noStrike" spc="-1">
                <a:latin typeface="Arial" panose="020B0604020202020204"/>
              </a:endParaRPr>
            </a:p>
          </p:txBody>
        </p:sp>
      </p:grpSp>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2" name="Group 13"/>
          <p:cNvGrpSpPr/>
          <p:nvPr/>
        </p:nvGrpSpPr>
        <p:grpSpPr>
          <a:xfrm>
            <a:off x="152280" y="152280"/>
            <a:ext cx="11923200" cy="991440"/>
            <a:chOff x="152280" y="152280"/>
            <a:chExt cx="11923200" cy="991440"/>
          </a:xfrm>
        </p:grpSpPr>
        <p:sp>
          <p:nvSpPr>
            <p:cNvPr id="43" name="Rectangle 7"/>
            <p:cNvSpPr/>
            <p:nvPr/>
          </p:nvSpPr>
          <p:spPr>
            <a:xfrm>
              <a:off x="152280" y="298080"/>
              <a:ext cx="11922840" cy="462960"/>
            </a:xfrm>
            <a:prstGeom prst="rect">
              <a:avLst/>
            </a:prstGeom>
            <a:solidFill>
              <a:srgbClr val="FF0000"/>
            </a:solidFill>
            <a:ln w="9525">
              <a:solidFill>
                <a:srgbClr val="FF0000"/>
              </a:solidFill>
              <a:miter/>
            </a:ln>
          </p:spPr>
          <p:style>
            <a:lnRef idx="0">
              <a:srgbClr val="FFFFFF"/>
            </a:lnRef>
            <a:fillRef idx="0">
              <a:srgbClr val="FFFFFF"/>
            </a:fillRef>
            <a:effectRef idx="0">
              <a:srgbClr val="FFFFFF"/>
            </a:effectRef>
            <a:fontRef idx="minor"/>
          </p:style>
          <p:txBody>
            <a:bodyPr lIns="90000" tIns="45000" rIns="90000" bIns="45000">
              <a:noAutofit/>
            </a:bodyPr>
            <a:p>
              <a:pPr algn="r">
                <a:lnSpc>
                  <a:spcPct val="100000"/>
                </a:lnSpc>
              </a:pPr>
              <a:r>
                <a:rPr lang="en-US" sz="2650" b="1" strike="noStrike" spc="-1">
                  <a:solidFill>
                    <a:srgbClr val="FFFFFF"/>
                  </a:solidFill>
                  <a:latin typeface="Calibri" panose="020F0502020204030204"/>
                  <a:ea typeface="DejaVu Sans" panose="020B0603030804020204"/>
                </a:rPr>
                <a:t>Bhujbal Knowledge City</a:t>
              </a:r>
              <a:endParaRPr lang="en-IN" sz="2650" b="0" strike="noStrike" spc="-1">
                <a:latin typeface="Arial" panose="020B0604020202020204"/>
              </a:endParaRPr>
            </a:p>
          </p:txBody>
        </p:sp>
        <p:pic>
          <p:nvPicPr>
            <p:cNvPr id="44" name="Picture 3"/>
            <p:cNvPicPr/>
            <p:nvPr/>
          </p:nvPicPr>
          <p:blipFill>
            <a:blip r:embed="rId13"/>
            <a:stretch>
              <a:fillRect/>
            </a:stretch>
          </p:blipFill>
          <p:spPr>
            <a:xfrm>
              <a:off x="265320" y="152280"/>
              <a:ext cx="1415880" cy="770760"/>
            </a:xfrm>
            <a:prstGeom prst="rect">
              <a:avLst/>
            </a:prstGeom>
            <a:ln w="0">
              <a:noFill/>
            </a:ln>
          </p:spPr>
        </p:pic>
        <p:sp>
          <p:nvSpPr>
            <p:cNvPr id="45" name="Rectangle 16"/>
            <p:cNvSpPr/>
            <p:nvPr/>
          </p:nvSpPr>
          <p:spPr>
            <a:xfrm>
              <a:off x="7400880" y="719280"/>
              <a:ext cx="4674600" cy="4244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spAutoFit/>
            </a:bodyPr>
            <a:p>
              <a:pPr algn="r">
                <a:lnSpc>
                  <a:spcPct val="100000"/>
                </a:lnSpc>
              </a:pPr>
              <a:r>
                <a:rPr lang="en-US" sz="2200" b="1" strike="noStrike" spc="-1">
                  <a:solidFill>
                    <a:srgbClr val="000000"/>
                  </a:solidFill>
                  <a:latin typeface="Calibri" panose="020F0502020204030204"/>
                  <a:ea typeface="DejaVu Sans" panose="020B0603030804020204"/>
                </a:rPr>
                <a:t>MET Institute of Engineering</a:t>
              </a:r>
              <a:endParaRPr lang="en-IN" sz="2200" b="0" strike="noStrike" spc="-1">
                <a:latin typeface="Arial" panose="020B0604020202020204"/>
              </a:endParaRPr>
            </a:p>
          </p:txBody>
        </p:sp>
      </p:grpSp>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r>
              <a:rPr lang="en-IN" sz="4400" b="0" strike="noStrike" spc="-1">
                <a:latin typeface="Arial" panose="020B0604020202020204"/>
              </a:rPr>
              <a:t>Click to edit the title text format</a:t>
            </a:r>
            <a:endParaRPr lang="en-IN" sz="4400" b="0" strike="noStrike" spc="-1">
              <a:latin typeface="Arial" panose="020B0604020202020204"/>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endParaRPr lang="en-IN"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800" b="0" strike="noStrike" spc="-1">
                <a:latin typeface="Arial" panose="020B0604020202020204"/>
              </a:rPr>
              <a:t>Second Outline Level</a:t>
            </a:r>
            <a:endParaRPr lang="en-IN"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endParaRPr lang="en-IN"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latin typeface="Arial" panose="020B0604020202020204"/>
              </a:rPr>
              <a:t>Fourth Outline Level</a:t>
            </a:r>
            <a:endParaRPr lang="en-IN"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endParaRPr lang="en-IN"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endParaRPr lang="en-IN"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endParaRPr lang="en-IN"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3"/>
          <p:cNvSpPr/>
          <p:nvPr/>
        </p:nvSpPr>
        <p:spPr>
          <a:xfrm>
            <a:off x="5067360" y="756360"/>
            <a:ext cx="3121560" cy="11869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pPr>
            <a:r>
              <a:rPr lang="en-IN" sz="2400" b="1" strike="noStrike" spc="-1">
                <a:solidFill>
                  <a:srgbClr val="000000"/>
                </a:solidFill>
                <a:latin typeface="Times New Roman" panose="02020603050405020304"/>
                <a:ea typeface="DejaVu Sans" panose="020B0603030804020204"/>
              </a:rPr>
              <a:t>A </a:t>
            </a:r>
            <a:endParaRPr lang="en-IN" sz="2400" b="0" strike="noStrike" spc="-1">
              <a:latin typeface="Arial" panose="020B0604020202020204"/>
            </a:endParaRPr>
          </a:p>
          <a:p>
            <a:pPr algn="ctr">
              <a:lnSpc>
                <a:spcPct val="100000"/>
              </a:lnSpc>
            </a:pPr>
            <a:r>
              <a:rPr lang="en-IN" sz="2400" b="1" strike="noStrike" spc="-1">
                <a:solidFill>
                  <a:srgbClr val="000000"/>
                </a:solidFill>
                <a:latin typeface="Times New Roman" panose="02020603050405020304"/>
                <a:ea typeface="DejaVu Sans" panose="020B0603030804020204"/>
              </a:rPr>
              <a:t>Seminar</a:t>
            </a:r>
            <a:endParaRPr lang="en-IN" sz="2400" b="0" strike="noStrike" spc="-1">
              <a:latin typeface="Arial" panose="020B0604020202020204"/>
            </a:endParaRPr>
          </a:p>
          <a:p>
            <a:pPr algn="ctr">
              <a:lnSpc>
                <a:spcPct val="100000"/>
              </a:lnSpc>
            </a:pPr>
            <a:r>
              <a:rPr lang="en-IN" sz="2400" b="1" strike="noStrike" spc="-1">
                <a:solidFill>
                  <a:srgbClr val="000000"/>
                </a:solidFill>
                <a:latin typeface="Times New Roman" panose="02020603050405020304"/>
                <a:ea typeface="DejaVu Sans" panose="020B0603030804020204"/>
              </a:rPr>
              <a:t>on </a:t>
            </a:r>
            <a:endParaRPr lang="en-IN" sz="2400" b="0" strike="noStrike" spc="-1">
              <a:latin typeface="Arial" panose="020B0604020202020204"/>
            </a:endParaRPr>
          </a:p>
        </p:txBody>
      </p:sp>
      <p:sp>
        <p:nvSpPr>
          <p:cNvPr id="85" name="Content Placeholder 2"/>
          <p:cNvSpPr/>
          <p:nvPr/>
        </p:nvSpPr>
        <p:spPr>
          <a:xfrm>
            <a:off x="2090160" y="2230560"/>
            <a:ext cx="9075600" cy="81396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noAutofit/>
          </a:bodyPr>
          <a:p>
            <a:pPr marL="342900" indent="-340360" algn="ctr">
              <a:lnSpc>
                <a:spcPct val="150000"/>
              </a:lnSpc>
              <a:spcBef>
                <a:spcPts val="560"/>
              </a:spcBef>
              <a:tabLst>
                <a:tab pos="0" algn="l"/>
              </a:tabLst>
            </a:pPr>
            <a:r>
              <a:rPr lang="en-US" sz="2800" b="0" i="1" strike="noStrike" spc="-1">
                <a:solidFill>
                  <a:srgbClr val="FF0000"/>
                </a:solidFill>
                <a:latin typeface="Times New Roman" panose="02020603050405020304"/>
                <a:ea typeface="DejaVu Sans" panose="020B0603030804020204"/>
              </a:rPr>
              <a:t>“</a:t>
            </a:r>
            <a:r>
              <a:rPr lang="en-US" sz="2800" b="0" strike="noStrike" spc="-1">
                <a:solidFill>
                  <a:srgbClr val="FF0000"/>
                </a:solidFill>
                <a:latin typeface="Times New Roman" panose="02020603050405020304"/>
                <a:ea typeface="DejaVu Sans" panose="020B0603030804020204"/>
              </a:rPr>
              <a:t>Hand Written Digit Recognition using Machine Learning</a:t>
            </a:r>
            <a:r>
              <a:rPr lang="en-US" sz="2800" b="0" i="1" strike="noStrike" spc="-1">
                <a:solidFill>
                  <a:srgbClr val="FF0000"/>
                </a:solidFill>
                <a:latin typeface="Times New Roman" panose="02020603050405020304"/>
                <a:ea typeface="Tahoma" panose="020B0604030504040204"/>
              </a:rPr>
              <a:t>”</a:t>
            </a:r>
            <a:endParaRPr lang="en-IN" sz="2800" b="0" strike="noStrike" spc="-1">
              <a:latin typeface="Arial" panose="020B0604020202020204"/>
            </a:endParaRPr>
          </a:p>
          <a:p>
            <a:pPr marL="342900" indent="-340360" algn="ctr">
              <a:lnSpc>
                <a:spcPct val="100000"/>
              </a:lnSpc>
              <a:spcBef>
                <a:spcPts val="520"/>
              </a:spcBef>
              <a:tabLst>
                <a:tab pos="0" algn="l"/>
              </a:tabLst>
            </a:pPr>
            <a:endParaRPr lang="en-IN" sz="2800" b="0" strike="noStrike" spc="-1">
              <a:latin typeface="Arial" panose="020B0604020202020204"/>
            </a:endParaRPr>
          </a:p>
        </p:txBody>
      </p:sp>
      <p:sp>
        <p:nvSpPr>
          <p:cNvPr id="86" name="TextBox 6"/>
          <p:cNvSpPr/>
          <p:nvPr/>
        </p:nvSpPr>
        <p:spPr>
          <a:xfrm>
            <a:off x="5257800" y="5298840"/>
            <a:ext cx="2740680" cy="1471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marL="342900" indent="-340360" algn="ctr">
              <a:lnSpc>
                <a:spcPct val="100000"/>
              </a:lnSpc>
              <a:spcBef>
                <a:spcPts val="480"/>
              </a:spcBef>
              <a:tabLst>
                <a:tab pos="0" algn="l"/>
              </a:tabLst>
            </a:pPr>
            <a:r>
              <a:rPr lang="en-US" sz="2400" b="1" strike="noStrike" spc="-1">
                <a:solidFill>
                  <a:srgbClr val="000000"/>
                </a:solidFill>
                <a:latin typeface="Times New Roman" panose="02020603050405020304"/>
                <a:ea typeface="Tahoma" panose="020B0604030504040204"/>
              </a:rPr>
              <a:t>Guided</a:t>
            </a:r>
            <a:r>
              <a:rPr lang="en-US" sz="2000" b="1" strike="noStrike" spc="-1">
                <a:solidFill>
                  <a:srgbClr val="000000"/>
                </a:solidFill>
                <a:latin typeface="Times New Roman" panose="02020603050405020304"/>
                <a:ea typeface="Tahoma" panose="020B0604030504040204"/>
              </a:rPr>
              <a:t> by</a:t>
            </a:r>
            <a:endParaRPr lang="en-IN" sz="2000" b="0" strike="noStrike" spc="-1">
              <a:latin typeface="Arial" panose="020B0604020202020204"/>
            </a:endParaRPr>
          </a:p>
          <a:p>
            <a:pPr marL="342900" indent="-340360" algn="ctr">
              <a:lnSpc>
                <a:spcPct val="100000"/>
              </a:lnSpc>
              <a:spcBef>
                <a:spcPts val="400"/>
              </a:spcBef>
              <a:tabLst>
                <a:tab pos="0" algn="l"/>
              </a:tabLst>
            </a:pPr>
            <a:r>
              <a:rPr lang="en-US" sz="2000" b="1" strike="noStrike" spc="-1">
                <a:solidFill>
                  <a:srgbClr val="000000"/>
                </a:solidFill>
                <a:latin typeface="Times New Roman" panose="02020603050405020304"/>
                <a:ea typeface="Tahoma" panose="020B0604030504040204"/>
              </a:rPr>
              <a:t>Prof. Kanchan Dhomse</a:t>
            </a:r>
            <a:endParaRPr lang="en-IN" sz="2000" b="0" strike="noStrike" spc="-1">
              <a:latin typeface="Arial" panose="020B0604020202020204"/>
            </a:endParaRPr>
          </a:p>
          <a:p>
            <a:pPr marL="342900" indent="-340360" algn="ctr">
              <a:lnSpc>
                <a:spcPct val="100000"/>
              </a:lnSpc>
              <a:spcBef>
                <a:spcPts val="400"/>
              </a:spcBef>
              <a:tabLst>
                <a:tab pos="0" algn="l"/>
              </a:tabLst>
            </a:pPr>
            <a:r>
              <a:rPr lang="en-US" sz="2000" b="1" strike="noStrike" spc="-1">
                <a:solidFill>
                  <a:srgbClr val="000000"/>
                </a:solidFill>
                <a:latin typeface="Times New Roman" panose="02020603050405020304"/>
                <a:ea typeface="Tahoma" panose="020B0604030504040204"/>
              </a:rPr>
              <a:t>AY 2020-21</a:t>
            </a:r>
            <a:endParaRPr lang="en-IN" sz="2000" b="0" strike="noStrike" spc="-1">
              <a:latin typeface="Arial" panose="020B0604020202020204"/>
            </a:endParaRPr>
          </a:p>
          <a:p>
            <a:pPr marL="342900" indent="-340360" algn="ctr">
              <a:lnSpc>
                <a:spcPct val="100000"/>
              </a:lnSpc>
              <a:tabLst>
                <a:tab pos="0" algn="l"/>
              </a:tabLst>
            </a:pPr>
            <a:endParaRPr lang="en-IN" sz="2000" b="0" strike="noStrike" spc="-1">
              <a:latin typeface="Arial" panose="020B0604020202020204"/>
            </a:endParaRPr>
          </a:p>
        </p:txBody>
      </p:sp>
      <p:sp>
        <p:nvSpPr>
          <p:cNvPr id="87" name="TextBox 8"/>
          <p:cNvSpPr/>
          <p:nvPr/>
        </p:nvSpPr>
        <p:spPr>
          <a:xfrm>
            <a:off x="4445280" y="3243600"/>
            <a:ext cx="4365720" cy="3198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marL="342900" indent="-340360" algn="ctr">
              <a:lnSpc>
                <a:spcPct val="100000"/>
              </a:lnSpc>
              <a:spcBef>
                <a:spcPts val="480"/>
              </a:spcBef>
              <a:tabLst>
                <a:tab pos="0" algn="l"/>
              </a:tabLst>
            </a:pPr>
            <a:r>
              <a:rPr lang="en-US" sz="2400" b="1" strike="noStrike" spc="-1">
                <a:solidFill>
                  <a:srgbClr val="000000"/>
                </a:solidFill>
                <a:latin typeface="Times New Roman" panose="02020603050405020304"/>
                <a:ea typeface="Tahoma" panose="020B0604030504040204"/>
              </a:rPr>
              <a:t>Group Members :</a:t>
            </a:r>
            <a:endParaRPr lang="en-IN" sz="2400" b="0" strike="noStrike" spc="-1">
              <a:latin typeface="Arial" panose="020B0604020202020204"/>
            </a:endParaRPr>
          </a:p>
          <a:p>
            <a:pPr marL="342900" indent="-340360" algn="ctr">
              <a:lnSpc>
                <a:spcPct val="100000"/>
              </a:lnSpc>
              <a:spcBef>
                <a:spcPts val="480"/>
              </a:spcBef>
              <a:tabLst>
                <a:tab pos="0" algn="l"/>
              </a:tabLst>
            </a:pPr>
            <a:r>
              <a:rPr lang="en-US" sz="2400" b="1" strike="noStrike" spc="-1">
                <a:solidFill>
                  <a:srgbClr val="000000"/>
                </a:solidFill>
                <a:latin typeface="Times New Roman" panose="02020603050405020304"/>
                <a:ea typeface="Tahoma" panose="020B0604030504040204"/>
              </a:rPr>
              <a:t>-  Vivek Vinayak Bidgar</a:t>
            </a:r>
            <a:endParaRPr lang="en-IN" sz="2400" b="0" strike="noStrike" spc="-1">
              <a:latin typeface="Arial" panose="020B0604020202020204"/>
            </a:endParaRPr>
          </a:p>
          <a:p>
            <a:pPr marL="342900" indent="-340360" algn="ctr">
              <a:lnSpc>
                <a:spcPct val="100000"/>
              </a:lnSpc>
              <a:spcBef>
                <a:spcPts val="480"/>
              </a:spcBef>
              <a:tabLst>
                <a:tab pos="0" algn="l"/>
              </a:tabLst>
            </a:pPr>
            <a:r>
              <a:rPr lang="en-US" sz="2400" b="1" strike="noStrike" spc="-1">
                <a:solidFill>
                  <a:srgbClr val="000000"/>
                </a:solidFill>
                <a:latin typeface="Times New Roman" panose="02020603050405020304"/>
                <a:ea typeface="Tahoma" panose="020B0604030504040204"/>
              </a:rPr>
              <a:t>- Jadhav Rinku Gopal</a:t>
            </a:r>
            <a:endParaRPr lang="en-IN" sz="2400" b="0" strike="noStrike" spc="-1">
              <a:latin typeface="Arial" panose="020B0604020202020204"/>
            </a:endParaRPr>
          </a:p>
          <a:p>
            <a:pPr algn="ctr">
              <a:lnSpc>
                <a:spcPct val="100000"/>
              </a:lnSpc>
              <a:tabLst>
                <a:tab pos="0" algn="l"/>
              </a:tabLst>
            </a:pPr>
            <a:r>
              <a:rPr lang="en-IN" sz="2400" b="1" strike="noStrike" spc="-1">
                <a:solidFill>
                  <a:srgbClr val="000000"/>
                </a:solidFill>
                <a:latin typeface="Times New Roman" panose="02020603050405020304"/>
                <a:ea typeface="Tahoma" panose="020B0604030504040204"/>
              </a:rPr>
              <a:t>- Lodhavat Amey Vijaysingh</a:t>
            </a:r>
            <a:endParaRPr lang="en-IN" sz="2400" b="0" strike="noStrike" spc="-1">
              <a:latin typeface="Arial" panose="020B0604020202020204"/>
            </a:endParaRPr>
          </a:p>
          <a:p>
            <a:pPr marL="342900" indent="-340360" algn="ctr">
              <a:lnSpc>
                <a:spcPct val="100000"/>
              </a:lnSpc>
              <a:tabLst>
                <a:tab pos="0" algn="l"/>
              </a:tabLst>
            </a:pPr>
            <a:r>
              <a:rPr lang="en-IN" sz="2400" b="1" strike="noStrike" spc="-1">
                <a:solidFill>
                  <a:srgbClr val="000000"/>
                </a:solidFill>
                <a:latin typeface="Times New Roman" panose="02020603050405020304"/>
                <a:ea typeface="Tahoma" panose="020B0604030504040204"/>
              </a:rPr>
              <a:t>- Patil Kunal Dnyandev</a:t>
            </a:r>
            <a:endParaRPr lang="en-IN" sz="2400" b="0" strike="noStrike" spc="-1">
              <a:latin typeface="Arial" panose="020B0604020202020204"/>
            </a:endParaRPr>
          </a:p>
          <a:p>
            <a:pPr marL="342900" indent="-340360" algn="ctr">
              <a:lnSpc>
                <a:spcPct val="100000"/>
              </a:lnSpc>
              <a:buClr>
                <a:srgbClr val="000000"/>
              </a:buClr>
              <a:buFont typeface="StarSymbol"/>
              <a:buChar char="-"/>
              <a:tabLst>
                <a:tab pos="0" algn="l"/>
              </a:tabLst>
            </a:pPr>
            <a:r>
              <a:rPr lang="en-IN" sz="2400" b="1" strike="noStrike" spc="-1">
                <a:solidFill>
                  <a:srgbClr val="000000"/>
                </a:solidFill>
                <a:latin typeface="Times New Roman" panose="02020603050405020304"/>
                <a:ea typeface="Tahoma" panose="020B0604030504040204"/>
              </a:rPr>
              <a:t> </a:t>
            </a:r>
            <a:endParaRPr lang="en-IN" sz="2400" b="0" strike="noStrike" spc="-1">
              <a:latin typeface="Arial" panose="020B0604020202020204"/>
            </a:endParaRPr>
          </a:p>
          <a:p>
            <a:pPr marL="342900" indent="-340360" algn="ctr">
              <a:lnSpc>
                <a:spcPct val="100000"/>
              </a:lnSpc>
              <a:spcBef>
                <a:spcPts val="480"/>
              </a:spcBef>
              <a:tabLst>
                <a:tab pos="0" algn="l"/>
              </a:tabLst>
            </a:pPr>
            <a:r>
              <a:rPr lang="en-US" sz="2400" b="1" strike="noStrike" spc="-1">
                <a:solidFill>
                  <a:srgbClr val="000000"/>
                </a:solidFill>
                <a:latin typeface="Times New Roman" panose="02020603050405020304"/>
                <a:ea typeface="Tahoma" panose="020B0604030504040204"/>
              </a:rPr>
              <a:t>- </a:t>
            </a:r>
            <a:endParaRPr lang="en-IN" sz="2400" b="0" strike="noStrike" spc="-1">
              <a:latin typeface="Arial" panose="020B0604020202020204"/>
            </a:endParaRPr>
          </a:p>
          <a:p>
            <a:pPr algn="ctr">
              <a:lnSpc>
                <a:spcPct val="100000"/>
              </a:lnSpc>
              <a:tabLst>
                <a:tab pos="0" algn="l"/>
              </a:tabLst>
            </a:pPr>
            <a:endParaRPr lang="en-IN" sz="2400" b="0" strike="noStrike" spc="-1">
              <a:latin typeface="Arial" panose="020B0604020202020204"/>
            </a:endParaRPr>
          </a:p>
        </p:txBody>
      </p:sp>
      <p:sp>
        <p:nvSpPr>
          <p:cNvPr id="88" name="Slide Number Placeholder 11"/>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gn="r">
              <a:lnSpc>
                <a:spcPct val="100000"/>
              </a:lnSpc>
            </a:pPr>
            <a:fld id="{66E96540-590E-4650-AAB1-8F202C4C257B}"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_1"/>
          <p:cNvSpPr/>
          <p:nvPr/>
        </p:nvSpPr>
        <p:spPr>
          <a:xfrm>
            <a:off x="900000" y="72000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IN" sz="4000">
                <a:solidFill>
                  <a:srgbClr val="FF0000"/>
                </a:solidFill>
                <a:latin typeface="Times New Roman" panose="02020603050405020304" charset="0"/>
                <a:cs typeface="Times New Roman" panose="02020603050405020304" charset="0"/>
              </a:rPr>
              <a:t>keras</a:t>
            </a:r>
            <a:endParaRPr lang="en-IN" sz="4000" b="0" strike="noStrike" spc="-1">
              <a:solidFill>
                <a:srgbClr val="FF0000"/>
              </a:solidFill>
              <a:latin typeface="Times New Roman" panose="02020603050405020304" charset="0"/>
              <a:cs typeface="Times New Roman" panose="02020603050405020304" charset="0"/>
            </a:endParaRPr>
          </a:p>
        </p:txBody>
      </p:sp>
      <p:sp>
        <p:nvSpPr>
          <p:cNvPr id="108" name="Content Placeholder 2_2"/>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215900" indent="-214630" algn="just">
              <a:lnSpc>
                <a:spcPct val="100000"/>
              </a:lnSpc>
              <a:buClr>
                <a:srgbClr val="000000"/>
              </a:buClr>
              <a:buSzPct val="45000"/>
              <a:buFont typeface="Wingdings" panose="05000000000000000000" pitchFamily="2" charset="2"/>
              <a:buChar char=""/>
            </a:pPr>
            <a:endParaRPr lang="en-IN" sz="2400" b="0" strike="noStrike" spc="-1">
              <a:latin typeface="Arial" panose="020B0604020202020204"/>
            </a:endParaRPr>
          </a:p>
        </p:txBody>
      </p:sp>
      <p:sp>
        <p:nvSpPr>
          <p:cNvPr id="109" name="Slide Number Placeholder 3_1"/>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A1601C2D-0297-42CD-80C0-E793D5D807A1}"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_5"/>
          <p:cNvSpPr/>
          <p:nvPr/>
        </p:nvSpPr>
        <p:spPr>
          <a:xfrm>
            <a:off x="900000" y="72000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Calibri Light" panose="020F0302020204030204"/>
                <a:ea typeface="DejaVu Sans" panose="020B0603030804020204"/>
              </a:rPr>
              <a:t>SVC  Model</a:t>
            </a:r>
            <a:endParaRPr lang="en-IN" sz="3200" b="0" strike="noStrike" spc="-1">
              <a:latin typeface="Arial" panose="020B0604020202020204"/>
            </a:endParaRPr>
          </a:p>
        </p:txBody>
      </p:sp>
      <p:sp>
        <p:nvSpPr>
          <p:cNvPr id="111" name="Content Placeholder 2_6"/>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215900" indent="-214630" algn="just">
              <a:lnSpc>
                <a:spcPct val="100000"/>
              </a:lnSpc>
              <a:buClr>
                <a:srgbClr val="000000"/>
              </a:buClr>
              <a:buSzPct val="45000"/>
              <a:buFont typeface="Wingdings" panose="05000000000000000000" pitchFamily="2" charset="2"/>
              <a:buChar char=""/>
            </a:pPr>
            <a:r>
              <a:rPr lang="en-US" sz="2400" b="0" strike="noStrike" spc="-1">
                <a:solidFill>
                  <a:srgbClr val="000000"/>
                </a:solidFill>
                <a:latin typeface="Times New Roman" panose="02020603050405020304"/>
                <a:ea typeface="DejaVu Sans" panose="020B0603030804020204"/>
              </a:rPr>
              <a:t>We used  Support Vector Classifier algorithm for classification.</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Support Vector Classifier (SVC) method applies a  kernel function to perform classification and it performs well with a large number of samples.</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SVC is a nonparametric clustering algorithm that does not make any assumption on the number or shape of the clusters in the data. In our experience it works best for low-dimensional data, so if your data is high-dimensional, a preprocessing step, e.g. using principal component analysis, is usually required.</a:t>
            </a:r>
            <a:endParaRPr lang="en-IN" sz="2400" b="0" strike="noStrike" spc="-1">
              <a:latin typeface="Arial" panose="020B0604020202020204"/>
            </a:endParaRPr>
          </a:p>
        </p:txBody>
      </p:sp>
      <p:sp>
        <p:nvSpPr>
          <p:cNvPr id="112" name="Slide Number Placeholder 3_5"/>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DBCCABD2-997E-4CF1-A053-DAAEE46C717D}"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4"/>
          <p:cNvSpPr/>
          <p:nvPr/>
        </p:nvSpPr>
        <p:spPr>
          <a:xfrm>
            <a:off x="529200" y="892800"/>
            <a:ext cx="4417200" cy="5770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200" b="1" strike="noStrike" spc="-1">
                <a:solidFill>
                  <a:srgbClr val="FF0000"/>
                </a:solidFill>
                <a:latin typeface="Times New Roman" panose="02020603050405020304"/>
                <a:ea typeface="Tahoma" panose="020B0604030504040204"/>
              </a:rPr>
              <a:t>Literature Survey</a:t>
            </a:r>
            <a:endParaRPr lang="en-IN" sz="3200" b="0" strike="noStrike" spc="-1">
              <a:latin typeface="Arial" panose="020B0604020202020204"/>
            </a:endParaRPr>
          </a:p>
        </p:txBody>
      </p:sp>
      <p:sp>
        <p:nvSpPr>
          <p:cNvPr id="114" name="Slide Number Placeholder 7"/>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gn="r">
              <a:lnSpc>
                <a:spcPct val="100000"/>
              </a:lnSpc>
            </a:pPr>
            <a:fld id="{3B4D95E3-4E16-4012-946F-5029DC88934D}"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graphicFrame>
        <p:nvGraphicFramePr>
          <p:cNvPr id="115" name="Table 4"/>
          <p:cNvGraphicFramePr/>
          <p:nvPr/>
        </p:nvGraphicFramePr>
        <p:xfrm>
          <a:off x="227880" y="1477440"/>
          <a:ext cx="11736000" cy="4603320"/>
        </p:xfrm>
        <a:graphic>
          <a:graphicData uri="http://schemas.openxmlformats.org/drawingml/2006/table">
            <a:tbl>
              <a:tblPr/>
              <a:tblGrid>
                <a:gridCol w="501480"/>
                <a:gridCol w="2432160"/>
                <a:gridCol w="2539800"/>
                <a:gridCol w="1062000"/>
                <a:gridCol w="804960"/>
                <a:gridCol w="2436480"/>
                <a:gridCol w="1959120"/>
              </a:tblGrid>
              <a:tr h="778320">
                <a:tc>
                  <a:txBody>
                    <a:bodyPr>
                      <a:spAutoFit/>
                    </a:bodyPr>
                    <a:p>
                      <a:pPr algn="ctr">
                        <a:lnSpc>
                          <a:spcPct val="107000"/>
                        </a:lnSpc>
                      </a:pPr>
                      <a:r>
                        <a:rPr lang="en-IN" sz="1600" b="1" strike="noStrike" spc="-1">
                          <a:solidFill>
                            <a:srgbClr val="000000"/>
                          </a:solidFill>
                          <a:latin typeface="Times New Roman" panose="02020603050405020304"/>
                        </a:rPr>
                        <a:t>Sr.</a:t>
                      </a:r>
                      <a:endParaRPr lang="en-IN" sz="1600" b="0" strike="noStrike" spc="-1">
                        <a:latin typeface="Arial" panose="020B0604020202020204"/>
                      </a:endParaRPr>
                    </a:p>
                    <a:p>
                      <a:pPr algn="ctr">
                        <a:lnSpc>
                          <a:spcPct val="107000"/>
                        </a:lnSpc>
                      </a:pPr>
                      <a:r>
                        <a:rPr lang="en-IN" sz="1600" b="1" strike="noStrike" spc="-1">
                          <a:solidFill>
                            <a:srgbClr val="000000"/>
                          </a:solidFill>
                          <a:latin typeface="Times New Roman" panose="02020603050405020304"/>
                        </a:rPr>
                        <a:t>No.</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A5A5A5"/>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rPr>
                        <a:t>Author</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rPr>
                        <a:t>Title </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rPr>
                        <a:t>Publication</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ea typeface="Calibri" panose="020F0502020204030204"/>
                        </a:rPr>
                        <a:t>Year</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rPr>
                        <a:t>Implementation</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rPr>
                        <a:t>Challenges</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r>
              <a:tr h="1715040">
                <a:tc>
                  <a:txBody>
                    <a:bodyPr>
                      <a:spAutoFit/>
                    </a:bodyPr>
                    <a:p>
                      <a:pPr>
                        <a:lnSpc>
                          <a:spcPct val="107000"/>
                        </a:lnSpc>
                      </a:pPr>
                      <a:r>
                        <a:rPr lang="en-IN" sz="1600" b="0" strike="noStrike" spc="-1">
                          <a:solidFill>
                            <a:srgbClr val="000000"/>
                          </a:solidFill>
                          <a:latin typeface="Times New Roman" panose="02020603050405020304"/>
                          <a:ea typeface="Calibri" panose="020F0502020204030204"/>
                        </a:rPr>
                        <a:t>1.</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marL="342900" indent="-340360">
                        <a:lnSpc>
                          <a:spcPct val="107000"/>
                        </a:lnSpc>
                        <a:buClr>
                          <a:srgbClr val="000000"/>
                        </a:buClr>
                        <a:buFont typeface="Calibri Light" panose="020F0302020204030204"/>
                        <a:buAutoNum type="arabicPeriod"/>
                      </a:pPr>
                      <a:r>
                        <a:rPr lang="en-IN" sz="1600" b="0" strike="noStrike" spc="-1">
                          <a:solidFill>
                            <a:srgbClr val="000000"/>
                          </a:solidFill>
                          <a:latin typeface="Times New Roman" panose="02020603050405020304"/>
                        </a:rPr>
                        <a:t>Anchit Shrivastava </a:t>
                      </a:r>
                      <a:endParaRPr lang="en-IN" sz="1600" b="0" strike="noStrike" spc="-1">
                        <a:latin typeface="Arial" panose="020B0604020202020204"/>
                      </a:endParaRPr>
                    </a:p>
                    <a:p>
                      <a:pPr marL="342900" indent="-340360">
                        <a:lnSpc>
                          <a:spcPct val="107000"/>
                        </a:lnSpc>
                        <a:buClr>
                          <a:srgbClr val="000000"/>
                        </a:buClr>
                        <a:buFont typeface="Calibri Light" panose="020F0302020204030204"/>
                        <a:buAutoNum type="arabicPeriod"/>
                      </a:pPr>
                      <a:r>
                        <a:rPr lang="en-IN" sz="1600" b="0" strike="noStrike" spc="-1">
                          <a:solidFill>
                            <a:srgbClr val="000000"/>
                          </a:solidFill>
                          <a:latin typeface="Times New Roman" panose="02020603050405020304"/>
                        </a:rPr>
                        <a:t>Isha Jaggi </a:t>
                      </a:r>
                      <a:endParaRPr lang="en-IN" sz="1600" b="0" strike="noStrike" spc="-1">
                        <a:latin typeface="Arial" panose="020B0604020202020204"/>
                      </a:endParaRPr>
                    </a:p>
                    <a:p>
                      <a:pPr marL="342900" indent="-340360">
                        <a:lnSpc>
                          <a:spcPct val="107000"/>
                        </a:lnSpc>
                        <a:buClr>
                          <a:srgbClr val="000000"/>
                        </a:buClr>
                        <a:buFont typeface="Calibri Light" panose="020F0302020204030204"/>
                        <a:buAutoNum type="arabicPeriod"/>
                      </a:pPr>
                      <a:r>
                        <a:rPr lang="en-IN" sz="1600" b="0" strike="noStrike" spc="-1">
                          <a:solidFill>
                            <a:srgbClr val="000000"/>
                          </a:solidFill>
                          <a:latin typeface="Times New Roman" panose="02020603050405020304"/>
                        </a:rPr>
                        <a:t>Sheifali Gupta </a:t>
                      </a:r>
                      <a:endParaRPr lang="en-IN" sz="1600" b="0" strike="noStrike" spc="-1">
                        <a:latin typeface="Arial" panose="020B0604020202020204"/>
                      </a:endParaRPr>
                    </a:p>
                    <a:p>
                      <a:pPr marL="342900" indent="-340360">
                        <a:lnSpc>
                          <a:spcPct val="107000"/>
                        </a:lnSpc>
                        <a:buClr>
                          <a:srgbClr val="000000"/>
                        </a:buClr>
                        <a:buFont typeface="Calibri Light" panose="020F0302020204030204"/>
                        <a:buAutoNum type="arabicPeriod"/>
                      </a:pPr>
                      <a:r>
                        <a:rPr lang="en-IN" sz="1600" b="0" strike="noStrike" spc="-1">
                          <a:solidFill>
                            <a:srgbClr val="000000"/>
                          </a:solidFill>
                          <a:latin typeface="Times New Roman" panose="02020603050405020304"/>
                        </a:rPr>
                        <a:t>Deepali Gupta </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c>
                  <a:txBody>
                    <a:bodyPr>
                      <a:spAutoFit/>
                    </a:bodyPr>
                    <a:p>
                      <a:pPr>
                        <a:lnSpc>
                          <a:spcPct val="107000"/>
                        </a:lnSpc>
                        <a:spcBef>
                          <a:spcPts val="280"/>
                        </a:spcBef>
                      </a:pPr>
                      <a:r>
                        <a:rPr lang="en-US" sz="1600" b="0" strike="noStrike" spc="-1">
                          <a:solidFill>
                            <a:srgbClr val="000000"/>
                          </a:solidFill>
                          <a:latin typeface="Times New Roman" panose="02020603050405020304"/>
                        </a:rPr>
                        <a:t>Handwritten Digit Recognition Using Machine Learning : A Review</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c>
                  <a:txBody>
                    <a:bodyPr>
                      <a:spAutoFit/>
                    </a:bodyPr>
                    <a:p>
                      <a:pPr marL="71755">
                        <a:lnSpc>
                          <a:spcPct val="113000"/>
                        </a:lnSpc>
                      </a:pPr>
                      <a:r>
                        <a:rPr lang="en-IN" sz="1600" b="0" strike="noStrike" spc="-1">
                          <a:solidFill>
                            <a:srgbClr val="000000"/>
                          </a:solidFill>
                          <a:latin typeface="Times New Roman" panose="02020603050405020304"/>
                          <a:ea typeface="Calibri" panose="020F0502020204030204"/>
                        </a:rPr>
                        <a:t>IEEE</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c>
                  <a:txBody>
                    <a:bodyPr>
                      <a:spAutoFit/>
                    </a:bodyPr>
                    <a:p>
                      <a:pPr marL="71755">
                        <a:lnSpc>
                          <a:spcPct val="113000"/>
                        </a:lnSpc>
                      </a:pPr>
                      <a:r>
                        <a:rPr lang="en-IN" sz="1600" b="0" strike="noStrike" spc="-1">
                          <a:solidFill>
                            <a:srgbClr val="000000"/>
                          </a:solidFill>
                          <a:latin typeface="Times New Roman" panose="02020603050405020304"/>
                          <a:ea typeface="Calibri" panose="020F0502020204030204"/>
                        </a:rPr>
                        <a:t>2019</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c>
                  <a:txBody>
                    <a:bodyPr>
                      <a:spAutoFit/>
                    </a:bodyPr>
                    <a:p>
                      <a:pPr>
                        <a:lnSpc>
                          <a:spcPct val="115000"/>
                        </a:lnSpc>
                      </a:pPr>
                      <a:r>
                        <a:rPr lang="en-US" sz="1600" b="0" strike="noStrike" spc="-1">
                          <a:solidFill>
                            <a:srgbClr val="000000"/>
                          </a:solidFill>
                          <a:latin typeface="Times New Roman" panose="02020603050405020304"/>
                        </a:rPr>
                        <a:t>In this paper, various methods for handwritten numeral recognition based on MNIST database are compared.</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c>
                  <a:txBody>
                    <a:bodyPr>
                      <a:spAutoFit/>
                    </a:bodyPr>
                    <a:p>
                      <a:pPr>
                        <a:lnSpc>
                          <a:spcPct val="107000"/>
                        </a:lnSpc>
                      </a:pPr>
                      <a:r>
                        <a:rPr lang="en-US" sz="1600" b="0" strike="noStrike" spc="-1">
                          <a:solidFill>
                            <a:srgbClr val="000000"/>
                          </a:solidFill>
                          <a:latin typeface="Times New Roman" panose="02020603050405020304"/>
                        </a:rPr>
                        <a:t>In this paper with increase the number of layers of the system, the accuracy as well as the computational time </a:t>
                      </a:r>
                      <a:r>
                        <a:rPr lang="en-IN" sz="1600" b="0" strike="noStrike" spc="-1">
                          <a:solidFill>
                            <a:srgbClr val="000000"/>
                          </a:solidFill>
                          <a:latin typeface="Times New Roman" panose="02020603050405020304"/>
                        </a:rPr>
                        <a:t>increase's</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r>
              <a:tr h="2109960">
                <a:tc>
                  <a:txBody>
                    <a:bodyPr>
                      <a:spAutoFit/>
                    </a:bodyPr>
                    <a:p>
                      <a:pPr>
                        <a:lnSpc>
                          <a:spcPct val="107000"/>
                        </a:lnSpc>
                      </a:pPr>
                      <a:r>
                        <a:rPr lang="en-IN" sz="1600" b="0" strike="noStrike" spc="-1">
                          <a:solidFill>
                            <a:srgbClr val="000000"/>
                          </a:solidFill>
                          <a:latin typeface="Times New Roman" panose="02020603050405020304"/>
                          <a:ea typeface="Calibri" panose="020F0502020204030204"/>
                        </a:rPr>
                        <a:t>2.</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marL="342900" indent="-340360">
                        <a:lnSpc>
                          <a:spcPct val="107000"/>
                        </a:lnSpc>
                        <a:buClr>
                          <a:srgbClr val="000000"/>
                        </a:buClr>
                        <a:buFont typeface="Calibri Light" panose="020F0302020204030204"/>
                        <a:buAutoNum type="arabicPeriod"/>
                      </a:pPr>
                      <a:r>
                        <a:rPr lang="en-IN" sz="1600" b="0" strike="noStrike" spc="-1">
                          <a:solidFill>
                            <a:srgbClr val="000000"/>
                          </a:solidFill>
                          <a:latin typeface="Times New Roman" panose="02020603050405020304"/>
                          <a:ea typeface="Calibri" panose="020F0502020204030204"/>
                        </a:rPr>
                        <a:t>Fathma Siddique</a:t>
                      </a:r>
                      <a:endParaRPr lang="en-IN" sz="1600" b="0" strike="noStrike" spc="-1">
                        <a:latin typeface="Arial" panose="020B0604020202020204"/>
                      </a:endParaRPr>
                    </a:p>
                    <a:p>
                      <a:pPr marL="342900" indent="-340360">
                        <a:lnSpc>
                          <a:spcPct val="107000"/>
                        </a:lnSpc>
                        <a:buClr>
                          <a:srgbClr val="000000"/>
                        </a:buClr>
                        <a:buFont typeface="Calibri Light" panose="020F0302020204030204"/>
                        <a:buAutoNum type="arabicPeriod"/>
                      </a:pPr>
                      <a:r>
                        <a:rPr lang="en-IN" sz="1600" b="0" strike="noStrike" spc="-1">
                          <a:solidFill>
                            <a:srgbClr val="000000"/>
                          </a:solidFill>
                          <a:latin typeface="Times New Roman" panose="02020603050405020304"/>
                          <a:ea typeface="Calibri" panose="020F0502020204030204"/>
                        </a:rPr>
                        <a:t>Shadman Sakib</a:t>
                      </a:r>
                      <a:endParaRPr lang="en-IN" sz="1600" b="0" strike="noStrike" spc="-1">
                        <a:latin typeface="Arial" panose="020B0604020202020204"/>
                      </a:endParaRPr>
                    </a:p>
                    <a:p>
                      <a:pPr marL="342900" indent="-340360">
                        <a:lnSpc>
                          <a:spcPct val="107000"/>
                        </a:lnSpc>
                        <a:buClr>
                          <a:srgbClr val="000000"/>
                        </a:buClr>
                        <a:buFont typeface="Calibri Light" panose="020F0302020204030204"/>
                        <a:buAutoNum type="arabicPeriod"/>
                      </a:pPr>
                      <a:r>
                        <a:rPr lang="en-IN" sz="1600" b="0" strike="noStrike" spc="-1">
                          <a:solidFill>
                            <a:srgbClr val="000000"/>
                          </a:solidFill>
                          <a:latin typeface="Times New Roman" panose="02020603050405020304"/>
                          <a:ea typeface="Calibri" panose="020F0502020204030204"/>
                        </a:rPr>
                        <a:t>Md. Abu Bakr Siddique</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nSpc>
                          <a:spcPct val="107000"/>
                        </a:lnSpc>
                        <a:spcBef>
                          <a:spcPts val="280"/>
                        </a:spcBef>
                      </a:pPr>
                      <a:r>
                        <a:rPr lang="en-IN" sz="1600" b="0" strike="noStrike" spc="-1">
                          <a:solidFill>
                            <a:srgbClr val="000000"/>
                          </a:solidFill>
                          <a:latin typeface="Times New Roman" panose="02020603050405020304"/>
                          <a:ea typeface="Calibri" panose="020F0502020204030204"/>
                        </a:rPr>
                        <a:t>Recognition of Handwritten Digit  using Convolutional Neural Network in Python with TensorFlow and Comparison of Performance for Various Hidden Layer</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marL="71755">
                        <a:lnSpc>
                          <a:spcPct val="113000"/>
                        </a:lnSpc>
                      </a:pPr>
                      <a:r>
                        <a:rPr lang="en-IN" sz="1600" b="0" strike="noStrike" spc="-1">
                          <a:solidFill>
                            <a:srgbClr val="000000"/>
                          </a:solidFill>
                          <a:latin typeface="Times New Roman" panose="02020603050405020304"/>
                          <a:ea typeface="Calibri" panose="020F0502020204030204"/>
                        </a:rPr>
                        <a:t>IEEE</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marL="71755">
                        <a:lnSpc>
                          <a:spcPct val="113000"/>
                        </a:lnSpc>
                      </a:pPr>
                      <a:r>
                        <a:rPr lang="en-IN" sz="1600" b="0" strike="noStrike" spc="-1">
                          <a:solidFill>
                            <a:srgbClr val="000000"/>
                          </a:solidFill>
                          <a:latin typeface="Times New Roman" panose="02020603050405020304"/>
                          <a:ea typeface="Calibri" panose="020F0502020204030204"/>
                        </a:rPr>
                        <a:t>2019</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nSpc>
                          <a:spcPct val="115000"/>
                        </a:lnSpc>
                      </a:pPr>
                      <a:r>
                        <a:rPr lang="en-IN" sz="1600" b="0" strike="noStrike" spc="-1">
                          <a:solidFill>
                            <a:srgbClr val="000000"/>
                          </a:solidFill>
                          <a:latin typeface="Times New Roman" panose="02020603050405020304"/>
                          <a:ea typeface="Calibri" panose="020F0502020204030204"/>
                        </a:rPr>
                        <a:t>In this paper, the variations of accuracies for handwritten digit were observed for 15 epochs by varying the hidden layers. </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nSpc>
                          <a:spcPct val="107000"/>
                        </a:lnSpc>
                        <a:tabLst>
                          <a:tab pos="0" algn="l"/>
                        </a:tabLst>
                      </a:pPr>
                      <a:r>
                        <a:rPr lang="en-US" sz="1600" b="0" strike="noStrike" spc="-1">
                          <a:solidFill>
                            <a:srgbClr val="000000"/>
                          </a:solidFill>
                          <a:latin typeface="Times New Roman" panose="02020603050405020304"/>
                          <a:ea typeface="Calibri" panose="020F0502020204030204"/>
                        </a:rPr>
                        <a:t>Overfitting - neural networks overfit to the training set very easily.</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4"/>
          <p:cNvSpPr/>
          <p:nvPr/>
        </p:nvSpPr>
        <p:spPr>
          <a:xfrm>
            <a:off x="556920" y="1022040"/>
            <a:ext cx="4417200" cy="5770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200" b="1" strike="noStrike" spc="-1">
                <a:solidFill>
                  <a:srgbClr val="FF0000"/>
                </a:solidFill>
                <a:latin typeface="Times New Roman" panose="02020603050405020304"/>
                <a:ea typeface="Tahoma" panose="020B0604030504040204"/>
              </a:rPr>
              <a:t>Literature Survey</a:t>
            </a:r>
            <a:endParaRPr lang="en-IN" sz="3200" b="0" strike="noStrike" spc="-1">
              <a:latin typeface="Arial" panose="020B0604020202020204"/>
            </a:endParaRPr>
          </a:p>
        </p:txBody>
      </p:sp>
      <p:sp>
        <p:nvSpPr>
          <p:cNvPr id="117" name="Slide Number Placeholder 7"/>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F8901FEA-74B2-446D-B735-67C72C3DF6CC}"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graphicFrame>
        <p:nvGraphicFramePr>
          <p:cNvPr id="118" name="Table 4"/>
          <p:cNvGraphicFramePr/>
          <p:nvPr/>
        </p:nvGraphicFramePr>
        <p:xfrm>
          <a:off x="307440" y="1607040"/>
          <a:ext cx="11538720" cy="4922640"/>
        </p:xfrm>
        <a:graphic>
          <a:graphicData uri="http://schemas.openxmlformats.org/drawingml/2006/table">
            <a:tbl>
              <a:tblPr/>
              <a:tblGrid>
                <a:gridCol w="498240"/>
                <a:gridCol w="2057400"/>
                <a:gridCol w="2419920"/>
                <a:gridCol w="1382040"/>
                <a:gridCol w="786240"/>
                <a:gridCol w="2672280"/>
                <a:gridCol w="1722600"/>
              </a:tblGrid>
              <a:tr h="778320">
                <a:tc>
                  <a:txBody>
                    <a:bodyPr>
                      <a:spAutoFit/>
                    </a:bodyPr>
                    <a:p>
                      <a:pPr algn="ctr">
                        <a:lnSpc>
                          <a:spcPct val="107000"/>
                        </a:lnSpc>
                      </a:pPr>
                      <a:r>
                        <a:rPr lang="en-IN" sz="1600" b="1" strike="noStrike" spc="-1">
                          <a:solidFill>
                            <a:srgbClr val="000000"/>
                          </a:solidFill>
                          <a:latin typeface="Times New Roman" panose="02020603050405020304"/>
                        </a:rPr>
                        <a:t>Sr.</a:t>
                      </a:r>
                      <a:endParaRPr lang="en-IN" sz="1600" b="0" strike="noStrike" spc="-1">
                        <a:latin typeface="Arial" panose="020B0604020202020204"/>
                      </a:endParaRPr>
                    </a:p>
                    <a:p>
                      <a:pPr algn="ctr">
                        <a:lnSpc>
                          <a:spcPct val="107000"/>
                        </a:lnSpc>
                      </a:pPr>
                      <a:r>
                        <a:rPr lang="en-IN" sz="1600" b="1" strike="noStrike" spc="-1">
                          <a:solidFill>
                            <a:srgbClr val="000000"/>
                          </a:solidFill>
                          <a:latin typeface="Times New Roman" panose="02020603050405020304"/>
                        </a:rPr>
                        <a:t>No.</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A5A5A5"/>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rPr>
                        <a:t>Author</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rPr>
                        <a:t>Title </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rPr>
                        <a:t>Publication</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ea typeface="Calibri" panose="020F0502020204030204"/>
                        </a:rPr>
                        <a:t>Year</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rPr>
                        <a:t>Implementation</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gn="ctr">
                        <a:lnSpc>
                          <a:spcPct val="107000"/>
                        </a:lnSpc>
                      </a:pPr>
                      <a:r>
                        <a:rPr lang="en-IN" sz="1600" b="1" strike="noStrike" spc="-1">
                          <a:solidFill>
                            <a:srgbClr val="000000"/>
                          </a:solidFill>
                          <a:latin typeface="Times New Roman" panose="02020603050405020304"/>
                        </a:rPr>
                        <a:t>Challenges</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r>
              <a:tr h="2034720">
                <a:tc>
                  <a:txBody>
                    <a:bodyPr>
                      <a:spAutoFit/>
                    </a:bodyPr>
                    <a:p>
                      <a:pPr>
                        <a:lnSpc>
                          <a:spcPct val="107000"/>
                        </a:lnSpc>
                      </a:pPr>
                      <a:r>
                        <a:rPr lang="en-IN" sz="1600" b="0" strike="noStrike" spc="-1">
                          <a:solidFill>
                            <a:srgbClr val="000000"/>
                          </a:solidFill>
                          <a:latin typeface="Times New Roman" panose="02020603050405020304"/>
                          <a:ea typeface="Calibri" panose="020F0502020204030204"/>
                        </a:rPr>
                        <a:t>3.</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marL="342900" indent="-340360">
                        <a:lnSpc>
                          <a:spcPct val="107000"/>
                        </a:lnSpc>
                        <a:buClr>
                          <a:srgbClr val="000000"/>
                        </a:buClr>
                        <a:buFont typeface="StarSymbol"/>
                        <a:buAutoNum type="arabicPeriod"/>
                      </a:pPr>
                      <a:r>
                        <a:rPr lang="en-IN" sz="1600" b="0" strike="noStrike" spc="-1">
                          <a:solidFill>
                            <a:srgbClr val="000000"/>
                          </a:solidFill>
                          <a:latin typeface="Times New Roman" panose="02020603050405020304"/>
                        </a:rPr>
                        <a:t>Jinze Li</a:t>
                      </a:r>
                      <a:endParaRPr lang="en-IN" sz="1600" b="0" strike="noStrike" spc="-1">
                        <a:latin typeface="Arial" panose="020B0604020202020204"/>
                      </a:endParaRPr>
                    </a:p>
                    <a:p>
                      <a:pPr marL="342900" indent="-340360">
                        <a:lnSpc>
                          <a:spcPct val="107000"/>
                        </a:lnSpc>
                        <a:buClr>
                          <a:srgbClr val="000000"/>
                        </a:buClr>
                        <a:buFont typeface="StarSymbol"/>
                        <a:buAutoNum type="arabicPeriod"/>
                      </a:pPr>
                      <a:r>
                        <a:rPr lang="en-IN" sz="1600" b="0" strike="noStrike" spc="-1">
                          <a:solidFill>
                            <a:srgbClr val="000000"/>
                          </a:solidFill>
                          <a:latin typeface="Times New Roman" panose="02020603050405020304"/>
                        </a:rPr>
                        <a:t>Gongbo Sun</a:t>
                      </a:r>
                      <a:endParaRPr lang="en-IN" sz="1600" b="0" strike="noStrike" spc="-1">
                        <a:latin typeface="Arial" panose="020B0604020202020204"/>
                      </a:endParaRPr>
                    </a:p>
                    <a:p>
                      <a:pPr marL="342900" indent="-340360">
                        <a:lnSpc>
                          <a:spcPct val="107000"/>
                        </a:lnSpc>
                        <a:buClr>
                          <a:srgbClr val="000000"/>
                        </a:buClr>
                        <a:buFont typeface="StarSymbol"/>
                        <a:buAutoNum type="arabicPeriod"/>
                      </a:pPr>
                      <a:r>
                        <a:rPr lang="en-IN" sz="1600" b="0" strike="noStrike" spc="-1">
                          <a:solidFill>
                            <a:srgbClr val="000000"/>
                          </a:solidFill>
                          <a:latin typeface="Times New Roman" panose="02020603050405020304"/>
                        </a:rPr>
                        <a:t>Leiye Yi</a:t>
                      </a:r>
                      <a:endParaRPr lang="en-IN" sz="1600" b="0" strike="noStrike" spc="-1">
                        <a:latin typeface="Arial" panose="020B0604020202020204"/>
                      </a:endParaRPr>
                    </a:p>
                    <a:p>
                      <a:pPr marL="342900" indent="-340360">
                        <a:lnSpc>
                          <a:spcPct val="107000"/>
                        </a:lnSpc>
                        <a:buClr>
                          <a:srgbClr val="000000"/>
                        </a:buClr>
                        <a:buFont typeface="StarSymbol"/>
                        <a:buAutoNum type="arabicPeriod"/>
                      </a:pPr>
                      <a:r>
                        <a:rPr lang="en-IN" sz="1600" b="0" strike="noStrike" spc="-1">
                          <a:solidFill>
                            <a:srgbClr val="000000"/>
                          </a:solidFill>
                          <a:latin typeface="Times New Roman" panose="02020603050405020304"/>
                        </a:rPr>
                        <a:t>Qian Cao</a:t>
                      </a:r>
                      <a:endParaRPr lang="en-IN" sz="1600" b="0" strike="noStrike" spc="-1">
                        <a:latin typeface="Arial" panose="020B0604020202020204"/>
                      </a:endParaRPr>
                    </a:p>
                    <a:p>
                      <a:pPr marL="342900" indent="-340360">
                        <a:lnSpc>
                          <a:spcPct val="107000"/>
                        </a:lnSpc>
                        <a:buClr>
                          <a:srgbClr val="000000"/>
                        </a:buClr>
                        <a:buFont typeface="StarSymbol"/>
                        <a:buAutoNum type="arabicPeriod"/>
                      </a:pPr>
                      <a:r>
                        <a:rPr lang="en-IN" sz="1600" b="0" strike="noStrike" spc="-1">
                          <a:solidFill>
                            <a:srgbClr val="000000"/>
                          </a:solidFill>
                          <a:latin typeface="Times New Roman" panose="02020603050405020304"/>
                        </a:rPr>
                        <a:t>Fusen Liang</a:t>
                      </a:r>
                      <a:endParaRPr lang="en-IN" sz="1600" b="0" strike="noStrike" spc="-1">
                        <a:latin typeface="Arial" panose="020B0604020202020204"/>
                      </a:endParaRPr>
                    </a:p>
                    <a:p>
                      <a:pPr marL="342900" indent="-340360">
                        <a:lnSpc>
                          <a:spcPct val="107000"/>
                        </a:lnSpc>
                        <a:buClr>
                          <a:srgbClr val="000000"/>
                        </a:buClr>
                        <a:buFont typeface="StarSymbol"/>
                        <a:buAutoNum type="arabicPeriod"/>
                      </a:pPr>
                      <a:r>
                        <a:rPr lang="en-IN" sz="1600" b="0" strike="noStrike" spc="-1">
                          <a:solidFill>
                            <a:srgbClr val="000000"/>
                          </a:solidFill>
                          <a:latin typeface="Times New Roman" panose="02020603050405020304"/>
                        </a:rPr>
                        <a:t>Yu Sun</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c>
                  <a:txBody>
                    <a:bodyPr>
                      <a:spAutoFit/>
                    </a:bodyPr>
                    <a:p>
                      <a:pPr>
                        <a:lnSpc>
                          <a:spcPct val="107000"/>
                        </a:lnSpc>
                        <a:spcBef>
                          <a:spcPts val="280"/>
                        </a:spcBef>
                      </a:pPr>
                      <a:r>
                        <a:rPr lang="en-US" sz="1600" b="0" strike="noStrike" spc="-1">
                          <a:solidFill>
                            <a:srgbClr val="000000"/>
                          </a:solidFill>
                          <a:latin typeface="Times New Roman" panose="02020603050405020304"/>
                        </a:rPr>
                        <a:t>Handwritten Digit Recognition System Based on Convolutional Neural Network</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c>
                  <a:txBody>
                    <a:bodyPr>
                      <a:spAutoFit/>
                    </a:bodyPr>
                    <a:p>
                      <a:pPr marL="71755">
                        <a:lnSpc>
                          <a:spcPct val="113000"/>
                        </a:lnSpc>
                      </a:pPr>
                      <a:r>
                        <a:rPr lang="en-IN" sz="1600" b="0" strike="noStrike" spc="-1">
                          <a:solidFill>
                            <a:srgbClr val="000000"/>
                          </a:solidFill>
                          <a:latin typeface="Times New Roman" panose="02020603050405020304"/>
                          <a:ea typeface="Calibri" panose="020F0502020204030204"/>
                        </a:rPr>
                        <a:t>IEEE</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c>
                  <a:txBody>
                    <a:bodyPr>
                      <a:spAutoFit/>
                    </a:bodyPr>
                    <a:p>
                      <a:pPr marL="71755">
                        <a:lnSpc>
                          <a:spcPct val="113000"/>
                        </a:lnSpc>
                      </a:pPr>
                      <a:r>
                        <a:rPr lang="en-IN" sz="1600" b="0" strike="noStrike" spc="-1">
                          <a:solidFill>
                            <a:srgbClr val="000000"/>
                          </a:solidFill>
                          <a:latin typeface="Times New Roman" panose="02020603050405020304"/>
                          <a:ea typeface="Calibri" panose="020F0502020204030204"/>
                        </a:rPr>
                        <a:t>2020</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c>
                  <a:txBody>
                    <a:bodyPr>
                      <a:spAutoFit/>
                    </a:bodyPr>
                    <a:p>
                      <a:pPr>
                        <a:lnSpc>
                          <a:spcPct val="115000"/>
                        </a:lnSpc>
                      </a:pPr>
                      <a:r>
                        <a:rPr lang="en-US" sz="1600" b="0" strike="noStrike" spc="-1">
                          <a:solidFill>
                            <a:srgbClr val="000000"/>
                          </a:solidFill>
                          <a:latin typeface="Times New Roman" panose="02020603050405020304"/>
                        </a:rPr>
                        <a:t>This paper designs a handwritten digit recognition system based on convolutional neural network. The system adopts the method of deep learning and uses the MNIST data set as a training sample.</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c>
                  <a:txBody>
                    <a:bodyPr>
                      <a:spAutoFit/>
                    </a:bodyPr>
                    <a:p>
                      <a:pPr>
                        <a:lnSpc>
                          <a:spcPct val="107000"/>
                        </a:lnSpc>
                      </a:pPr>
                      <a:r>
                        <a:rPr lang="en-US" sz="1600" b="0" strike="noStrike" spc="-1">
                          <a:solidFill>
                            <a:srgbClr val="000000"/>
                          </a:solidFill>
                          <a:latin typeface="Times New Roman" panose="02020603050405020304"/>
                        </a:rPr>
                        <a:t>The design in this article has  problem of too long recognition time..</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solidFill>
                      <a:srgbClr val="A5A5A5">
                        <a:alpha val="20000"/>
                      </a:srgbClr>
                    </a:solidFill>
                  </a:tcPr>
                </a:tc>
              </a:tr>
              <a:tr h="2109600">
                <a:tc>
                  <a:txBody>
                    <a:bodyPr>
                      <a:spAutoFit/>
                    </a:bodyPr>
                    <a:p>
                      <a:pPr>
                        <a:lnSpc>
                          <a:spcPct val="107000"/>
                        </a:lnSpc>
                      </a:pPr>
                      <a:r>
                        <a:rPr lang="en-IN" sz="1600" b="0" strike="noStrike" spc="-1">
                          <a:solidFill>
                            <a:srgbClr val="000000"/>
                          </a:solidFill>
                          <a:latin typeface="Times New Roman" panose="02020603050405020304"/>
                          <a:ea typeface="Calibri" panose="020F0502020204030204"/>
                        </a:rPr>
                        <a:t>4.</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marL="342900" indent="-340360">
                        <a:lnSpc>
                          <a:spcPct val="107000"/>
                        </a:lnSpc>
                        <a:buClr>
                          <a:srgbClr val="000000"/>
                        </a:buClr>
                        <a:buFont typeface="Calibri Light" panose="020F0302020204030204"/>
                        <a:buAutoNum type="arabicPeriod"/>
                      </a:pPr>
                      <a:r>
                        <a:rPr lang="en-IN" sz="1600" b="0" strike="noStrike" spc="-1">
                          <a:solidFill>
                            <a:srgbClr val="000000"/>
                          </a:solidFill>
                          <a:latin typeface="Times New Roman" panose="02020603050405020304"/>
                        </a:rPr>
                        <a:t>Rohan Sethi </a:t>
                      </a:r>
                      <a:endParaRPr lang="en-IN" sz="1600" b="0" strike="noStrike" spc="-1">
                        <a:latin typeface="Arial" panose="020B0604020202020204"/>
                      </a:endParaRPr>
                    </a:p>
                    <a:p>
                      <a:pPr marL="342900" indent="-340360">
                        <a:lnSpc>
                          <a:spcPct val="107000"/>
                        </a:lnSpc>
                        <a:buClr>
                          <a:srgbClr val="000000"/>
                        </a:buClr>
                        <a:buFont typeface="Calibri Light" panose="020F0302020204030204"/>
                        <a:buAutoNum type="arabicPeriod"/>
                      </a:pPr>
                      <a:r>
                        <a:rPr lang="en-IN" sz="1600" b="0" strike="noStrike" spc="-1">
                          <a:solidFill>
                            <a:srgbClr val="000000"/>
                          </a:solidFill>
                          <a:latin typeface="Times New Roman" panose="02020603050405020304"/>
                        </a:rPr>
                        <a:t>Ila Kaushik</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nSpc>
                          <a:spcPct val="107000"/>
                        </a:lnSpc>
                        <a:spcBef>
                          <a:spcPts val="280"/>
                        </a:spcBef>
                        <a:tabLst>
                          <a:tab pos="0" algn="l"/>
                        </a:tabLst>
                      </a:pPr>
                      <a:r>
                        <a:rPr lang="en-US" sz="1600" b="0" strike="noStrike" spc="-1">
                          <a:solidFill>
                            <a:srgbClr val="000000"/>
                          </a:solidFill>
                          <a:latin typeface="Times New Roman" panose="02020603050405020304"/>
                        </a:rPr>
                        <a:t>Hand Written Digit Recognition using Machine Learning</a:t>
                      </a:r>
                      <a:endParaRPr lang="en-IN" sz="1600" b="0" strike="noStrike" spc="-1">
                        <a:latin typeface="Arial" panose="020B0604020202020204"/>
                      </a:endParaRPr>
                    </a:p>
                    <a:p>
                      <a:pPr>
                        <a:lnSpc>
                          <a:spcPct val="107000"/>
                        </a:lnSpc>
                        <a:spcBef>
                          <a:spcPts val="280"/>
                        </a:spcBef>
                        <a:tabLst>
                          <a:tab pos="0" algn="l"/>
                        </a:tabLst>
                      </a:pP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marL="71755">
                        <a:lnSpc>
                          <a:spcPct val="113000"/>
                        </a:lnSpc>
                      </a:pPr>
                      <a:r>
                        <a:rPr lang="en-US" sz="1600" b="0" strike="noStrike" spc="-1">
                          <a:solidFill>
                            <a:srgbClr val="000000"/>
                          </a:solidFill>
                          <a:latin typeface="Times New Roman" panose="02020603050405020304"/>
                        </a:rPr>
                        <a:t>IEEE</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marL="71755">
                        <a:lnSpc>
                          <a:spcPct val="113000"/>
                        </a:lnSpc>
                      </a:pPr>
                      <a:r>
                        <a:rPr lang="en-IN" sz="1600" b="0" strike="noStrike" spc="-1">
                          <a:solidFill>
                            <a:srgbClr val="000000"/>
                          </a:solidFill>
                          <a:latin typeface="Times New Roman" panose="02020603050405020304"/>
                          <a:ea typeface="Calibri" panose="020F0502020204030204"/>
                        </a:rPr>
                        <a:t>2020</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nSpc>
                          <a:spcPct val="107000"/>
                        </a:lnSpc>
                      </a:pPr>
                      <a:r>
                        <a:rPr lang="en-US" sz="1600" b="0" strike="noStrike" spc="-1">
                          <a:solidFill>
                            <a:srgbClr val="000000"/>
                          </a:solidFill>
                          <a:latin typeface="Times New Roman" panose="02020603050405020304"/>
                        </a:rPr>
                        <a:t>KNN algorithm to solve the problem of Hand-Written Digit Classification; the dataset used to solve the problem is referred to as the MNIST dataset and </a:t>
                      </a:r>
                      <a:r>
                        <a:rPr lang="en-IN" sz="1600" b="0" strike="noStrike" spc="-1">
                          <a:solidFill>
                            <a:srgbClr val="000000"/>
                          </a:solidFill>
                          <a:latin typeface="Times New Roman" panose="02020603050405020304"/>
                        </a:rPr>
                        <a:t>Feature Extraction using PCA</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c>
                  <a:txBody>
                    <a:bodyPr>
                      <a:spAutoFit/>
                    </a:bodyPr>
                    <a:p>
                      <a:pPr>
                        <a:lnSpc>
                          <a:spcPct val="107000"/>
                        </a:lnSpc>
                      </a:pPr>
                      <a:r>
                        <a:rPr lang="en-US" sz="1600" b="0" strike="noStrike" spc="-1">
                          <a:solidFill>
                            <a:srgbClr val="000000"/>
                          </a:solidFill>
                          <a:latin typeface="Times New Roman" panose="02020603050405020304"/>
                          <a:ea typeface="Calibri" panose="020F0502020204030204"/>
                        </a:rPr>
                        <a:t>Accuracy depends on the quality of the data.</a:t>
                      </a:r>
                      <a:endParaRPr lang="en-IN" sz="1600" b="0" strike="noStrike" spc="-1">
                        <a:latin typeface="Arial" panose="020B0604020202020204"/>
                      </a:endParaRPr>
                    </a:p>
                  </a:txBody>
                  <a:tcPr marL="27720" marR="2772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_11"/>
          <p:cNvSpPr/>
          <p:nvPr/>
        </p:nvSpPr>
        <p:spPr>
          <a:xfrm>
            <a:off x="72000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Times New Roman" panose="02020603050405020304"/>
                <a:ea typeface="DejaVu Sans" panose="020B0603030804020204"/>
              </a:rPr>
              <a:t>Implementation</a:t>
            </a:r>
            <a:endParaRPr lang="en-IN" sz="3200" b="0" strike="noStrike" spc="-1">
              <a:latin typeface="Arial" panose="020B0604020202020204"/>
            </a:endParaRPr>
          </a:p>
        </p:txBody>
      </p:sp>
      <p:sp>
        <p:nvSpPr>
          <p:cNvPr id="124" name="Content Placeholder 2_12"/>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We divided  implementation in four parts.</a:t>
            </a:r>
            <a:endParaRPr lang="en-IN" sz="2400" b="0" strike="noStrike" spc="-1">
              <a:latin typeface="Arial" panose="020B0604020202020204"/>
            </a:endParaRPr>
          </a:p>
          <a:p>
            <a:pPr marL="2540" indent="0">
              <a:lnSpc>
                <a:spcPct val="90000"/>
              </a:lnSpc>
              <a:spcBef>
                <a:spcPts val="1000"/>
              </a:spcBef>
              <a:buClr>
                <a:srgbClr val="000000"/>
              </a:buClr>
              <a:buFont typeface="Arial" panose="020B0604020202020204"/>
              <a:buNone/>
            </a:pPr>
            <a:r>
              <a:rPr lang="en-US" sz="2400" b="0" strike="noStrike" spc="-1">
                <a:solidFill>
                  <a:srgbClr val="000000"/>
                </a:solidFill>
                <a:latin typeface="Times New Roman" panose="02020603050405020304"/>
                <a:ea typeface="DejaVu Sans" panose="020B0603030804020204"/>
              </a:rPr>
              <a:t> </a:t>
            </a: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AutoNum type="arabicParenR"/>
            </a:pPr>
            <a:r>
              <a:rPr lang="en-US" sz="2400" b="0" strike="noStrike" spc="-1">
                <a:solidFill>
                  <a:srgbClr val="000000"/>
                </a:solidFill>
                <a:latin typeface="Times New Roman" panose="02020603050405020304"/>
                <a:ea typeface="DejaVu Sans" panose="020B0603030804020204"/>
              </a:rPr>
              <a:t>Screen Capture</a:t>
            </a: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AutoNum type="arabicParenR"/>
            </a:pPr>
            <a:r>
              <a:rPr lang="en-US" sz="2400" b="0" strike="noStrike" spc="-1">
                <a:solidFill>
                  <a:srgbClr val="000000"/>
                </a:solidFill>
                <a:latin typeface="Times New Roman" panose="02020603050405020304"/>
                <a:ea typeface="DejaVu Sans" panose="020B0603030804020204"/>
              </a:rPr>
              <a:t>Generate dataset and Load it</a:t>
            </a: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AutoNum type="arabicParenR"/>
            </a:pPr>
            <a:r>
              <a:rPr lang="en-US" sz="2400" b="0" strike="noStrike" spc="-1">
                <a:solidFill>
                  <a:srgbClr val="000000"/>
                </a:solidFill>
                <a:latin typeface="Times New Roman" panose="02020603050405020304"/>
                <a:ea typeface="DejaVu Sans" panose="020B0603030804020204"/>
              </a:rPr>
              <a:t>Fit the model using SVC and calculate accuracy</a:t>
            </a: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AutoNum type="arabicParenR"/>
            </a:pPr>
            <a:r>
              <a:rPr lang="en-US" sz="2400" b="0" strike="noStrike" spc="-1">
                <a:solidFill>
                  <a:srgbClr val="000000"/>
                </a:solidFill>
                <a:latin typeface="Times New Roman" panose="02020603050405020304"/>
                <a:ea typeface="DejaVu Sans" panose="020B0603030804020204"/>
              </a:rPr>
              <a:t>Prediction of image drawn in paint &amp; converting our project in GUI.</a:t>
            </a:r>
            <a:endParaRPr lang="en-IN" sz="2400" b="0" strike="noStrike" spc="-1">
              <a:latin typeface="Arial" panose="020B0604020202020204"/>
            </a:endParaRPr>
          </a:p>
        </p:txBody>
      </p:sp>
      <p:sp>
        <p:nvSpPr>
          <p:cNvPr id="125" name="Slide Number Placeholder 3_11"/>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7776F598-2EE1-4F3E-82BA-1C5249E6A06D}"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_3"/>
          <p:cNvSpPr/>
          <p:nvPr/>
        </p:nvSpPr>
        <p:spPr>
          <a:xfrm>
            <a:off x="72000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Times New Roman" panose="02020603050405020304"/>
                <a:ea typeface="DejaVu Sans" panose="020B0603030804020204"/>
              </a:rPr>
              <a:t>Implementation</a:t>
            </a:r>
            <a:endParaRPr lang="en-IN" sz="3200" b="0" strike="noStrike" spc="-1">
              <a:latin typeface="Arial" panose="020B0604020202020204"/>
            </a:endParaRPr>
          </a:p>
        </p:txBody>
      </p:sp>
      <p:sp>
        <p:nvSpPr>
          <p:cNvPr id="127" name="Content Placeholder 2_4"/>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228600" indent="-226060">
              <a:lnSpc>
                <a:spcPct val="90000"/>
              </a:lnSpc>
              <a:spcBef>
                <a:spcPts val="1000"/>
              </a:spcBef>
              <a:buClr>
                <a:srgbClr val="000000"/>
              </a:buClr>
              <a:buFont typeface="Arial" panose="020B0604020202020204"/>
              <a:buAutoNum type="arabicParenR"/>
            </a:pPr>
            <a:r>
              <a:rPr lang="en-US" sz="2400" b="0" strike="noStrike" spc="-1">
                <a:solidFill>
                  <a:srgbClr val="000000"/>
                </a:solidFill>
                <a:latin typeface="Times New Roman" panose="02020603050405020304"/>
                <a:ea typeface="DejaVu Sans" panose="020B0603030804020204"/>
              </a:rPr>
              <a:t>Screen Capture</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marL="215900" indent="-214630">
              <a:lnSpc>
                <a:spcPct val="100000"/>
              </a:lnSpc>
              <a:buClr>
                <a:srgbClr val="000000"/>
              </a:buClr>
              <a:buSzPct val="45000"/>
              <a:buFont typeface="Wingdings" panose="05000000000000000000" pitchFamily="2" charset="2"/>
              <a:buChar char=""/>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We have to collect images of digits (from 0 to 9). To collect images, pyscreenshot package can be used. </a:t>
            </a:r>
            <a:endParaRPr lang="en-IN" sz="2400" b="0" strike="noStrike" spc="-1">
              <a:latin typeface="Arial" panose="020B0604020202020204"/>
            </a:endParaRPr>
          </a:p>
          <a:p>
            <a:pPr>
              <a:lnSpc>
                <a:spcPct val="100000"/>
              </a:lnSpc>
            </a:pPr>
            <a:endParaRPr lang="en-IN" sz="2400" b="0" strike="noStrike" spc="-1">
              <a:latin typeface="Arial" panose="020B0604020202020204"/>
            </a:endParaRPr>
          </a:p>
          <a:p>
            <a:pPr marL="215900" indent="-214630">
              <a:lnSpc>
                <a:spcPct val="100000"/>
              </a:lnSpc>
              <a:buClr>
                <a:srgbClr val="000000"/>
              </a:buClr>
              <a:buSzPct val="45000"/>
              <a:buFont typeface="Wingdings" panose="05000000000000000000" pitchFamily="2" charset="2"/>
              <a:buChar char=""/>
            </a:pPr>
            <a:r>
              <a:rPr lang="en-US" sz="2400" b="0" strike="noStrike" spc="-1">
                <a:solidFill>
                  <a:srgbClr val="373B41"/>
                </a:solidFill>
                <a:latin typeface="Times New Roman" panose="02020603050405020304"/>
                <a:ea typeface="DejaVu Sans" panose="020B0603030804020204"/>
              </a:rPr>
              <a:t> </a:t>
            </a:r>
            <a:r>
              <a:rPr lang="en-IN" sz="2400" b="0" strike="noStrike" spc="-1">
                <a:solidFill>
                  <a:srgbClr val="000000"/>
                </a:solidFill>
                <a:latin typeface="Times New Roman" panose="02020603050405020304"/>
                <a:ea typeface="DejaVu Sans" panose="020B0603030804020204"/>
              </a:rPr>
              <a:t>This package can be downloaded using pip which is a package management tool that are written in python and used to install python packages.</a:t>
            </a:r>
            <a:endParaRPr lang="en-IN" sz="2400" b="0" strike="noStrike" spc="-1">
              <a:latin typeface="Arial" panose="020B0604020202020204"/>
            </a:endParaRPr>
          </a:p>
          <a:p>
            <a:pPr>
              <a:lnSpc>
                <a:spcPct val="100000"/>
              </a:lnSpc>
            </a:pP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128" name="Slide Number Placeholder 3_3"/>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70D6AF0F-9FDA-4B0F-A0CA-296C0980F6EF}"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Subtitle 2"/>
          <p:cNvSpPr>
            <a:spLocks noGrp="1"/>
          </p:cNvSpPr>
          <p:nvPr>
            <p:ph type="subTitle"/>
          </p:nvPr>
        </p:nvSpPr>
        <p:spPr/>
        <p:txBody>
          <a:bodyPr>
            <a:normAutofit fontScale="90000"/>
          </a:bodyPr>
          <a:p>
            <a:endParaRPr lang="en-IN" altLang="en-US"/>
          </a:p>
          <a:p>
            <a:endParaRPr lang="en-IN" altLang="en-US"/>
          </a:p>
          <a:p>
            <a:r>
              <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rPr>
              <a:t>import pyscreenshot as ImageGrab        # imagegrab is a notation you can use any notation.</a:t>
            </a:r>
            <a:endPar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endParaRPr>
          </a:p>
          <a:p>
            <a:r>
              <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rPr>
              <a:t>import time</a:t>
            </a:r>
            <a:endPar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endParaRPr>
          </a:p>
          <a:p>
            <a:r>
              <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rPr>
              <a:t>images_folder="captured_images/0/"  #this is the path of your folder for images</a:t>
            </a:r>
            <a:endPar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endParaRPr>
          </a:p>
          <a:p>
            <a:r>
              <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rPr>
              <a:t> </a:t>
            </a:r>
            <a:endPar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endParaRPr>
          </a:p>
          <a:p>
            <a:r>
              <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rPr>
              <a:t>for i in range(0,100):</a:t>
            </a:r>
            <a:endPar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endParaRPr>
          </a:p>
          <a:p>
            <a:r>
              <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rPr>
              <a:t>   time.sleep(8)</a:t>
            </a:r>
            <a:endPar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endParaRPr>
          </a:p>
          <a:p>
            <a:r>
              <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rPr>
              <a:t>   im=ImageGrab.grab(bbox=(60,170,400,550)) #x1,y1,x2,y2  #region of screen to capture</a:t>
            </a:r>
            <a:endPar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endParaRPr>
          </a:p>
          <a:p>
            <a:r>
              <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rPr>
              <a:t>   print("saved......",i)   #display msg</a:t>
            </a:r>
            <a:endPar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endParaRPr>
          </a:p>
          <a:p>
            <a:r>
              <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rPr>
              <a:t>   im.save(images_folder+str(i)+'.png')   #im is variable</a:t>
            </a:r>
            <a:endPar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endParaRPr>
          </a:p>
          <a:p>
            <a:r>
              <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rPr>
              <a:t>   print("clear screen now and redraw now........")  #display msg</a:t>
            </a:r>
            <a:endParaRPr lang="en-IN" altLang="en-US" sz="2400">
              <a:gradFill>
                <a:gsLst>
                  <a:gs pos="0">
                    <a:srgbClr val="FE4444"/>
                  </a:gs>
                  <a:gs pos="100000">
                    <a:srgbClr val="832B2B"/>
                  </a:gs>
                </a:gsLst>
                <a:lin scaled="0"/>
              </a:gra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_4"/>
          <p:cNvSpPr/>
          <p:nvPr/>
        </p:nvSpPr>
        <p:spPr>
          <a:xfrm>
            <a:off x="72000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Times New Roman" panose="02020603050405020304"/>
                <a:ea typeface="DejaVu Sans" panose="020B0603030804020204"/>
              </a:rPr>
              <a:t>Implementation</a:t>
            </a:r>
            <a:endParaRPr lang="en-IN" sz="3200" b="0" strike="noStrike" spc="-1">
              <a:latin typeface="Arial" panose="020B0604020202020204"/>
            </a:endParaRPr>
          </a:p>
        </p:txBody>
      </p:sp>
      <p:sp>
        <p:nvSpPr>
          <p:cNvPr id="130" name="Content Placeholder 2_5"/>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2540" indent="0">
              <a:lnSpc>
                <a:spcPct val="90000"/>
              </a:lnSpc>
              <a:spcBef>
                <a:spcPts val="1000"/>
              </a:spcBef>
              <a:buClr>
                <a:srgbClr val="000000"/>
              </a:buClr>
              <a:buFont typeface="StarSymbol"/>
              <a:buNone/>
            </a:pPr>
            <a:r>
              <a:rPr lang="en-US" sz="2400" b="0" strike="noStrike" spc="-1">
                <a:solidFill>
                  <a:srgbClr val="000000"/>
                </a:solidFill>
                <a:latin typeface="Times New Roman" panose="02020603050405020304"/>
                <a:ea typeface="DejaVu Sans" panose="020B0603030804020204"/>
              </a:rPr>
              <a:t>2)Generate dataset and Load it</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marL="215900" indent="-214630">
              <a:lnSpc>
                <a:spcPct val="90000"/>
              </a:lnSpc>
              <a:spcBef>
                <a:spcPts val="1000"/>
              </a:spcBef>
              <a:buClr>
                <a:srgbClr val="000000"/>
              </a:buClr>
              <a:buSzPct val="45000"/>
              <a:buFont typeface="Wingdings" panose="05000000000000000000" pitchFamily="2" charset="2"/>
              <a:buChar char=""/>
            </a:pPr>
            <a:r>
              <a:rPr lang="en-US" sz="2400" b="0" strike="noStrike" spc="-1">
                <a:solidFill>
                  <a:srgbClr val="000000"/>
                </a:solidFill>
                <a:latin typeface="Times New Roman" panose="02020603050405020304"/>
                <a:ea typeface="DejaVu Sans" panose="020B0603030804020204"/>
              </a:rPr>
              <a:t>We  generated our dataset using images that we have collected in 1</a:t>
            </a:r>
            <a:r>
              <a:rPr lang="en-US" sz="2400" b="0" strike="noStrike" spc="-1" baseline="14000000">
                <a:solidFill>
                  <a:srgbClr val="000000"/>
                </a:solidFill>
                <a:latin typeface="Times New Roman" panose="02020603050405020304"/>
                <a:ea typeface="DejaVu Sans" panose="020B0603030804020204"/>
              </a:rPr>
              <a:t>st</a:t>
            </a:r>
            <a:r>
              <a:rPr lang="en-US" sz="2400" b="0" strike="noStrike" spc="-1">
                <a:solidFill>
                  <a:srgbClr val="000000"/>
                </a:solidFill>
                <a:latin typeface="Times New Roman" panose="02020603050405020304"/>
                <a:ea typeface="DejaVu Sans" panose="020B0603030804020204"/>
              </a:rPr>
              <a:t> step. To generate dataset, we  assign 1 to the drawn region and 0 to the background. That means, in our dataset, we will be having only two values i.e., 0 and 1. </a:t>
            </a:r>
            <a:endParaRPr lang="en-IN" sz="2400" b="0" strike="noStrike" spc="-1">
              <a:latin typeface="Arial" panose="020B0604020202020204"/>
            </a:endParaRPr>
          </a:p>
          <a:p>
            <a:pPr marL="215900" indent="-214630">
              <a:lnSpc>
                <a:spcPct val="90000"/>
              </a:lnSpc>
              <a:spcBef>
                <a:spcPts val="1000"/>
              </a:spcBef>
              <a:buClr>
                <a:srgbClr val="000000"/>
              </a:buClr>
              <a:buSzPct val="45000"/>
              <a:buFont typeface="Wingdings" panose="05000000000000000000" pitchFamily="2" charset="2"/>
              <a:buChar char=""/>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Pixel value ranges from 0 to 255. Typically, 0 represent black and 255 represent white. We will assigning 0 to pixel value from 0 to 100 and 1 to pixel value from 100 to 255. Now our pixel value is not from 0 to 255, it is only 0 and 1. In this way, We will generating dataset (csv file).</a:t>
            </a:r>
            <a:endParaRPr lang="en-IN" sz="2400" b="0" strike="noStrike" spc="-1">
              <a:latin typeface="Arial" panose="020B0604020202020204"/>
            </a:endParaRPr>
          </a:p>
          <a:p>
            <a:pPr marL="215900" indent="-214630">
              <a:lnSpc>
                <a:spcPct val="90000"/>
              </a:lnSpc>
              <a:spcBef>
                <a:spcPts val="1000"/>
              </a:spcBef>
              <a:buClr>
                <a:srgbClr val="000000"/>
              </a:buClr>
              <a:buSzPct val="45000"/>
              <a:buFont typeface="Wingdings" panose="05000000000000000000" pitchFamily="2" charset="2"/>
              <a:buChar char=""/>
            </a:pPr>
            <a:r>
              <a:rPr lang="en-US" sz="2400" b="0" strike="noStrike" spc="-1">
                <a:solidFill>
                  <a:srgbClr val="000000"/>
                </a:solidFill>
                <a:latin typeface="Times New Roman" panose="02020603050405020304"/>
                <a:ea typeface="DejaVu Sans" panose="020B0603030804020204"/>
              </a:rPr>
              <a:t>Final step is to open the dataset, shuffle it i.e., change the position of each row of data and display it.</a:t>
            </a:r>
            <a:endParaRPr lang="en-IN" sz="2400" b="0" strike="noStrike" spc="-1">
              <a:latin typeface="Arial" panose="020B0604020202020204"/>
            </a:endParaRPr>
          </a:p>
          <a:p>
            <a:pPr>
              <a:lnSpc>
                <a:spcPct val="100000"/>
              </a:lnSpc>
            </a:pP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131" name="Slide Number Placeholder 3_4"/>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86E6A012-0302-40BA-BA57-F8DAB1EB2C38}"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_9"/>
          <p:cNvSpPr/>
          <p:nvPr/>
        </p:nvSpPr>
        <p:spPr>
          <a:xfrm>
            <a:off x="72000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Times New Roman" panose="02020603050405020304"/>
                <a:ea typeface="DejaVu Sans" panose="020B0603030804020204"/>
              </a:rPr>
              <a:t>Implementation</a:t>
            </a:r>
            <a:endParaRPr lang="en-IN" sz="3200" b="0" strike="noStrike" spc="-1">
              <a:latin typeface="Arial" panose="020B0604020202020204"/>
            </a:endParaRPr>
          </a:p>
        </p:txBody>
      </p:sp>
      <p:sp>
        <p:nvSpPr>
          <p:cNvPr id="133" name="Content Placeholder 2_10"/>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sp>
      <p:sp>
        <p:nvSpPr>
          <p:cNvPr id="134" name="Slide Number Placeholder 3_9"/>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1B4638C9-4C11-4B36-A1A0-DD487E6843A1}"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pic>
        <p:nvPicPr>
          <p:cNvPr id="135" name="Picture 134"/>
          <p:cNvPicPr/>
          <p:nvPr/>
        </p:nvPicPr>
        <p:blipFill>
          <a:blip r:embed="rId1"/>
          <a:stretch>
            <a:fillRect/>
          </a:stretch>
        </p:blipFill>
        <p:spPr>
          <a:xfrm>
            <a:off x="686160" y="2520000"/>
            <a:ext cx="5073480" cy="2934360"/>
          </a:xfrm>
          <a:prstGeom prst="rect">
            <a:avLst/>
          </a:prstGeom>
          <a:ln w="0">
            <a:noFill/>
          </a:ln>
        </p:spPr>
      </p:pic>
      <p:pic>
        <p:nvPicPr>
          <p:cNvPr id="136" name="Picture 135"/>
          <p:cNvPicPr/>
          <p:nvPr/>
        </p:nvPicPr>
        <p:blipFill>
          <a:blip r:embed="rId2"/>
          <a:stretch>
            <a:fillRect/>
          </a:stretch>
        </p:blipFill>
        <p:spPr>
          <a:xfrm>
            <a:off x="6120000" y="2444040"/>
            <a:ext cx="5579640" cy="3225240"/>
          </a:xfrm>
          <a:prstGeom prst="rect">
            <a:avLst/>
          </a:prstGeom>
          <a:ln w="0">
            <a:noFill/>
          </a:ln>
        </p:spPr>
      </p:pic>
      <p:sp>
        <p:nvSpPr>
          <p:cNvPr id="137" name="Rectangles 136"/>
          <p:cNvSpPr/>
          <p:nvPr/>
        </p:nvSpPr>
        <p:spPr>
          <a:xfrm>
            <a:off x="720000" y="5940000"/>
            <a:ext cx="11159640" cy="345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1800" b="0" strike="noStrike" spc="-1">
                <a:latin typeface="Arial" panose="020B0604020202020204"/>
              </a:rPr>
              <a:t>Fig: Loaded Dataset                                                                            Fig. Visualization using matplotlib</a:t>
            </a: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_6"/>
          <p:cNvSpPr/>
          <p:nvPr/>
        </p:nvSpPr>
        <p:spPr>
          <a:xfrm>
            <a:off x="72000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Times New Roman" panose="02020603050405020304"/>
                <a:ea typeface="DejaVu Sans" panose="020B0603030804020204"/>
              </a:rPr>
              <a:t>Implementation</a:t>
            </a:r>
            <a:endParaRPr lang="en-IN" sz="3200" b="0" strike="noStrike" spc="-1">
              <a:latin typeface="Arial" panose="020B0604020202020204"/>
            </a:endParaRPr>
          </a:p>
        </p:txBody>
      </p:sp>
      <p:sp>
        <p:nvSpPr>
          <p:cNvPr id="139" name="Content Placeholder 2_7"/>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spcBef>
                <a:spcPts val="1000"/>
              </a:spcBef>
            </a:pPr>
            <a:r>
              <a:rPr lang="en-US" sz="2400" b="0" strike="noStrike" spc="-1">
                <a:solidFill>
                  <a:srgbClr val="000000"/>
                </a:solidFill>
                <a:latin typeface="Times New Roman" panose="02020603050405020304"/>
                <a:ea typeface="DejaVu Sans" panose="020B0603030804020204"/>
              </a:rPr>
              <a:t>3)Fit the model using SVC and calculate accuracy</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marL="215900" indent="-214630">
              <a:lnSpc>
                <a:spcPct val="90000"/>
              </a:lnSpc>
              <a:spcBef>
                <a:spcPts val="1000"/>
              </a:spcBef>
              <a:buClr>
                <a:srgbClr val="000000"/>
              </a:buClr>
              <a:buSzPct val="45000"/>
              <a:buFont typeface="Wingdings" panose="05000000000000000000" pitchFamily="2" charset="2"/>
              <a:buChar char=""/>
            </a:pPr>
            <a:r>
              <a:rPr lang="en-US" sz="2400" b="0" strike="noStrike" spc="-1">
                <a:solidFill>
                  <a:srgbClr val="000000"/>
                </a:solidFill>
                <a:latin typeface="Times New Roman" panose="02020603050405020304"/>
                <a:ea typeface="DejaVu Sans" panose="020B0603030804020204"/>
              </a:rPr>
              <a:t>We have to train our model and calculate the accuracy. For this, we   separate dependent (Y) and independent variable (X). Our independent variable will be the pixel value (i.e. 0 and 1). Remember, each digit is represented by huge number of 0 and 1.  And our dependent variable will be our digit (i.e. from 0 to 9).</a:t>
            </a:r>
            <a:endParaRPr lang="en-IN" sz="2400" b="0" strike="noStrike" spc="-1">
              <a:latin typeface="Arial" panose="020B0604020202020204"/>
            </a:endParaRPr>
          </a:p>
          <a:p>
            <a:pPr marL="215900" indent="-214630">
              <a:lnSpc>
                <a:spcPct val="90000"/>
              </a:lnSpc>
              <a:spcBef>
                <a:spcPts val="1000"/>
              </a:spcBef>
              <a:buClr>
                <a:srgbClr val="000000"/>
              </a:buClr>
              <a:buSzPct val="45000"/>
              <a:buFont typeface="Wingdings" panose="05000000000000000000" pitchFamily="2" charset="2"/>
              <a:buChar char=""/>
            </a:pPr>
            <a:r>
              <a:rPr lang="en-US" sz="2400" b="0" strike="noStrike" spc="-1">
                <a:solidFill>
                  <a:srgbClr val="000000"/>
                </a:solidFill>
                <a:latin typeface="Times New Roman" panose="02020603050405020304"/>
                <a:ea typeface="DejaVu Sans" panose="020B0603030804020204"/>
              </a:rPr>
              <a:t> </a:t>
            </a:r>
            <a:endParaRPr lang="en-IN" sz="2400" b="0" strike="noStrike" spc="-1">
              <a:latin typeface="Arial" panose="020B0604020202020204"/>
            </a:endParaRPr>
          </a:p>
          <a:p>
            <a:pPr marL="215900" indent="-214630">
              <a:lnSpc>
                <a:spcPct val="90000"/>
              </a:lnSpc>
              <a:spcBef>
                <a:spcPts val="1000"/>
              </a:spcBef>
              <a:buClr>
                <a:srgbClr val="000000"/>
              </a:buClr>
              <a:buSzPct val="45000"/>
              <a:buFont typeface="Wingdings" panose="05000000000000000000" pitchFamily="2" charset="2"/>
              <a:buChar char=""/>
            </a:pPr>
            <a:r>
              <a:rPr lang="en-US" sz="2400" b="0" strike="noStrike" spc="-1">
                <a:solidFill>
                  <a:srgbClr val="000000"/>
                </a:solidFill>
                <a:latin typeface="Times New Roman" panose="02020603050405020304"/>
                <a:ea typeface="DejaVu Sans" panose="020B0603030804020204"/>
              </a:rPr>
              <a:t>We  used scikit-learn to train our model.</a:t>
            </a:r>
            <a:endParaRPr lang="en-IN" sz="2400" b="0" strike="noStrike" spc="-1">
              <a:latin typeface="Arial" panose="020B0604020202020204"/>
            </a:endParaRPr>
          </a:p>
          <a:p>
            <a:pPr>
              <a:lnSpc>
                <a:spcPct val="100000"/>
              </a:lnSpc>
            </a:pP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140" name="Slide Number Placeholder 3_6"/>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F1E7410D-28C3-4A53-A4DF-EC0DCEEA8CEB}"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4"/>
          <p:cNvSpPr/>
          <p:nvPr/>
        </p:nvSpPr>
        <p:spPr>
          <a:xfrm>
            <a:off x="556920" y="1022040"/>
            <a:ext cx="4417200" cy="5770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200" b="1" strike="noStrike" spc="-1">
                <a:solidFill>
                  <a:srgbClr val="FF0000"/>
                </a:solidFill>
                <a:latin typeface="Times New Roman" panose="02020603050405020304"/>
                <a:ea typeface="Tahoma" panose="020B0604030504040204"/>
              </a:rPr>
              <a:t>Outline</a:t>
            </a:r>
            <a:r>
              <a:rPr lang="en-US" sz="2800" b="1" strike="noStrike" spc="-1">
                <a:solidFill>
                  <a:srgbClr val="FF0000"/>
                </a:solidFill>
                <a:latin typeface="Times New Roman" panose="02020603050405020304"/>
                <a:ea typeface="Tahoma" panose="020B0604030504040204"/>
              </a:rPr>
              <a:t> of Presentation</a:t>
            </a:r>
            <a:endParaRPr lang="en-IN" sz="2800" b="0" strike="noStrike" spc="-1">
              <a:latin typeface="Arial" panose="020B0604020202020204"/>
            </a:endParaRPr>
          </a:p>
        </p:txBody>
      </p:sp>
      <p:sp>
        <p:nvSpPr>
          <p:cNvPr id="90" name="Content Placeholder 2"/>
          <p:cNvSpPr/>
          <p:nvPr/>
        </p:nvSpPr>
        <p:spPr>
          <a:xfrm>
            <a:off x="556920" y="1463040"/>
            <a:ext cx="7355880" cy="4498920"/>
          </a:xfrm>
          <a:prstGeom prst="rect">
            <a:avLst/>
          </a:prstGeom>
          <a:noFill/>
          <a:ln w="0">
            <a:noFill/>
          </a:ln>
        </p:spPr>
        <p:style>
          <a:lnRef idx="0">
            <a:srgbClr val="FFFFFF"/>
          </a:lnRef>
          <a:fillRef idx="0">
            <a:srgbClr val="FFFFFF"/>
          </a:fillRef>
          <a:effectRef idx="0">
            <a:srgbClr val="FFFFFF"/>
          </a:effectRef>
          <a:fontRef idx="minor"/>
        </p:style>
        <p:txBody>
          <a:bodyPr lIns="90000" tIns="0" rIns="90000" bIns="0">
            <a:noAutofit/>
          </a:bodyPr>
          <a:p>
            <a:pPr marL="685800" lvl="1" indent="-226060">
              <a:lnSpc>
                <a:spcPct val="150000"/>
              </a:lnSpc>
              <a:spcBef>
                <a:spcPts val="500"/>
              </a:spcBef>
              <a:buClr>
                <a:srgbClr val="000000"/>
              </a:buClr>
              <a:buSzPct val="150000"/>
              <a:buFont typeface="Arial" panose="020B0604020202020204"/>
              <a:buChar char="•"/>
            </a:pPr>
            <a:r>
              <a:rPr lang="en-US" sz="2000" b="1" strike="noStrike" spc="-1">
                <a:solidFill>
                  <a:srgbClr val="000000"/>
                </a:solidFill>
                <a:latin typeface="Times New Roman" panose="02020603050405020304"/>
                <a:ea typeface="Tahoma" panose="020B0604030504040204"/>
              </a:rPr>
              <a:t> </a:t>
            </a:r>
            <a:r>
              <a:rPr lang="en-US" sz="2000" b="1" strike="noStrike" spc="-1">
                <a:solidFill>
                  <a:srgbClr val="000000"/>
                </a:solidFill>
                <a:latin typeface="Times New Roman" panose="02020603050405020304"/>
                <a:ea typeface="Tahoma" panose="020B0604030504040204"/>
              </a:rPr>
              <a:t>Introduction </a:t>
            </a:r>
            <a:endParaRPr lang="en-IN" sz="2000" b="0" strike="noStrike" spc="-1">
              <a:latin typeface="Arial" panose="020B0604020202020204"/>
            </a:endParaRPr>
          </a:p>
          <a:p>
            <a:pPr marL="685800" lvl="1" indent="-226060">
              <a:lnSpc>
                <a:spcPct val="150000"/>
              </a:lnSpc>
              <a:spcBef>
                <a:spcPts val="500"/>
              </a:spcBef>
              <a:buClr>
                <a:srgbClr val="000000"/>
              </a:buClr>
              <a:buSzPct val="150000"/>
              <a:buFont typeface="Arial" panose="020B0604020202020204"/>
              <a:buChar char="•"/>
            </a:pPr>
            <a:r>
              <a:rPr lang="en-US" sz="2000" b="1" strike="noStrike" spc="-1">
                <a:solidFill>
                  <a:srgbClr val="000000"/>
                </a:solidFill>
                <a:latin typeface="Times New Roman" panose="02020603050405020304"/>
                <a:ea typeface="Tahoma" panose="020B0604030504040204"/>
              </a:rPr>
              <a:t>   </a:t>
            </a:r>
            <a:r>
              <a:rPr lang="en-US" sz="2000" b="1" strike="noStrike" spc="-1">
                <a:solidFill>
                  <a:srgbClr val="000000"/>
                </a:solidFill>
                <a:latin typeface="Times New Roman" panose="02020603050405020304"/>
                <a:ea typeface="Tahoma" panose="020B0604030504040204"/>
              </a:rPr>
              <a:t>Motivation</a:t>
            </a:r>
            <a:endParaRPr lang="en-IN" sz="2000" b="0" strike="noStrike" spc="-1">
              <a:latin typeface="Arial" panose="020B0604020202020204"/>
            </a:endParaRPr>
          </a:p>
          <a:p>
            <a:pPr marL="685800" lvl="1" indent="-226060">
              <a:lnSpc>
                <a:spcPct val="150000"/>
              </a:lnSpc>
              <a:spcBef>
                <a:spcPts val="500"/>
              </a:spcBef>
              <a:buClr>
                <a:srgbClr val="000000"/>
              </a:buClr>
              <a:buSzPct val="150000"/>
              <a:buFont typeface="Arial" panose="020B0604020202020204"/>
              <a:buChar char="•"/>
            </a:pPr>
            <a:r>
              <a:rPr lang="en-US" sz="2000" b="1" strike="noStrike" spc="-1">
                <a:solidFill>
                  <a:srgbClr val="000000"/>
                </a:solidFill>
                <a:latin typeface="Times New Roman" panose="02020603050405020304"/>
                <a:ea typeface="Tahoma" panose="020B0604030504040204"/>
              </a:rPr>
              <a:t>   </a:t>
            </a:r>
            <a:r>
              <a:rPr lang="en-US" sz="2000" b="1" strike="noStrike" spc="-1">
                <a:solidFill>
                  <a:srgbClr val="000000"/>
                </a:solidFill>
                <a:latin typeface="Times New Roman" panose="02020603050405020304"/>
                <a:ea typeface="Tahoma" panose="020B0604030504040204"/>
              </a:rPr>
              <a:t>Objective</a:t>
            </a:r>
            <a:endParaRPr lang="en-IN" sz="2000" b="0" strike="noStrike" spc="-1">
              <a:latin typeface="Arial" panose="020B0604020202020204"/>
            </a:endParaRPr>
          </a:p>
          <a:p>
            <a:pPr marL="685800" lvl="1" indent="-226060">
              <a:lnSpc>
                <a:spcPct val="150000"/>
              </a:lnSpc>
              <a:spcBef>
                <a:spcPts val="500"/>
              </a:spcBef>
              <a:buClr>
                <a:srgbClr val="000000"/>
              </a:buClr>
              <a:buSzPct val="150000"/>
              <a:buFont typeface="Arial" panose="020B0604020202020204"/>
              <a:buChar char="•"/>
            </a:pPr>
            <a:r>
              <a:rPr lang="en-US" sz="2000" b="1" strike="noStrike" spc="-1">
                <a:solidFill>
                  <a:srgbClr val="000000"/>
                </a:solidFill>
                <a:latin typeface="Times New Roman" panose="02020603050405020304"/>
                <a:ea typeface="Tahoma" panose="020B0604030504040204"/>
              </a:rPr>
              <a:t> </a:t>
            </a:r>
            <a:r>
              <a:rPr lang="en-US" sz="2000" b="1" strike="noStrike" spc="-1">
                <a:solidFill>
                  <a:srgbClr val="000000"/>
                </a:solidFill>
                <a:latin typeface="Times New Roman" panose="02020603050405020304"/>
                <a:ea typeface="Tahoma" panose="020B0604030504040204"/>
              </a:rPr>
              <a:t>Literature Survey</a:t>
            </a:r>
            <a:endParaRPr lang="en-IN" sz="2000" b="0" strike="noStrike" spc="-1">
              <a:latin typeface="Arial" panose="020B0604020202020204"/>
            </a:endParaRPr>
          </a:p>
          <a:p>
            <a:pPr marL="685800" lvl="1" indent="-226060">
              <a:lnSpc>
                <a:spcPct val="150000"/>
              </a:lnSpc>
              <a:spcBef>
                <a:spcPts val="500"/>
              </a:spcBef>
              <a:buClr>
                <a:srgbClr val="000000"/>
              </a:buClr>
              <a:buSzPct val="150000"/>
              <a:buFont typeface="Arial" panose="020B0604020202020204"/>
              <a:buChar char="•"/>
            </a:pPr>
            <a:r>
              <a:rPr lang="en-US" sz="2000" b="1" strike="noStrike" spc="-1">
                <a:solidFill>
                  <a:srgbClr val="000000"/>
                </a:solidFill>
                <a:latin typeface="Times New Roman" panose="02020603050405020304"/>
                <a:ea typeface="Tahoma" panose="020B0604030504040204"/>
              </a:rPr>
              <a:t>Implementation </a:t>
            </a:r>
            <a:endParaRPr lang="en-IN" sz="2000" b="0" strike="noStrike" spc="-1">
              <a:latin typeface="Arial" panose="020B0604020202020204"/>
            </a:endParaRPr>
          </a:p>
          <a:p>
            <a:pPr marL="685800" lvl="1" indent="-226060">
              <a:lnSpc>
                <a:spcPct val="150000"/>
              </a:lnSpc>
              <a:spcBef>
                <a:spcPts val="500"/>
              </a:spcBef>
              <a:buClr>
                <a:srgbClr val="000000"/>
              </a:buClr>
              <a:buSzPct val="150000"/>
              <a:buFont typeface="Arial" panose="020B0604020202020204"/>
              <a:buChar char="•"/>
            </a:pPr>
            <a:r>
              <a:rPr lang="en-US" sz="2000" b="1" strike="noStrike" spc="-1">
                <a:solidFill>
                  <a:srgbClr val="000000"/>
                </a:solidFill>
                <a:latin typeface="Times New Roman" panose="02020603050405020304"/>
                <a:ea typeface="Tahoma" panose="020B0604030504040204"/>
              </a:rPr>
              <a:t>   </a:t>
            </a:r>
            <a:r>
              <a:rPr lang="en-US" sz="2000" b="1" strike="noStrike" spc="-1">
                <a:solidFill>
                  <a:srgbClr val="000000"/>
                </a:solidFill>
                <a:latin typeface="Times New Roman" panose="02020603050405020304"/>
                <a:ea typeface="Tahoma" panose="020B0604030504040204"/>
              </a:rPr>
              <a:t>Applications </a:t>
            </a:r>
            <a:endParaRPr lang="en-IN" sz="2000" b="0" strike="noStrike" spc="-1">
              <a:latin typeface="Arial" panose="020B0604020202020204"/>
            </a:endParaRPr>
          </a:p>
          <a:p>
            <a:pPr marL="685800" lvl="1" indent="-226060">
              <a:lnSpc>
                <a:spcPct val="150000"/>
              </a:lnSpc>
              <a:spcBef>
                <a:spcPts val="500"/>
              </a:spcBef>
              <a:buClr>
                <a:srgbClr val="000000"/>
              </a:buClr>
              <a:buSzPct val="150000"/>
              <a:buFont typeface="Arial" panose="020B0604020202020204"/>
              <a:buChar char="•"/>
            </a:pPr>
            <a:r>
              <a:rPr lang="en-US" sz="2000" b="1" strike="noStrike" spc="-1">
                <a:solidFill>
                  <a:srgbClr val="000000"/>
                </a:solidFill>
                <a:latin typeface="Times New Roman" panose="02020603050405020304"/>
                <a:ea typeface="Tahoma" panose="020B0604030504040204"/>
              </a:rPr>
              <a:t>Summary</a:t>
            </a:r>
            <a:endParaRPr lang="en-IN" sz="2000" b="0" strike="noStrike" spc="-1">
              <a:latin typeface="Arial" panose="020B0604020202020204"/>
            </a:endParaRPr>
          </a:p>
          <a:p>
            <a:pPr marL="685800" lvl="1" indent="-226060">
              <a:lnSpc>
                <a:spcPct val="150000"/>
              </a:lnSpc>
              <a:spcBef>
                <a:spcPts val="500"/>
              </a:spcBef>
              <a:buClr>
                <a:srgbClr val="000000"/>
              </a:buClr>
              <a:buSzPct val="150000"/>
              <a:buFont typeface="Arial" panose="020B0604020202020204"/>
              <a:buChar char="•"/>
            </a:pPr>
            <a:r>
              <a:rPr lang="en-US" sz="2000" b="1" strike="noStrike" spc="-1">
                <a:solidFill>
                  <a:srgbClr val="000000"/>
                </a:solidFill>
                <a:latin typeface="Times New Roman" panose="02020603050405020304"/>
                <a:ea typeface="Tahoma" panose="020B0604030504040204"/>
              </a:rPr>
              <a:t>  </a:t>
            </a:r>
            <a:r>
              <a:rPr lang="en-US" sz="2000" b="1" strike="noStrike" spc="-1">
                <a:solidFill>
                  <a:srgbClr val="000000"/>
                </a:solidFill>
                <a:latin typeface="Times New Roman" panose="02020603050405020304"/>
                <a:ea typeface="Tahoma" panose="020B0604030504040204"/>
              </a:rPr>
              <a:t>References</a:t>
            </a:r>
            <a:endParaRPr lang="en-IN" sz="2000" b="0" strike="noStrike" spc="-1">
              <a:latin typeface="Arial" panose="020B0604020202020204"/>
            </a:endParaRPr>
          </a:p>
          <a:p>
            <a:pPr>
              <a:lnSpc>
                <a:spcPct val="100000"/>
              </a:lnSpc>
            </a:pPr>
            <a:endParaRPr lang="en-IN" sz="2000" b="0" strike="noStrike" spc="-1">
              <a:latin typeface="Arial" panose="020B0604020202020204"/>
            </a:endParaRPr>
          </a:p>
        </p:txBody>
      </p:sp>
      <p:sp>
        <p:nvSpPr>
          <p:cNvPr id="91" name="Slide Number Placeholder 7"/>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gn="r">
              <a:lnSpc>
                <a:spcPct val="100000"/>
              </a:lnSpc>
            </a:pPr>
            <a:fld id="{3A3EDB3E-2183-4B25-87EC-1479FEAE70D2}"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_8"/>
          <p:cNvSpPr/>
          <p:nvPr/>
        </p:nvSpPr>
        <p:spPr>
          <a:xfrm>
            <a:off x="72000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Times New Roman" panose="02020603050405020304"/>
                <a:ea typeface="DejaVu Sans" panose="020B0603030804020204"/>
              </a:rPr>
              <a:t>Implementation</a:t>
            </a:r>
            <a:endParaRPr lang="en-IN" sz="3200" b="0" strike="noStrike" spc="-1">
              <a:latin typeface="Arial" panose="020B0604020202020204"/>
            </a:endParaRPr>
          </a:p>
        </p:txBody>
      </p:sp>
      <p:sp>
        <p:nvSpPr>
          <p:cNvPr id="142" name="Content Placeholder 2_9"/>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spcBef>
                <a:spcPts val="1000"/>
              </a:spcBef>
            </a:pPr>
            <a:r>
              <a:rPr lang="en-US" sz="2400" b="0" strike="noStrike" spc="-1">
                <a:solidFill>
                  <a:srgbClr val="000000"/>
                </a:solidFill>
                <a:latin typeface="Times New Roman" panose="02020603050405020304"/>
                <a:ea typeface="DejaVu Sans" panose="020B0603030804020204"/>
              </a:rPr>
              <a:t>4) Prediction of image drawn in paint &amp; converting our project in GUI.</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marL="215900" indent="-214630">
              <a:lnSpc>
                <a:spcPct val="90000"/>
              </a:lnSpc>
              <a:spcBef>
                <a:spcPts val="1000"/>
              </a:spcBef>
              <a:buClr>
                <a:srgbClr val="000000"/>
              </a:buClr>
              <a:buSzPct val="45000"/>
              <a:buFont typeface="Wingdings" panose="05000000000000000000" pitchFamily="2" charset="2"/>
              <a:buChar char=""/>
            </a:pPr>
            <a:r>
              <a:rPr lang="en-US" sz="2400" b="0" strike="noStrike" spc="-1">
                <a:solidFill>
                  <a:srgbClr val="000000"/>
                </a:solidFill>
                <a:latin typeface="Times New Roman" panose="02020603050405020304"/>
                <a:ea typeface="DejaVu Sans" panose="020B0603030804020204"/>
              </a:rPr>
              <a:t>We have to predict digit drawn in paint.  Now, we didn’t provide 20% images (testing images) to our model but we provide new images. We draw digit in paint and at the same time, pass that digit to model, our model has to predict that digit.</a:t>
            </a:r>
            <a:endParaRPr lang="en-IN" sz="2400" b="0" strike="noStrike" spc="-1">
              <a:latin typeface="Arial" panose="020B0604020202020204"/>
            </a:endParaRPr>
          </a:p>
          <a:p>
            <a:pPr>
              <a:lnSpc>
                <a:spcPct val="100000"/>
              </a:lnSpc>
            </a:pP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143" name="Slide Number Placeholder 3_8"/>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DFE3417F-767E-4B54-9BB0-E19A242B97AB}"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_7"/>
          <p:cNvSpPr/>
          <p:nvPr/>
        </p:nvSpPr>
        <p:spPr>
          <a:xfrm>
            <a:off x="72000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endParaRPr lang="en-IN" sz="1800" b="0" strike="noStrike" spc="-1">
              <a:latin typeface="Arial" panose="020B0604020202020204"/>
            </a:endParaRPr>
          </a:p>
          <a:p>
            <a:pPr>
              <a:lnSpc>
                <a:spcPct val="90000"/>
              </a:lnSpc>
            </a:pPr>
            <a:r>
              <a:rPr lang="en-IN" sz="2600" b="1" strike="noStrike" spc="-1">
                <a:solidFill>
                  <a:srgbClr val="000000"/>
                </a:solidFill>
                <a:latin typeface="Arial" panose="020B0604020202020204"/>
                <a:ea typeface="DejaVu Sans" panose="020B0603030804020204"/>
              </a:rPr>
              <a:t>Result</a:t>
            </a: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p:txBody>
      </p:sp>
      <p:sp>
        <p:nvSpPr>
          <p:cNvPr id="145" name="Content Placeholder 2_8"/>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spcBef>
                <a:spcPts val="1000"/>
              </a:spcBef>
            </a:pP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90000"/>
              </a:lnSpc>
              <a:spcBef>
                <a:spcPts val="1000"/>
              </a:spcBef>
            </a:pPr>
            <a:endParaRPr lang="en-IN" sz="1800" b="0" strike="noStrike" spc="-1">
              <a:latin typeface="Arial" panose="020B0604020202020204"/>
            </a:endParaRPr>
          </a:p>
        </p:txBody>
      </p:sp>
      <p:sp>
        <p:nvSpPr>
          <p:cNvPr id="146" name="Slide Number Placeholder 3_7"/>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7D75F6F9-39BA-46A1-B4EE-66168A1D4F88}"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pic>
        <p:nvPicPr>
          <p:cNvPr id="147" name="Picture 146"/>
          <p:cNvPicPr/>
          <p:nvPr/>
        </p:nvPicPr>
        <p:blipFill>
          <a:blip r:embed="rId1"/>
          <a:stretch>
            <a:fillRect/>
          </a:stretch>
        </p:blipFill>
        <p:spPr>
          <a:xfrm>
            <a:off x="2700000" y="1487160"/>
            <a:ext cx="6659640" cy="3912480"/>
          </a:xfrm>
          <a:prstGeom prst="rect">
            <a:avLst/>
          </a:prstGeom>
          <a:ln w="0">
            <a:noFill/>
          </a:ln>
        </p:spPr>
      </p:pic>
      <p:sp>
        <p:nvSpPr>
          <p:cNvPr id="148" name="Rectangles 147"/>
          <p:cNvSpPr/>
          <p:nvPr/>
        </p:nvSpPr>
        <p:spPr>
          <a:xfrm>
            <a:off x="838080" y="5940000"/>
            <a:ext cx="8341560" cy="345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r>
              <a:rPr lang="en-IN" sz="1800" b="0" strike="noStrike" spc="-1">
                <a:latin typeface="Arial" panose="020B0604020202020204"/>
              </a:rPr>
              <a:t>As you can see in the image our model perfectly predict the image.</a:t>
            </a:r>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_10"/>
          <p:cNvSpPr/>
          <p:nvPr/>
        </p:nvSpPr>
        <p:spPr>
          <a:xfrm>
            <a:off x="72000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endParaRPr lang="en-IN" sz="1800" b="0" strike="noStrike" spc="-1">
              <a:latin typeface="Arial" panose="020B0604020202020204"/>
            </a:endParaRPr>
          </a:p>
          <a:p>
            <a:pPr>
              <a:lnSpc>
                <a:spcPct val="90000"/>
              </a:lnSpc>
            </a:pPr>
            <a:r>
              <a:rPr lang="en-IN" sz="2600" b="1" strike="noStrike" spc="-1">
                <a:solidFill>
                  <a:srgbClr val="000000"/>
                </a:solidFill>
                <a:latin typeface="Arial" panose="020B0604020202020204"/>
                <a:ea typeface="DejaVu Sans" panose="020B0603030804020204"/>
              </a:rPr>
              <a:t>Result</a:t>
            </a: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p:txBody>
      </p:sp>
      <p:sp>
        <p:nvSpPr>
          <p:cNvPr id="150" name="Content Placeholder 2_11"/>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spcBef>
                <a:spcPts val="1000"/>
              </a:spcBef>
            </a:pP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90000"/>
              </a:lnSpc>
              <a:spcBef>
                <a:spcPts val="1000"/>
              </a:spcBef>
            </a:pPr>
            <a:endParaRPr lang="en-IN" sz="1800" b="0" strike="noStrike" spc="-1">
              <a:latin typeface="Arial" panose="020B0604020202020204"/>
            </a:endParaRPr>
          </a:p>
        </p:txBody>
      </p:sp>
      <p:sp>
        <p:nvSpPr>
          <p:cNvPr id="151" name="Slide Number Placeholder 3_10"/>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B78C91A3-A925-4FF9-94B4-E93F65B43897}"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pic>
        <p:nvPicPr>
          <p:cNvPr id="152" name="Picture 151"/>
          <p:cNvPicPr/>
          <p:nvPr/>
        </p:nvPicPr>
        <p:blipFill>
          <a:blip r:embed="rId1"/>
          <a:stretch>
            <a:fillRect/>
          </a:stretch>
        </p:blipFill>
        <p:spPr>
          <a:xfrm>
            <a:off x="2102400" y="1620000"/>
            <a:ext cx="8157240" cy="47797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_13"/>
          <p:cNvSpPr/>
          <p:nvPr/>
        </p:nvSpPr>
        <p:spPr>
          <a:xfrm>
            <a:off x="72000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endParaRPr lang="en-IN" sz="1800" b="0" strike="noStrike" spc="-1">
              <a:latin typeface="Arial" panose="020B0604020202020204"/>
            </a:endParaRPr>
          </a:p>
          <a:p>
            <a:pPr>
              <a:lnSpc>
                <a:spcPct val="90000"/>
              </a:lnSpc>
            </a:pPr>
            <a:r>
              <a:rPr lang="en-IN" sz="2600" b="1" strike="noStrike" spc="-1">
                <a:solidFill>
                  <a:srgbClr val="000000"/>
                </a:solidFill>
                <a:latin typeface="Arial" panose="020B0604020202020204"/>
                <a:ea typeface="DejaVu Sans" panose="020B0603030804020204"/>
              </a:rPr>
              <a:t>Result</a:t>
            </a: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p:txBody>
      </p:sp>
      <p:sp>
        <p:nvSpPr>
          <p:cNvPr id="154" name="Content Placeholder 2_14"/>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spcBef>
                <a:spcPts val="1000"/>
              </a:spcBef>
            </a:pP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90000"/>
              </a:lnSpc>
              <a:spcBef>
                <a:spcPts val="1000"/>
              </a:spcBef>
            </a:pPr>
            <a:endParaRPr lang="en-IN" sz="1800" b="0" strike="noStrike" spc="-1">
              <a:latin typeface="Arial" panose="020B0604020202020204"/>
            </a:endParaRPr>
          </a:p>
        </p:txBody>
      </p:sp>
      <p:sp>
        <p:nvSpPr>
          <p:cNvPr id="155" name="Slide Number Placeholder 3_13"/>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831C550F-1DFF-49D1-9FB1-99376803E98D}"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pic>
        <p:nvPicPr>
          <p:cNvPr id="156" name="Picture 155"/>
          <p:cNvPicPr/>
          <p:nvPr/>
        </p:nvPicPr>
        <p:blipFill>
          <a:blip r:embed="rId1"/>
          <a:stretch>
            <a:fillRect/>
          </a:stretch>
        </p:blipFill>
        <p:spPr>
          <a:xfrm>
            <a:off x="2104560" y="1440000"/>
            <a:ext cx="7553880" cy="3960000"/>
          </a:xfrm>
          <a:prstGeom prst="rect">
            <a:avLst/>
          </a:prstGeom>
          <a:ln w="0">
            <a:noFill/>
          </a:ln>
        </p:spPr>
      </p:pic>
      <p:sp>
        <p:nvSpPr>
          <p:cNvPr id="157" name="Text Box 156"/>
          <p:cNvSpPr txBox="1"/>
          <p:nvPr/>
        </p:nvSpPr>
        <p:spPr>
          <a:xfrm>
            <a:off x="1080000" y="5760000"/>
            <a:ext cx="7020000" cy="767520"/>
          </a:xfrm>
          <a:prstGeom prst="rect">
            <a:avLst/>
          </a:prstGeom>
          <a:noFill/>
          <a:ln w="0">
            <a:noFill/>
          </a:ln>
        </p:spPr>
        <p:txBody>
          <a:bodyPr lIns="90000" tIns="45000" rIns="90000" bIns="45000">
            <a:noAutofit/>
          </a:bodyPr>
          <a:p>
            <a:r>
              <a:rPr lang="en-IN" sz="1600" b="0" strike="noStrike" spc="-1">
                <a:latin typeface="Arial" panose="020B0604020202020204"/>
              </a:rPr>
              <a:t>This is the final GUI output of our project. As you can see in the image on left hand side where you have to draw the image &amp; click on the live prediction button then it will give output on right side window.</a:t>
            </a:r>
            <a:endParaRPr lang="en-IN"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_14"/>
          <p:cNvSpPr/>
          <p:nvPr/>
        </p:nvSpPr>
        <p:spPr>
          <a:xfrm>
            <a:off x="72000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endParaRPr lang="en-IN" sz="1800" b="0" strike="noStrike" spc="-1">
              <a:latin typeface="Arial" panose="020B0604020202020204"/>
            </a:endParaRPr>
          </a:p>
          <a:p>
            <a:pPr>
              <a:lnSpc>
                <a:spcPct val="90000"/>
              </a:lnSpc>
            </a:pPr>
            <a:r>
              <a:rPr lang="en-IN" sz="2600" b="1" strike="noStrike" spc="-1">
                <a:solidFill>
                  <a:srgbClr val="000000"/>
                </a:solidFill>
                <a:latin typeface="Arial" panose="020B0604020202020204"/>
                <a:ea typeface="DejaVu Sans" panose="020B0603030804020204"/>
              </a:rPr>
              <a:t>Result</a:t>
            </a: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a:p>
            <a:pPr>
              <a:lnSpc>
                <a:spcPct val="90000"/>
              </a:lnSpc>
            </a:pPr>
            <a:endParaRPr lang="en-IN" sz="2600" b="0" strike="noStrike" spc="-1">
              <a:latin typeface="Arial" panose="020B0604020202020204"/>
            </a:endParaRPr>
          </a:p>
        </p:txBody>
      </p:sp>
      <p:sp>
        <p:nvSpPr>
          <p:cNvPr id="159" name="Content Placeholder 2_15"/>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spcBef>
                <a:spcPts val="1000"/>
              </a:spcBef>
            </a:pPr>
            <a:endParaRPr lang="en-IN" sz="1800" b="0" strike="noStrike" spc="-1">
              <a:latin typeface="Arial" panose="020B0604020202020204"/>
            </a:endParaRPr>
          </a:p>
          <a:p>
            <a:pPr>
              <a:lnSpc>
                <a:spcPct val="100000"/>
              </a:lnSpc>
            </a:pPr>
            <a:endParaRPr lang="en-IN" sz="1800" b="0" strike="noStrike" spc="-1">
              <a:latin typeface="Arial" panose="020B0604020202020204"/>
            </a:endParaRPr>
          </a:p>
          <a:p>
            <a:pPr>
              <a:lnSpc>
                <a:spcPct val="90000"/>
              </a:lnSpc>
              <a:spcBef>
                <a:spcPts val="1000"/>
              </a:spcBef>
            </a:pPr>
            <a:endParaRPr lang="en-IN" sz="1800" b="0" strike="noStrike" spc="-1">
              <a:latin typeface="Arial" panose="020B0604020202020204"/>
            </a:endParaRPr>
          </a:p>
        </p:txBody>
      </p:sp>
      <p:sp>
        <p:nvSpPr>
          <p:cNvPr id="160" name="Slide Number Placeholder 3_14"/>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B9AFDCE1-3BCC-4B64-A5D7-CF9DE6B1A4BF}"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pic>
        <p:nvPicPr>
          <p:cNvPr id="161" name="Picture 160"/>
          <p:cNvPicPr/>
          <p:nvPr/>
        </p:nvPicPr>
        <p:blipFill>
          <a:blip r:embed="rId1"/>
          <a:stretch>
            <a:fillRect/>
          </a:stretch>
        </p:blipFill>
        <p:spPr>
          <a:xfrm>
            <a:off x="2185200" y="1134360"/>
            <a:ext cx="7534800" cy="50400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_2"/>
          <p:cNvSpPr/>
          <p:nvPr/>
        </p:nvSpPr>
        <p:spPr>
          <a:xfrm>
            <a:off x="72000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Times New Roman" panose="02020603050405020304"/>
                <a:ea typeface="DejaVu Sans" panose="020B0603030804020204"/>
              </a:rPr>
              <a:t>Applications</a:t>
            </a:r>
            <a:endParaRPr lang="en-IN" sz="3200" b="0" strike="noStrike" spc="-1">
              <a:latin typeface="Arial" panose="020B0604020202020204"/>
            </a:endParaRPr>
          </a:p>
        </p:txBody>
      </p:sp>
      <p:sp>
        <p:nvSpPr>
          <p:cNvPr id="163" name="Content Placeholder 2_3"/>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The main areas of application of this supervised machine learning algorithm are data compression, genetic analysis and many more.</a:t>
            </a: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Handwritten Digit Recognition is used to recognize the digits which are written by hand</a:t>
            </a: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A handwritten digit recognition system is used to visualize artificial neural networks</a:t>
            </a: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It is already widely used in automatic processing of bank cheques, postal addresses, in mobile phones etc.</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164" name="Slide Number Placeholder 3_2"/>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D96A27B5-A35F-4E6C-982C-AB5F210D238C}"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p:nvPr/>
        </p:nvSpPr>
        <p:spPr>
          <a:xfrm>
            <a:off x="566640" y="1287720"/>
            <a:ext cx="10784520" cy="6706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r>
              <a:rPr lang="en-US" sz="3200" b="1" strike="noStrike" spc="-1">
                <a:solidFill>
                  <a:srgbClr val="FF0000"/>
                </a:solidFill>
                <a:latin typeface="Times New Roman" panose="02020603050405020304"/>
                <a:ea typeface="DejaVu Sans" panose="020B0603030804020204"/>
              </a:rPr>
              <a:t>Scope</a:t>
            </a:r>
            <a:br>
              <a:rPr lang="en-US" sz="3200" b="1" strike="noStrike" spc="-1">
                <a:solidFill>
                  <a:srgbClr val="FF0000"/>
                </a:solidFill>
                <a:latin typeface="Times New Roman" panose="02020603050405020304"/>
                <a:ea typeface="DejaVu Sans" panose="020B0603030804020204"/>
              </a:rPr>
            </a:br>
            <a:endParaRPr lang="en-IN" sz="3200" b="0" strike="noStrike" spc="-1">
              <a:latin typeface="Arial" panose="020B0604020202020204"/>
            </a:endParaRPr>
          </a:p>
        </p:txBody>
      </p:sp>
      <p:sp>
        <p:nvSpPr>
          <p:cNvPr id="166" name="Content Placeholder 2"/>
          <p:cNvSpPr/>
          <p:nvPr/>
        </p:nvSpPr>
        <p:spPr>
          <a:xfrm>
            <a:off x="838080" y="205740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spcBef>
                <a:spcPts val="1000"/>
              </a:spcBef>
              <a:tabLst>
                <a:tab pos="0" algn="l"/>
              </a:tabLst>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Postal mail sorting </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Courtesy amounts on cheques </a:t>
            </a:r>
            <a:endParaRPr lang="en-IN" sz="2400" b="0" strike="noStrike" spc="-1">
              <a:latin typeface="Arial" panose="020B0604020202020204"/>
            </a:endParaRPr>
          </a:p>
          <a:p>
            <a:pPr>
              <a:lnSpc>
                <a:spcPct val="90000"/>
              </a:lnSpc>
              <a:spcBef>
                <a:spcPts val="1000"/>
              </a:spcBef>
              <a:tabLst>
                <a:tab pos="0" algn="l"/>
              </a:tabLst>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Formation of data entry etc.</a:t>
            </a:r>
            <a:endParaRPr lang="en-IN" sz="2400" b="0" strike="noStrike" spc="-1">
              <a:latin typeface="Arial" panose="020B0604020202020204"/>
            </a:endParaRPr>
          </a:p>
        </p:txBody>
      </p:sp>
      <p:sp>
        <p:nvSpPr>
          <p:cNvPr id="167" name="Slide Number Placeholder 3"/>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A1ED07E3-2228-430E-B4B6-1DACA3F3E12E}"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p:nvPr/>
        </p:nvSpPr>
        <p:spPr>
          <a:xfrm>
            <a:off x="838080" y="83556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Times New Roman" panose="02020603050405020304"/>
                <a:ea typeface="DejaVu Sans" panose="020B0603030804020204"/>
              </a:rPr>
              <a:t>Summary</a:t>
            </a:r>
            <a:endParaRPr lang="en-IN" sz="3200" b="0" strike="noStrike" spc="-1">
              <a:latin typeface="Arial" panose="020B0604020202020204"/>
            </a:endParaRPr>
          </a:p>
        </p:txBody>
      </p:sp>
      <p:sp>
        <p:nvSpPr>
          <p:cNvPr id="169" name="Content Placeholder 2"/>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We have successfully built our own dataset.</a:t>
            </a: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We can also use free dataset from internet.</a:t>
            </a:r>
            <a:endParaRPr lang="en-IN" sz="2400" b="0" strike="noStrike" spc="-1">
              <a:latin typeface="Arial" panose="020B0604020202020204"/>
            </a:endParaRPr>
          </a:p>
        </p:txBody>
      </p:sp>
      <p:sp>
        <p:nvSpPr>
          <p:cNvPr id="170" name="Slide Number Placeholder 3"/>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D25A383B-643B-4681-975C-5A7F9A0FB1D6}"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Box 4"/>
          <p:cNvSpPr/>
          <p:nvPr/>
        </p:nvSpPr>
        <p:spPr>
          <a:xfrm>
            <a:off x="556920" y="1022040"/>
            <a:ext cx="2672280" cy="5770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200" b="1" strike="noStrike" spc="-1">
                <a:solidFill>
                  <a:srgbClr val="FF0000"/>
                </a:solidFill>
                <a:latin typeface="Times New Roman" panose="02020603050405020304"/>
                <a:ea typeface="Tahoma" panose="020B0604030504040204"/>
              </a:rPr>
              <a:t>References</a:t>
            </a:r>
            <a:endParaRPr lang="en-IN" sz="3200" b="0" strike="noStrike" spc="-1">
              <a:latin typeface="Arial" panose="020B0604020202020204"/>
            </a:endParaRPr>
          </a:p>
        </p:txBody>
      </p:sp>
      <p:sp>
        <p:nvSpPr>
          <p:cNvPr id="172" name="Rectangle 4"/>
          <p:cNvSpPr/>
          <p:nvPr/>
        </p:nvSpPr>
        <p:spPr>
          <a:xfrm>
            <a:off x="304920" y="1815840"/>
            <a:ext cx="11737440" cy="3062605"/>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marL="406400" indent="-403860" algn="just">
              <a:lnSpc>
                <a:spcPct val="107000"/>
              </a:lnSpc>
              <a:spcAft>
                <a:spcPts val="800"/>
              </a:spcAft>
              <a:tabLst>
                <a:tab pos="0" algn="l"/>
              </a:tabLst>
            </a:pPr>
            <a:r>
              <a:rPr lang="en-IN" sz="1800" b="0" strike="noStrike" spc="-1">
                <a:solidFill>
                  <a:srgbClr val="000000"/>
                </a:solidFill>
                <a:latin typeface="Times New Roman" panose="02020603050405020304"/>
                <a:ea typeface="Times New Roman" panose="02020603050405020304"/>
              </a:rPr>
              <a:t>[1]</a:t>
            </a:r>
            <a:r>
              <a:rPr lang="en-IN" sz="1800" b="0" strike="noStrike" spc="-1">
                <a:solidFill>
                  <a:srgbClr val="000000"/>
                </a:solidFill>
                <a:latin typeface="Times New Roman" panose="02020603050405020304"/>
                <a:ea typeface="Times New Roman" panose="02020603050405020304"/>
              </a:rPr>
              <a:t>	</a:t>
            </a:r>
            <a:r>
              <a:rPr lang="en-IN" sz="1800" b="0" strike="noStrike" spc="-1">
                <a:solidFill>
                  <a:srgbClr val="000000"/>
                </a:solidFill>
                <a:latin typeface="Times New Roman" panose="02020603050405020304"/>
                <a:ea typeface="Times New Roman" panose="02020603050405020304"/>
              </a:rPr>
              <a:t>Rohan Sethi1 , Ila Kaushik2 , “</a:t>
            </a:r>
            <a:r>
              <a:rPr lang="en-US" sz="1800" b="0" strike="noStrike" spc="-1">
                <a:solidFill>
                  <a:srgbClr val="000000"/>
                </a:solidFill>
                <a:latin typeface="Times New Roman" panose="02020603050405020304"/>
                <a:ea typeface="Times New Roman" panose="02020603050405020304"/>
              </a:rPr>
              <a:t>Hand Written Digit Recognition using Machine Learning </a:t>
            </a:r>
            <a:r>
              <a:rPr lang="en-IN" sz="1800" b="0" strike="noStrike" spc="-1">
                <a:solidFill>
                  <a:srgbClr val="000000"/>
                </a:solidFill>
                <a:latin typeface="Times New Roman" panose="02020603050405020304"/>
                <a:ea typeface="Times New Roman" panose="02020603050405020304"/>
              </a:rPr>
              <a:t>,”</a:t>
            </a:r>
            <a:r>
              <a:rPr lang="en-US" sz="1800" b="0" strike="noStrike" spc="-1">
                <a:solidFill>
                  <a:srgbClr val="000000"/>
                </a:solidFill>
                <a:latin typeface="Times New Roman" panose="02020603050405020304"/>
                <a:ea typeface="Times New Roman" panose="02020603050405020304"/>
              </a:rPr>
              <a:t> </a:t>
            </a:r>
            <a:r>
              <a:rPr lang="en-US" sz="1800" b="0" i="1" strike="noStrike" spc="-1">
                <a:solidFill>
                  <a:srgbClr val="000000"/>
                </a:solidFill>
                <a:latin typeface="Times New Roman" panose="02020603050405020304"/>
                <a:ea typeface="Times New Roman" panose="02020603050405020304"/>
              </a:rPr>
              <a:t>9th IEEE International Conference on Communication Systems and Network Technologies </a:t>
            </a:r>
            <a:endParaRPr lang="en-IN" sz="1800" b="0" strike="noStrike" spc="-1">
              <a:latin typeface="Arial" panose="020B0604020202020204"/>
            </a:endParaRPr>
          </a:p>
          <a:p>
            <a:pPr marL="406400" indent="-403860" algn="just">
              <a:lnSpc>
                <a:spcPct val="107000"/>
              </a:lnSpc>
              <a:spcAft>
                <a:spcPts val="800"/>
              </a:spcAft>
              <a:tabLst>
                <a:tab pos="0" algn="l"/>
              </a:tabLst>
            </a:pPr>
            <a:r>
              <a:rPr lang="en-IN" sz="1800" b="0" strike="noStrike" spc="-1">
                <a:solidFill>
                  <a:srgbClr val="000000"/>
                </a:solidFill>
                <a:latin typeface="Times New Roman" panose="02020603050405020304"/>
                <a:ea typeface="Times New Roman" panose="02020603050405020304"/>
              </a:rPr>
              <a:t>[2]</a:t>
            </a:r>
            <a:r>
              <a:rPr lang="en-IN" sz="1800" b="0" strike="noStrike" spc="-1">
                <a:solidFill>
                  <a:srgbClr val="000000"/>
                </a:solidFill>
                <a:latin typeface="Times New Roman" panose="02020603050405020304"/>
                <a:ea typeface="Times New Roman" panose="02020603050405020304"/>
              </a:rPr>
              <a:t>	</a:t>
            </a:r>
            <a:r>
              <a:rPr lang="en-IN" sz="1800" b="0" strike="noStrike" spc="-1">
                <a:solidFill>
                  <a:srgbClr val="000000"/>
                </a:solidFill>
                <a:latin typeface="Times New Roman" panose="02020603050405020304"/>
                <a:ea typeface="Times New Roman" panose="02020603050405020304"/>
              </a:rPr>
              <a:t>Wenfei Liu, Jingcheng Wei, Qingmin Meng, “</a:t>
            </a:r>
            <a:r>
              <a:rPr lang="en-US" sz="1800" b="0" strike="noStrike" spc="-1">
                <a:solidFill>
                  <a:srgbClr val="000000"/>
                </a:solidFill>
                <a:latin typeface="Times New Roman" panose="02020603050405020304"/>
                <a:ea typeface="Times New Roman" panose="02020603050405020304"/>
              </a:rPr>
              <a:t>Comparisions on KNN, SVM, BP and the CNN for Handwritten Digit Recognition</a:t>
            </a:r>
            <a:r>
              <a:rPr lang="en-IN" sz="1800" b="0" i="1" strike="noStrike" spc="-1">
                <a:solidFill>
                  <a:srgbClr val="000000"/>
                </a:solidFill>
                <a:latin typeface="Times New Roman" panose="02020603050405020304"/>
                <a:ea typeface="Times New Roman" panose="02020603050405020304"/>
              </a:rPr>
              <a:t>,” </a:t>
            </a:r>
            <a:r>
              <a:rPr lang="en-US" sz="1800" b="0" i="1" strike="noStrike" spc="-1">
                <a:solidFill>
                  <a:srgbClr val="000000"/>
                </a:solidFill>
                <a:latin typeface="Times New Roman" panose="02020603050405020304"/>
                <a:ea typeface="Times New Roman" panose="02020603050405020304"/>
              </a:rPr>
              <a:t>2020 IEEE International Conference on Advances in Electrical Engineering and Computer Applications (AEECA) </a:t>
            </a:r>
            <a:r>
              <a:rPr lang="en-IN" sz="1800" b="0" i="1" strike="noStrike" spc="-1">
                <a:solidFill>
                  <a:srgbClr val="000000"/>
                </a:solidFill>
                <a:latin typeface="Times New Roman" panose="02020603050405020304"/>
                <a:ea typeface="Times New Roman" panose="02020603050405020304"/>
              </a:rPr>
              <a:t>.</a:t>
            </a:r>
            <a:endParaRPr lang="en-IN" sz="1800" b="0" strike="noStrike" spc="-1">
              <a:latin typeface="Arial" panose="020B0604020202020204"/>
            </a:endParaRPr>
          </a:p>
          <a:p>
            <a:pPr marL="406400" indent="-403860" algn="just">
              <a:lnSpc>
                <a:spcPct val="107000"/>
              </a:lnSpc>
              <a:spcAft>
                <a:spcPts val="800"/>
              </a:spcAft>
              <a:tabLst>
                <a:tab pos="0" algn="l"/>
              </a:tabLst>
            </a:pPr>
            <a:r>
              <a:rPr lang="en-IN" sz="1800" b="0" strike="noStrike" spc="-1">
                <a:solidFill>
                  <a:srgbClr val="000000"/>
                </a:solidFill>
                <a:latin typeface="Times New Roman" panose="02020603050405020304"/>
                <a:ea typeface="Times New Roman" panose="02020603050405020304"/>
              </a:rPr>
              <a:t>[3]</a:t>
            </a:r>
            <a:r>
              <a:rPr lang="en-IN" sz="1800" b="0" strike="noStrike" spc="-1">
                <a:solidFill>
                  <a:srgbClr val="000000"/>
                </a:solidFill>
                <a:latin typeface="Times New Roman" panose="02020603050405020304"/>
                <a:ea typeface="Times New Roman" panose="02020603050405020304"/>
              </a:rPr>
              <a:t>	</a:t>
            </a:r>
            <a:r>
              <a:rPr lang="en-IN" sz="1800" b="0" strike="noStrike" spc="-1">
                <a:solidFill>
                  <a:srgbClr val="000000"/>
                </a:solidFill>
                <a:latin typeface="Times New Roman" panose="02020603050405020304"/>
                <a:ea typeface="Times New Roman" panose="02020603050405020304"/>
              </a:rPr>
              <a:t>1Anchit Shrivastava 2Isha Jaggi 3Sheifali Gupta 4Deepali Gupta, “</a:t>
            </a:r>
            <a:r>
              <a:rPr lang="en-US" sz="1800" b="0" strike="noStrike" spc="-1">
                <a:solidFill>
                  <a:srgbClr val="000000"/>
                </a:solidFill>
                <a:latin typeface="Times New Roman" panose="02020603050405020304"/>
                <a:ea typeface="Times New Roman" panose="02020603050405020304"/>
              </a:rPr>
              <a:t>Handwritten Digit Recognition Using Machine Learning : A Review </a:t>
            </a:r>
            <a:r>
              <a:rPr lang="en-IN" sz="1800" b="0" strike="noStrike" spc="-1">
                <a:solidFill>
                  <a:srgbClr val="000000"/>
                </a:solidFill>
                <a:latin typeface="Times New Roman" panose="02020603050405020304"/>
                <a:ea typeface="Times New Roman" panose="02020603050405020304"/>
              </a:rPr>
              <a:t>,”</a:t>
            </a:r>
            <a:r>
              <a:rPr lang="en-US" sz="1800" b="0" strike="noStrike" spc="-1">
                <a:solidFill>
                  <a:srgbClr val="000000"/>
                </a:solidFill>
                <a:latin typeface="Times New Roman" panose="02020603050405020304"/>
                <a:ea typeface="Times New Roman" panose="02020603050405020304"/>
              </a:rPr>
              <a:t> </a:t>
            </a:r>
            <a:r>
              <a:rPr lang="en-US" sz="1800" b="0" i="1" strike="noStrike" spc="-1">
                <a:solidFill>
                  <a:srgbClr val="000000"/>
                </a:solidFill>
                <a:latin typeface="Times New Roman" panose="02020603050405020304"/>
                <a:ea typeface="Times New Roman" panose="02020603050405020304"/>
              </a:rPr>
              <a:t>2nd International Conference on Power Energy, Environment and Intelligent Control (PEEIC) G. L. Bajaj Inst. of Technology and Management Greater Noida, U. P., India, Oct 18-19, 2019</a:t>
            </a:r>
            <a:r>
              <a:rPr lang="en-IN" sz="1800" b="0" i="1" strike="noStrike" spc="-1">
                <a:solidFill>
                  <a:srgbClr val="000000"/>
                </a:solidFill>
                <a:latin typeface="Times New Roman" panose="02020603050405020304"/>
                <a:ea typeface="Times New Roman" panose="02020603050405020304"/>
              </a:rPr>
              <a:t>.</a:t>
            </a:r>
            <a:endParaRPr lang="en-IN" sz="1800" b="0" strike="noStrike" spc="-1">
              <a:latin typeface="Arial" panose="020B0604020202020204"/>
            </a:endParaRPr>
          </a:p>
          <a:p>
            <a:pPr marL="406400" indent="-403860" algn="just">
              <a:lnSpc>
                <a:spcPct val="107000"/>
              </a:lnSpc>
              <a:spcAft>
                <a:spcPts val="800"/>
              </a:spcAft>
              <a:tabLst>
                <a:tab pos="0" algn="l"/>
              </a:tabLst>
            </a:pPr>
            <a:r>
              <a:rPr lang="en-IN" sz="1800" b="0" strike="noStrike" spc="-1">
                <a:solidFill>
                  <a:srgbClr val="000000"/>
                </a:solidFill>
                <a:latin typeface="Times New Roman" panose="02020603050405020304"/>
                <a:ea typeface="Times New Roman" panose="02020603050405020304"/>
              </a:rPr>
              <a:t>[4]	</a:t>
            </a:r>
            <a:r>
              <a:rPr lang="en-IN" sz="1800" b="0" strike="noStrike" spc="-1">
                <a:solidFill>
                  <a:schemeClr val="tx1"/>
                </a:solidFill>
                <a:uFillTx/>
                <a:latin typeface="Times New Roman" panose="02020603050405020304"/>
                <a:ea typeface="Times New Roman" panose="02020603050405020304"/>
              </a:rPr>
              <a:t>Handwritten Digit Recognition using Machine Learning | by Himanshu Beniwal | Medium</a:t>
            </a:r>
            <a:endParaRPr lang="en-IN" sz="1800" b="0" strike="noStrike" spc="-1">
              <a:solidFill>
                <a:schemeClr val="tx1"/>
              </a:solidFill>
              <a:uFillTx/>
              <a:latin typeface="Times New Roman" panose="02020603050405020304"/>
              <a:ea typeface="Times New Roman" panose="02020603050405020304"/>
            </a:endParaRPr>
          </a:p>
        </p:txBody>
      </p:sp>
      <p:sp>
        <p:nvSpPr>
          <p:cNvPr id="173" name="Slide Number Placeholder 7"/>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C5F4C44C-4E9D-48DA-A63A-69B850ABB207}"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ontent Placeholder 2"/>
          <p:cNvSpPr/>
          <p:nvPr/>
        </p:nvSpPr>
        <p:spPr>
          <a:xfrm>
            <a:off x="2325240" y="3129480"/>
            <a:ext cx="7769880" cy="10641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228600" indent="-226060" algn="ctr">
              <a:lnSpc>
                <a:spcPct val="90000"/>
              </a:lnSpc>
              <a:spcBef>
                <a:spcPts val="1000"/>
              </a:spcBef>
              <a:tabLst>
                <a:tab pos="0" algn="l"/>
              </a:tabLst>
            </a:pPr>
            <a:r>
              <a:rPr lang="en-US" sz="7200" b="0" strike="noStrike" spc="-1">
                <a:solidFill>
                  <a:srgbClr val="C00000"/>
                </a:solidFill>
                <a:latin typeface="Times New Roman" panose="02020603050405020304"/>
                <a:ea typeface="Tahoma" panose="020B0604030504040204"/>
              </a:rPr>
              <a:t>THANK YOU </a:t>
            </a:r>
            <a:endParaRPr lang="en-IN" sz="7200" b="0" strike="noStrike" spc="-1">
              <a:latin typeface="Arial" panose="020B0604020202020204"/>
            </a:endParaRPr>
          </a:p>
        </p:txBody>
      </p:sp>
      <p:sp>
        <p:nvSpPr>
          <p:cNvPr id="175" name="Slide Number Placeholder 6"/>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EB636D54-4788-4147-9DA6-A692876548BC}"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4"/>
          <p:cNvSpPr/>
          <p:nvPr/>
        </p:nvSpPr>
        <p:spPr>
          <a:xfrm>
            <a:off x="556920" y="1022040"/>
            <a:ext cx="4417200" cy="5770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200" b="1" strike="noStrike" spc="-1">
                <a:solidFill>
                  <a:srgbClr val="FF0000"/>
                </a:solidFill>
                <a:latin typeface="Times New Roman" panose="02020603050405020304"/>
                <a:ea typeface="Tahoma" panose="020B0604030504040204"/>
              </a:rPr>
              <a:t>Introduction</a:t>
            </a:r>
            <a:endParaRPr lang="en-IN" sz="3200" b="0" strike="noStrike" spc="-1">
              <a:latin typeface="Arial" panose="020B0604020202020204"/>
            </a:endParaRPr>
          </a:p>
        </p:txBody>
      </p:sp>
      <p:sp>
        <p:nvSpPr>
          <p:cNvPr id="93" name="Rectangle 2"/>
          <p:cNvSpPr/>
          <p:nvPr/>
        </p:nvSpPr>
        <p:spPr>
          <a:xfrm>
            <a:off x="556920" y="1545480"/>
            <a:ext cx="10662480" cy="4478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p>
            <a:pPr marL="342900" indent="-340360" algn="just">
              <a:lnSpc>
                <a:spcPct val="150000"/>
              </a:lnSpc>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The ability of computers to recognize human handwritten digits is referred to as handwritten digit recognition. Handwritten digits are not perfect and can be made in any shape as a result, making it a tedious task for machines to recognize the digits. So in this, we will use the image of the digit and recognize the digit present in that image.</a:t>
            </a:r>
            <a:endParaRPr lang="en-IN" sz="2400" b="0" strike="noStrike" spc="-1">
              <a:latin typeface="Arial" panose="020B0604020202020204"/>
            </a:endParaRPr>
          </a:p>
          <a:p>
            <a:pPr marL="342900" indent="-340360">
              <a:lnSpc>
                <a:spcPct val="150000"/>
              </a:lnSpc>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We are using a Scikit-learn to train our model.</a:t>
            </a:r>
            <a:endParaRPr lang="en-IN" sz="2400" b="0" strike="noStrike" spc="-1">
              <a:latin typeface="Arial" panose="020B0604020202020204"/>
            </a:endParaRPr>
          </a:p>
          <a:p>
            <a:pPr marL="342900" indent="-340360">
              <a:lnSpc>
                <a:spcPct val="150000"/>
              </a:lnSpc>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We are not using any pre-collected images of digit. But we will predict images live drawn in paint, so for this we have to collect images from paint by our own.</a:t>
            </a:r>
            <a:endParaRPr lang="en-IN" sz="2400" b="0" strike="noStrike" spc="-1">
              <a:latin typeface="Arial" panose="020B0604020202020204"/>
            </a:endParaRPr>
          </a:p>
        </p:txBody>
      </p:sp>
      <p:sp>
        <p:nvSpPr>
          <p:cNvPr id="94" name="Slide Number Placeholder 7"/>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gn="r">
              <a:lnSpc>
                <a:spcPct val="100000"/>
              </a:lnSpc>
            </a:pPr>
            <a:fld id="{297FADA8-1E62-4E5D-A97D-8E82124F0564}"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4"/>
          <p:cNvSpPr/>
          <p:nvPr/>
        </p:nvSpPr>
        <p:spPr>
          <a:xfrm>
            <a:off x="434520" y="1044720"/>
            <a:ext cx="4417200" cy="5770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200" b="1" strike="noStrike" spc="-1">
                <a:solidFill>
                  <a:srgbClr val="FF0000"/>
                </a:solidFill>
                <a:latin typeface="Times New Roman" panose="02020603050405020304"/>
                <a:ea typeface="Tahoma" panose="020B0604030504040204"/>
              </a:rPr>
              <a:t>Motivation </a:t>
            </a:r>
            <a:endParaRPr lang="en-IN" sz="3200" b="0" strike="noStrike" spc="-1">
              <a:latin typeface="Arial" panose="020B0604020202020204"/>
            </a:endParaRPr>
          </a:p>
        </p:txBody>
      </p:sp>
      <p:sp>
        <p:nvSpPr>
          <p:cNvPr id="96" name="Content Placeholder 2"/>
          <p:cNvSpPr/>
          <p:nvPr/>
        </p:nvSpPr>
        <p:spPr>
          <a:xfrm>
            <a:off x="0" y="1629360"/>
            <a:ext cx="11539080" cy="58107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685800" lvl="1" indent="-226060">
              <a:lnSpc>
                <a:spcPct val="150000"/>
              </a:lnSpc>
              <a:spcBef>
                <a:spcPts val="500"/>
              </a:spcBef>
              <a:buClr>
                <a:srgbClr val="000000"/>
              </a:buClr>
              <a:buSzPct val="150000"/>
              <a:buFont typeface="Arial" panose="020B0604020202020204"/>
              <a:buChar char="•"/>
            </a:pPr>
            <a:r>
              <a:rPr lang="en-US" sz="2400" b="0" strike="noStrike" spc="-1">
                <a:solidFill>
                  <a:srgbClr val="000000"/>
                </a:solidFill>
                <a:latin typeface="Times New Roman" panose="02020603050405020304"/>
                <a:ea typeface="DejaVu Sans" panose="020B0603030804020204"/>
              </a:rPr>
              <a:t>The general problem we predicted we would face in this digit classification problem was the similarity between the digits like 1 and 7, 5 and 6, 3 and 8, 9 and 8 etc. Also people write the same digit in many different ways ‐ the digit ‘ 1 ’ is written as ‘ 1 ’, ‘1’ ’ , or ‘ 1 ’. Similarly 7 may be written as ‘  7  ’, ‘ 7   ’, or ‘ 7 ’. </a:t>
            </a:r>
            <a:endParaRPr lang="en-IN" sz="2400" b="0" strike="noStrike" spc="-1">
              <a:latin typeface="Arial" panose="020B0604020202020204"/>
            </a:endParaRPr>
          </a:p>
          <a:p>
            <a:pPr marL="685800" lvl="1" indent="-226060">
              <a:lnSpc>
                <a:spcPct val="150000"/>
              </a:lnSpc>
              <a:spcBef>
                <a:spcPts val="500"/>
              </a:spcBef>
              <a:buClr>
                <a:srgbClr val="000000"/>
              </a:buClr>
              <a:buSzPct val="150000"/>
              <a:buFont typeface="Arial" panose="020B0604020202020204"/>
              <a:buChar char="•"/>
            </a:pPr>
            <a:r>
              <a:rPr lang="en-US" sz="2400" b="0" strike="noStrike" spc="-1">
                <a:solidFill>
                  <a:srgbClr val="000000"/>
                </a:solidFill>
                <a:latin typeface="Times New Roman" panose="02020603050405020304"/>
                <a:ea typeface="DejaVu Sans" panose="020B0603030804020204"/>
              </a:rPr>
              <a:t>Our goal was to implement a pattern classification method to recognize the handwritten digits provided in the MNIST data set of images of hand written digits (0‐9).</a:t>
            </a:r>
            <a:endParaRPr lang="en-IN" sz="2400" b="0" strike="noStrike" spc="-1">
              <a:latin typeface="Arial" panose="020B0604020202020204"/>
            </a:endParaRPr>
          </a:p>
        </p:txBody>
      </p:sp>
      <p:sp>
        <p:nvSpPr>
          <p:cNvPr id="97" name="Slide Number Placeholder 7"/>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9E452D77-201A-4163-A74E-F1C1B20E9A10}"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Box 4"/>
          <p:cNvSpPr/>
          <p:nvPr/>
        </p:nvSpPr>
        <p:spPr>
          <a:xfrm>
            <a:off x="556920" y="1022040"/>
            <a:ext cx="4417200" cy="577080"/>
          </a:xfrm>
          <a:prstGeom prst="rect">
            <a:avLst/>
          </a:prstGeom>
          <a:noFill/>
          <a:ln w="9525">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US" sz="3200" b="1" strike="noStrike" spc="-1">
                <a:solidFill>
                  <a:srgbClr val="FF0000"/>
                </a:solidFill>
                <a:latin typeface="Times New Roman" panose="02020603050405020304"/>
                <a:ea typeface="Tahoma" panose="020B0604030504040204"/>
              </a:rPr>
              <a:t>Objective </a:t>
            </a:r>
            <a:endParaRPr lang="en-IN" sz="3200" b="0" strike="noStrike" spc="-1">
              <a:latin typeface="Arial" panose="020B0604020202020204"/>
            </a:endParaRPr>
          </a:p>
        </p:txBody>
      </p:sp>
      <p:sp>
        <p:nvSpPr>
          <p:cNvPr id="99" name="Content Placeholder 2"/>
          <p:cNvSpPr/>
          <p:nvPr/>
        </p:nvSpPr>
        <p:spPr>
          <a:xfrm>
            <a:off x="556920" y="1723680"/>
            <a:ext cx="11300040" cy="32889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685800" lvl="1" indent="-226060">
              <a:lnSpc>
                <a:spcPct val="200000"/>
              </a:lnSpc>
              <a:spcBef>
                <a:spcPts val="500"/>
              </a:spcBef>
              <a:buClr>
                <a:srgbClr val="000000"/>
              </a:buClr>
              <a:buSzPct val="150000"/>
              <a:buFont typeface="Arial" panose="020B0604020202020204"/>
              <a:buChar char="•"/>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To recognize handwritten digits correctly. </a:t>
            </a:r>
            <a:endParaRPr lang="en-IN" sz="2400" b="0" strike="noStrike" spc="-1">
              <a:latin typeface="Arial" panose="020B0604020202020204"/>
            </a:endParaRPr>
          </a:p>
          <a:p>
            <a:pPr marL="685800" lvl="1" indent="-226060">
              <a:lnSpc>
                <a:spcPct val="200000"/>
              </a:lnSpc>
              <a:spcBef>
                <a:spcPts val="500"/>
              </a:spcBef>
              <a:buClr>
                <a:srgbClr val="000000"/>
              </a:buClr>
              <a:buSzPct val="150000"/>
              <a:buFont typeface="Arial" panose="020B0604020202020204"/>
              <a:buChar char="•"/>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To improve the accuracy of detection. </a:t>
            </a:r>
            <a:endParaRPr lang="en-IN" sz="2400" b="0" strike="noStrike" spc="-1">
              <a:latin typeface="Arial" panose="020B0604020202020204"/>
            </a:endParaRPr>
          </a:p>
          <a:p>
            <a:pPr marL="685800" lvl="1" indent="-226060">
              <a:lnSpc>
                <a:spcPct val="200000"/>
              </a:lnSpc>
              <a:spcBef>
                <a:spcPts val="500"/>
              </a:spcBef>
              <a:buClr>
                <a:srgbClr val="000000"/>
              </a:buClr>
              <a:buSzPct val="150000"/>
              <a:buFont typeface="Arial" panose="020B0604020202020204"/>
              <a:buChar char="•"/>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To develop a method which is independent of digit size and writer style/ink independent.</a:t>
            </a:r>
            <a:endParaRPr lang="en-IN" sz="2400" b="0" strike="noStrike" spc="-1">
              <a:latin typeface="Arial" panose="020B0604020202020204"/>
            </a:endParaRPr>
          </a:p>
        </p:txBody>
      </p:sp>
      <p:sp>
        <p:nvSpPr>
          <p:cNvPr id="100" name="Slide Number Placeholder 7"/>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gn="r">
              <a:lnSpc>
                <a:spcPct val="100000"/>
              </a:lnSpc>
            </a:pPr>
            <a:fld id="{320E6990-9E5C-43A1-A26A-F4036D4558FE}"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p:nvPr/>
        </p:nvSpPr>
        <p:spPr>
          <a:xfrm>
            <a:off x="900000" y="72000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Calibri Light" panose="020F0302020204030204"/>
                <a:ea typeface="DejaVu Sans" panose="020B0603030804020204"/>
              </a:rPr>
              <a:t>About Dataset</a:t>
            </a:r>
            <a:endParaRPr lang="en-IN" sz="3200" b="0" strike="noStrike" spc="-1">
              <a:latin typeface="Arial" panose="020B0604020202020204"/>
            </a:endParaRPr>
          </a:p>
        </p:txBody>
      </p:sp>
      <p:sp>
        <p:nvSpPr>
          <p:cNvPr id="102" name="Content Placeholder 2"/>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We will be using MNIST dataset which is very famous or we can say it is very popular among machine learning and deep learning enthusiasts. In this dataset, there are 60,000 training images of handwritten digits from zero to nine and 10,000 images for testing. So in this, we have 10 different classes. In this, the images are represented as a 28 x 28 matrix where each cell contains grayscale pixel value.</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But in this project we will be predict images live drawn in paint software.</a:t>
            </a:r>
            <a:endParaRPr lang="en-IN" sz="2400" b="0" strike="noStrike" spc="-1">
              <a:latin typeface="Arial" panose="020B0604020202020204"/>
            </a:endParaRPr>
          </a:p>
        </p:txBody>
      </p:sp>
      <p:sp>
        <p:nvSpPr>
          <p:cNvPr id="103" name="Slide Number Placeholder 3"/>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BC0D91F0-C84B-443D-8649-C69FE7120278}"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p:nvPr>
        </p:nvSpPr>
        <p:spPr/>
        <p:txBody>
          <a:bodyPr/>
          <a:p>
            <a:r>
              <a:rPr lang="en-IN" altLang="en-US" sz="3200" b="1">
                <a:latin typeface="Times New Roman" panose="02020603050405020304" charset="0"/>
                <a:cs typeface="Times New Roman" panose="02020603050405020304" charset="0"/>
              </a:rPr>
              <a:t>We used following libraries:</a:t>
            </a:r>
            <a:endParaRPr lang="en-IN" altLang="en-US" sz="3200" b="1">
              <a:latin typeface="Times New Roman" panose="02020603050405020304" charset="0"/>
              <a:cs typeface="Times New Roman" panose="02020603050405020304" charset="0"/>
            </a:endParaRPr>
          </a:p>
          <a:p>
            <a:endParaRPr lang="en-IN" altLang="en-US" sz="2400" b="1">
              <a:latin typeface="Times New Roman" panose="02020603050405020304" charset="0"/>
              <a:cs typeface="Times New Roman" panose="02020603050405020304" charset="0"/>
            </a:endParaRPr>
          </a:p>
          <a:p>
            <a:r>
              <a:rPr lang="en-IN" altLang="en-US" sz="2400" b="0">
                <a:latin typeface="Times New Roman" panose="02020603050405020304" charset="0"/>
                <a:cs typeface="Times New Roman" panose="02020603050405020304" charset="0"/>
              </a:rPr>
              <a:t>1. Scikit learn</a:t>
            </a:r>
            <a:endParaRPr lang="en-IN" altLang="en-US" sz="2400" b="0">
              <a:latin typeface="Times New Roman" panose="02020603050405020304" charset="0"/>
              <a:cs typeface="Times New Roman" panose="02020603050405020304" charset="0"/>
            </a:endParaRPr>
          </a:p>
          <a:p>
            <a:r>
              <a:rPr lang="en-IN" altLang="en-US" sz="2400" b="0">
                <a:latin typeface="Times New Roman" panose="02020603050405020304" charset="0"/>
                <a:cs typeface="Times New Roman" panose="02020603050405020304" charset="0"/>
              </a:rPr>
              <a:t>2. Open CV</a:t>
            </a:r>
            <a:endParaRPr lang="en-IN" altLang="en-US" sz="2400" b="0">
              <a:latin typeface="Times New Roman" panose="02020603050405020304" charset="0"/>
              <a:cs typeface="Times New Roman" panose="02020603050405020304" charset="0"/>
            </a:endParaRPr>
          </a:p>
          <a:p>
            <a:r>
              <a:rPr lang="en-IN" altLang="en-US" sz="2400" b="0">
                <a:latin typeface="Times New Roman" panose="02020603050405020304" charset="0"/>
                <a:cs typeface="Times New Roman" panose="02020603050405020304" charset="0"/>
              </a:rPr>
              <a:t>3. Tensorflow</a:t>
            </a:r>
            <a:endParaRPr lang="en-IN" altLang="en-US" sz="2400" b="0">
              <a:latin typeface="Times New Roman" panose="02020603050405020304" charset="0"/>
              <a:cs typeface="Times New Roman" panose="02020603050405020304" charset="0"/>
            </a:endParaRPr>
          </a:p>
          <a:p>
            <a:r>
              <a:rPr lang="en-IN" altLang="en-US" sz="2400" b="0">
                <a:latin typeface="Times New Roman" panose="02020603050405020304" charset="0"/>
                <a:cs typeface="Times New Roman" panose="02020603050405020304" charset="0"/>
              </a:rPr>
              <a:t>4. keras</a:t>
            </a:r>
            <a:endParaRPr lang="en-IN" altLang="en-US" sz="2400" b="0">
              <a:latin typeface="Times New Roman" panose="02020603050405020304" charset="0"/>
              <a:cs typeface="Times New Roman" panose="02020603050405020304" charset="0"/>
            </a:endParaRPr>
          </a:p>
          <a:p>
            <a:r>
              <a:rPr lang="en-IN" altLang="en-US" sz="2400" b="0">
                <a:latin typeface="Times New Roman" panose="02020603050405020304" charset="0"/>
                <a:cs typeface="Times New Roman" panose="02020603050405020304" charset="0"/>
              </a:rPr>
              <a:t>5. tkinter</a:t>
            </a:r>
            <a:endParaRPr lang="en-IN" altLang="en-US" sz="2400" b="0">
              <a:latin typeface="Times New Roman" panose="02020603050405020304" charset="0"/>
              <a:cs typeface="Times New Roman" panose="02020603050405020304" charset="0"/>
            </a:endParaRPr>
          </a:p>
          <a:p>
            <a:r>
              <a:rPr lang="en-IN" altLang="en-US" sz="2400" b="0">
                <a:latin typeface="Times New Roman" panose="02020603050405020304" charset="0"/>
                <a:cs typeface="Times New Roman" panose="02020603050405020304" charset="0"/>
              </a:rPr>
              <a:t>6. Pandas</a:t>
            </a:r>
            <a:endParaRPr lang="en-IN" altLang="en-US" sz="2400" b="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_0"/>
          <p:cNvSpPr/>
          <p:nvPr/>
        </p:nvSpPr>
        <p:spPr>
          <a:xfrm>
            <a:off x="900000" y="72000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Calibri Light" panose="020F0302020204030204"/>
                <a:ea typeface="DejaVu Sans" panose="020B0603030804020204"/>
              </a:rPr>
              <a:t>About Scikit-learn</a:t>
            </a:r>
            <a:endParaRPr lang="en-IN" sz="3200" b="0" strike="noStrike" spc="-1">
              <a:latin typeface="Arial" panose="020B0604020202020204"/>
            </a:endParaRPr>
          </a:p>
        </p:txBody>
      </p:sp>
      <p:sp>
        <p:nvSpPr>
          <p:cNvPr id="105" name="Content Placeholder 2_0"/>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Scikit-learn is probably the most useful library for machine learning in Python.</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The sklearn library contains a lot of efficient tools for machine learning and statistical modeling including classification, regression, clustering and dimensionality reduction.</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p:txBody>
      </p:sp>
      <p:sp>
        <p:nvSpPr>
          <p:cNvPr id="106" name="Slide Number Placeholder 3_0"/>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EA248A44-10B7-4E40-9154-C11856FE5962}"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_1"/>
          <p:cNvSpPr/>
          <p:nvPr/>
        </p:nvSpPr>
        <p:spPr>
          <a:xfrm>
            <a:off x="900000" y="720000"/>
            <a:ext cx="10513080" cy="13230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90000"/>
              </a:lnSpc>
            </a:pPr>
            <a:br/>
            <a:r>
              <a:rPr lang="en-US" sz="3200" b="1" strike="noStrike" spc="-1">
                <a:solidFill>
                  <a:srgbClr val="FF0000"/>
                </a:solidFill>
                <a:latin typeface="Calibri Light" panose="020F0302020204030204"/>
                <a:ea typeface="DejaVu Sans" panose="020B0603030804020204"/>
              </a:rPr>
              <a:t>Open- CV</a:t>
            </a:r>
            <a:endParaRPr lang="en-IN" sz="3200" b="0" strike="noStrike" spc="-1">
              <a:latin typeface="Arial" panose="020B0604020202020204"/>
            </a:endParaRPr>
          </a:p>
        </p:txBody>
      </p:sp>
      <p:sp>
        <p:nvSpPr>
          <p:cNvPr id="108" name="Content Placeholder 2_2"/>
          <p:cNvSpPr/>
          <p:nvPr/>
        </p:nvSpPr>
        <p:spPr>
          <a:xfrm>
            <a:off x="838080" y="1825560"/>
            <a:ext cx="10513080" cy="434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marL="215900" indent="-214630" algn="just">
              <a:lnSpc>
                <a:spcPct val="100000"/>
              </a:lnSpc>
              <a:buClr>
                <a:srgbClr val="000000"/>
              </a:buClr>
              <a:buSzPct val="45000"/>
              <a:buFont typeface="Wingdings" panose="05000000000000000000" pitchFamily="2" charset="2"/>
              <a:buChar char=""/>
            </a:pPr>
            <a:r>
              <a:rPr lang="en-US" sz="2400" b="0" strike="noStrike" spc="-1">
                <a:solidFill>
                  <a:srgbClr val="000000"/>
                </a:solidFill>
                <a:latin typeface="Times New Roman" panose="02020603050405020304"/>
                <a:ea typeface="DejaVu Sans" panose="020B0603030804020204"/>
              </a:rPr>
              <a:t>The use of open cv is to convert images into grayscale images.</a:t>
            </a:r>
            <a:endParaRPr lang="en-IN" sz="2400" b="0" strike="noStrike" spc="-1">
              <a:latin typeface="Arial" panose="020B0604020202020204"/>
            </a:endParaRPr>
          </a:p>
          <a:p>
            <a:pPr>
              <a:lnSpc>
                <a:spcPct val="90000"/>
              </a:lnSpc>
              <a:spcBef>
                <a:spcPts val="1000"/>
              </a:spcBef>
            </a:pPr>
            <a:endParaRPr lang="en-IN" sz="2400" b="0" strike="noStrike" spc="-1">
              <a:latin typeface="Arial" panose="020B0604020202020204"/>
            </a:endParaRPr>
          </a:p>
          <a:p>
            <a:pPr marL="228600" indent="-226060">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a:ea typeface="DejaVu Sans" panose="020B0603030804020204"/>
              </a:rPr>
              <a:t> </a:t>
            </a:r>
            <a:r>
              <a:rPr lang="en-US" sz="2400" b="0" strike="noStrike" spc="-1">
                <a:solidFill>
                  <a:srgbClr val="000000"/>
                </a:solidFill>
                <a:latin typeface="Times New Roman" panose="02020603050405020304"/>
                <a:ea typeface="DejaVu Sans" panose="020B0603030804020204"/>
              </a:rPr>
              <a:t>OpenCV (Open Source Computer Vision Library) is an open source computer vision and machine learning software library. OpenCV was built to provide a common infrastructure for computer vision applications and to accelerate the use of machine perception in the commercial products. Being a BSD-licensed product, OpenCV makes it easy for businesses to utilize and modify the code.</a:t>
            </a:r>
            <a:endParaRPr lang="en-IN" sz="2400" b="0" strike="noStrike" spc="-1">
              <a:latin typeface="Arial" panose="020B0604020202020204"/>
            </a:endParaRPr>
          </a:p>
        </p:txBody>
      </p:sp>
      <p:sp>
        <p:nvSpPr>
          <p:cNvPr id="109" name="Slide Number Placeholder 3_1"/>
          <p:cNvSpPr/>
          <p:nvPr/>
        </p:nvSpPr>
        <p:spPr>
          <a:xfrm>
            <a:off x="8610480" y="6356520"/>
            <a:ext cx="2740680" cy="3625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oAutofit/>
          </a:bodyPr>
          <a:p>
            <a:pPr>
              <a:lnSpc>
                <a:spcPct val="100000"/>
              </a:lnSpc>
            </a:pPr>
            <a:fld id="{A1601C2D-0297-42CD-80C0-E793D5D807A1}" type="slidenum">
              <a:rPr lang="en-IN" sz="1800" b="0" strike="noStrike" spc="-1">
                <a:solidFill>
                  <a:srgbClr val="000000"/>
                </a:solidFill>
                <a:latin typeface="Calibri" panose="020F0502020204030204"/>
                <a:ea typeface="DejaVu Sans" panose="020B0603030804020204"/>
              </a:rPr>
            </a:fld>
            <a:endParaRPr lang="en-IN"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9354</Words>
  <Application>WPS Presentation</Application>
  <PresentationFormat/>
  <Paragraphs>375</Paragraphs>
  <Slides>29</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29</vt:i4>
      </vt:variant>
    </vt:vector>
  </HeadingPairs>
  <TitlesOfParts>
    <vt:vector size="48" baseType="lpstr">
      <vt:lpstr>Arial</vt:lpstr>
      <vt:lpstr>SimSun</vt:lpstr>
      <vt:lpstr>Wingdings</vt:lpstr>
      <vt:lpstr>Calibri</vt:lpstr>
      <vt:lpstr>DejaVu Sans</vt:lpstr>
      <vt:lpstr>Arial</vt:lpstr>
      <vt:lpstr>Symbol</vt:lpstr>
      <vt:lpstr>Times New Roman</vt:lpstr>
      <vt:lpstr>Tahoma</vt:lpstr>
      <vt:lpstr>StarSymbol</vt:lpstr>
      <vt:lpstr>Liberation Mono</vt:lpstr>
      <vt:lpstr>Calibri Light</vt:lpstr>
      <vt:lpstr>Microsoft YaHei</vt:lpstr>
      <vt:lpstr>Arial Unicode MS</vt:lpstr>
      <vt:lpstr>Tahoma</vt:lpstr>
      <vt:lpstr>Impact</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dc:creator>
  <cp:lastModifiedBy>aarya</cp:lastModifiedBy>
  <cp:revision>175</cp:revision>
  <dcterms:created xsi:type="dcterms:W3CDTF">2020-02-07T02:47:00Z</dcterms:created>
  <dcterms:modified xsi:type="dcterms:W3CDTF">2022-05-30T06:53:59Z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24</vt:i4>
  </property>
  <property fmtid="{D5CDD505-2E9C-101B-9397-08002B2CF9AE}" pid="4" name="ICV">
    <vt:lpwstr>6E14E2F0AF5947F8AAF626C96EB1B934</vt:lpwstr>
  </property>
  <property fmtid="{D5CDD505-2E9C-101B-9397-08002B2CF9AE}" pid="5" name="KSOProductBuildVer">
    <vt:lpwstr>1033-11.2.0.11130</vt:lpwstr>
  </property>
</Properties>
</file>