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Lending Club Case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Ameya</a:t>
            </a:r>
            <a:r>
              <a:rPr lang="en-IN" dirty="0" smtClean="0"/>
              <a:t> </a:t>
            </a:r>
            <a:r>
              <a:rPr lang="en-IN" dirty="0" err="1" smtClean="0"/>
              <a:t>Parab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IN" dirty="0" smtClean="0"/>
              <a:t>Grade 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066800"/>
            <a:ext cx="8610600" cy="297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08" y="3733800"/>
            <a:ext cx="843209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IN" dirty="0" smtClean="0"/>
              <a:t>Grade B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84582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38600"/>
            <a:ext cx="7391400" cy="1731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Grade C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8534400" cy="3085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267200"/>
            <a:ext cx="7772400" cy="185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IN" dirty="0" smtClean="0"/>
              <a:t>Grade D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8382000" cy="3042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343400"/>
            <a:ext cx="7391400" cy="1809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IN" dirty="0" smtClean="0"/>
              <a:t>Grade 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9200"/>
            <a:ext cx="7772400" cy="279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962400"/>
            <a:ext cx="7891463" cy="193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IN" dirty="0" smtClean="0"/>
              <a:t>Grade F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792136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495800"/>
            <a:ext cx="7367588" cy="1729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IN" dirty="0" smtClean="0"/>
              <a:t>Grade G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038600"/>
            <a:ext cx="7851196" cy="191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295400"/>
            <a:ext cx="707672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IN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7467600" cy="4873752"/>
          </a:xfrm>
        </p:spPr>
        <p:txBody>
          <a:bodyPr/>
          <a:lstStyle/>
          <a:p>
            <a:r>
              <a:rPr lang="en-IN" dirty="0" smtClean="0"/>
              <a:t>Loan amounts are offered to high risk categories such as E, F and G higher than expected.</a:t>
            </a:r>
          </a:p>
          <a:p>
            <a:r>
              <a:rPr lang="en-IN" dirty="0" smtClean="0"/>
              <a:t>Loans given for small business purposes have observed to be the highest probable cause to get defaulted across all the grades. The probability increases with the risky categories.</a:t>
            </a:r>
          </a:p>
          <a:p>
            <a:r>
              <a:rPr lang="en-IN" dirty="0" smtClean="0"/>
              <a:t>Loans given for debt consolidation seems to be next probable factor to default the loan</a:t>
            </a:r>
          </a:p>
          <a:p>
            <a:r>
              <a:rPr lang="en-IN" dirty="0" smtClean="0"/>
              <a:t>For Grade E, loans given for car is the next probable factor to default the loan</a:t>
            </a:r>
          </a:p>
          <a:p>
            <a:r>
              <a:rPr lang="en-IN" dirty="0" smtClean="0"/>
              <a:t>For Grade F, loans given for medical purposes is the next probable factor to default the loan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This company is the largest online loan marketplace, facilitating personal loans, business loans, and financing of medical procedures. Borrowers can easily access lower interest rate loans through a fast online interface.</a:t>
            </a:r>
          </a:p>
          <a:p>
            <a:pPr>
              <a:lnSpc>
                <a:spcPct val="150000"/>
              </a:lnSpc>
              <a:buNone/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Like most other lending companies, lending loans to ‘risky’ applicants is the largest source of financial loss (called credit loss).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</a:t>
            </a:r>
            <a:r>
              <a:rPr lang="en-IN" dirty="0" smtClean="0"/>
              <a:t>roblem </a:t>
            </a:r>
            <a:r>
              <a:rPr lang="en-IN" b="1" dirty="0" smtClean="0"/>
              <a:t>S</a:t>
            </a:r>
            <a:r>
              <a:rPr lang="en-IN" dirty="0" smtClean="0"/>
              <a:t>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Identifying risky loan applicants so that such loans can be reduced thereby cutting down the amount of credit loss.</a:t>
            </a:r>
          </a:p>
          <a:p>
            <a:endParaRPr lang="en-IN" dirty="0" smtClean="0"/>
          </a:p>
          <a:p>
            <a:r>
              <a:rPr lang="en-US" dirty="0" smtClean="0"/>
              <a:t>Identification of such applicants using EDA is the aim of this case study.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Understanding the driving factors (or driver variables) behind loan default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Conduct a comprehensive analysis of a dataset containing consumer attributes and loan attributes.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Gaining insights into the factors influencing loan default rates</a:t>
            </a:r>
          </a:p>
          <a:p>
            <a:endParaRPr lang="en-US" dirty="0" smtClean="0"/>
          </a:p>
          <a:p>
            <a:r>
              <a:rPr lang="en-US" dirty="0" smtClean="0"/>
              <a:t>Developing strategies to mitigate risks associated with lending.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Pie Plot For </a:t>
            </a:r>
            <a:r>
              <a:rPr lang="en-IN" dirty="0" smtClean="0"/>
              <a:t>L</a:t>
            </a:r>
            <a:r>
              <a:rPr lang="en-IN" dirty="0" smtClean="0"/>
              <a:t>oan </a:t>
            </a:r>
            <a:r>
              <a:rPr lang="en-IN" dirty="0" smtClean="0"/>
              <a:t>S</a:t>
            </a:r>
            <a:r>
              <a:rPr lang="en-IN" dirty="0" smtClean="0"/>
              <a:t>tatus and Verification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00200"/>
            <a:ext cx="836295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5638800"/>
            <a:ext cx="3663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14% Loans are defaulted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</a:t>
            </a:r>
            <a:r>
              <a:rPr lang="en-IN" dirty="0" smtClean="0"/>
              <a:t>Majority of loans are not verified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IN" dirty="0" smtClean="0"/>
              <a:t>Categorical  Analysis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990600"/>
            <a:ext cx="694372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Observations From Categorical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Majority of loans are concentrated in states like California, New York, Florida and Texas</a:t>
            </a:r>
          </a:p>
          <a:p>
            <a:endParaRPr lang="en-IN" dirty="0" smtClean="0"/>
          </a:p>
          <a:p>
            <a:r>
              <a:rPr lang="en-IN" dirty="0" smtClean="0"/>
              <a:t>Majority of loan recipients are either living in the rented house or mortgaged their house</a:t>
            </a:r>
          </a:p>
          <a:p>
            <a:endParaRPr lang="en-IN" dirty="0" smtClean="0"/>
          </a:p>
          <a:p>
            <a:r>
              <a:rPr lang="en-IN" dirty="0" smtClean="0"/>
              <a:t>Significant numbers of loans are issued towards debt consolidation which is calls for individual analysis of the loan purposes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Distribution Of Loans Amount With Respect To Purpose Grade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05000"/>
            <a:ext cx="8229600" cy="2504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4648200"/>
            <a:ext cx="7543800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 Looking at median and quartile values, it is observed that high risk categories like E, F and G are offered higher amounts of loans compared to low risk categories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IN" dirty="0" smtClean="0"/>
              <a:t>Further Strategy Of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Data will be filtered for top four states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Grade wise analysis will be done to identify top three purposes where amount of loans are provided higher than expected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Default rate will be analysed for top three purposes for each category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99</TotalTime>
  <Words>424</Words>
  <Application>Microsoft Office PowerPoint</Application>
  <PresentationFormat>On-screen Show (4:3)</PresentationFormat>
  <Paragraphs>47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Oriel</vt:lpstr>
      <vt:lpstr>Lending Club Case Study</vt:lpstr>
      <vt:lpstr>Background</vt:lpstr>
      <vt:lpstr>Problem Statement</vt:lpstr>
      <vt:lpstr>Objectives</vt:lpstr>
      <vt:lpstr>Pie Plot For Loan Status and Verification</vt:lpstr>
      <vt:lpstr>Categorical  Analysis</vt:lpstr>
      <vt:lpstr>Observations From Categorical Analysis</vt:lpstr>
      <vt:lpstr>Distribution Of Loans Amount With Respect To Purpose Grade</vt:lpstr>
      <vt:lpstr>Further Strategy Of Analysis</vt:lpstr>
      <vt:lpstr>Grade A</vt:lpstr>
      <vt:lpstr>Grade B</vt:lpstr>
      <vt:lpstr>Grade C</vt:lpstr>
      <vt:lpstr>Grade D</vt:lpstr>
      <vt:lpstr>Grade E</vt:lpstr>
      <vt:lpstr>Grade F</vt:lpstr>
      <vt:lpstr>Grade G</vt:lpstr>
      <vt:lpstr>Analysis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Ameya Parab</dc:creator>
  <cp:lastModifiedBy>Ameya Parab</cp:lastModifiedBy>
  <cp:revision>13</cp:revision>
  <dcterms:created xsi:type="dcterms:W3CDTF">2006-08-16T00:00:00Z</dcterms:created>
  <dcterms:modified xsi:type="dcterms:W3CDTF">2024-12-25T18:47:34Z</dcterms:modified>
</cp:coreProperties>
</file>