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61" r:id="rId8"/>
    <p:sldId id="262" r:id="rId9"/>
    <p:sldId id="264" r:id="rId10"/>
    <p:sldId id="270" r:id="rId11"/>
    <p:sldId id="271" r:id="rId12"/>
    <p:sldId id="265" r:id="rId13"/>
    <p:sldId id="266" r:id="rId14"/>
    <p:sldId id="268"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12/3/2019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Spectral ANALYSIS OF Discrete SIGNAL</a:t>
            </a:r>
            <a:endParaRPr lang="en-IN" dirty="0"/>
          </a:p>
        </p:txBody>
      </p:sp>
      <p:sp>
        <p:nvSpPr>
          <p:cNvPr id="3" name="Subtitle 2"/>
          <p:cNvSpPr>
            <a:spLocks noGrp="1"/>
          </p:cNvSpPr>
          <p:nvPr>
            <p:ph type="subTitle" idx="1"/>
          </p:nvPr>
        </p:nvSpPr>
        <p:spPr>
          <a:xfrm>
            <a:off x="8610600" y="4960137"/>
            <a:ext cx="3581400" cy="1715792"/>
          </a:xfrm>
        </p:spPr>
        <p:txBody>
          <a:bodyPr>
            <a:normAutofit/>
          </a:bodyPr>
          <a:lstStyle/>
          <a:p>
            <a:r>
              <a:rPr lang="en-IN" sz="2400" dirty="0" smtClean="0"/>
              <a:t>Ameya </a:t>
            </a:r>
            <a:r>
              <a:rPr lang="en-IN" sz="2400" dirty="0" err="1" smtClean="0"/>
              <a:t>Upalanchi</a:t>
            </a:r>
            <a:r>
              <a:rPr lang="en-IN" sz="2400" dirty="0" smtClean="0"/>
              <a:t>(66)</a:t>
            </a:r>
          </a:p>
          <a:p>
            <a:r>
              <a:rPr lang="en-IN" sz="2400" dirty="0" err="1" smtClean="0"/>
              <a:t>Suyash</a:t>
            </a:r>
            <a:r>
              <a:rPr lang="en-IN" sz="2400" dirty="0" smtClean="0"/>
              <a:t> </a:t>
            </a:r>
            <a:r>
              <a:rPr lang="en-IN" sz="2400" dirty="0" err="1" smtClean="0"/>
              <a:t>Soni</a:t>
            </a:r>
            <a:r>
              <a:rPr lang="en-IN" sz="2400" dirty="0" smtClean="0"/>
              <a:t> (63)</a:t>
            </a:r>
          </a:p>
          <a:p>
            <a:r>
              <a:rPr lang="en-IN" sz="2400" dirty="0" err="1" smtClean="0"/>
              <a:t>Sawan</a:t>
            </a:r>
            <a:r>
              <a:rPr lang="en-IN" sz="2400" dirty="0" smtClean="0"/>
              <a:t> </a:t>
            </a:r>
            <a:r>
              <a:rPr lang="en-IN" sz="2400" dirty="0" err="1" smtClean="0"/>
              <a:t>Damase</a:t>
            </a:r>
            <a:r>
              <a:rPr lang="en-IN" sz="2400" dirty="0" smtClean="0"/>
              <a:t>(74</a:t>
            </a:r>
            <a:r>
              <a:rPr lang="en-IN" sz="2400" dirty="0" smtClean="0"/>
              <a:t>)</a:t>
            </a:r>
          </a:p>
          <a:p>
            <a:r>
              <a:rPr lang="en-IN" sz="2400" dirty="0" err="1" smtClean="0"/>
              <a:t>Siddhant</a:t>
            </a:r>
            <a:r>
              <a:rPr lang="en-IN" sz="2400" dirty="0" smtClean="0"/>
              <a:t> </a:t>
            </a:r>
            <a:r>
              <a:rPr lang="en-IN" sz="2400" dirty="0" err="1" smtClean="0"/>
              <a:t>Verma</a:t>
            </a:r>
            <a:r>
              <a:rPr lang="en-IN" sz="2400" dirty="0" smtClean="0"/>
              <a:t>(67)</a:t>
            </a:r>
            <a:endParaRPr lang="en-IN" sz="2400" dirty="0"/>
          </a:p>
        </p:txBody>
      </p:sp>
      <p:sp>
        <p:nvSpPr>
          <p:cNvPr id="7" name="TextBox 6"/>
          <p:cNvSpPr txBox="1"/>
          <p:nvPr/>
        </p:nvSpPr>
        <p:spPr>
          <a:xfrm>
            <a:off x="457200" y="6029598"/>
            <a:ext cx="7581418" cy="830997"/>
          </a:xfrm>
          <a:prstGeom prst="rect">
            <a:avLst/>
          </a:prstGeom>
          <a:noFill/>
        </p:spPr>
        <p:txBody>
          <a:bodyPr wrap="square" rtlCol="0">
            <a:spAutoFit/>
          </a:bodyPr>
          <a:lstStyle/>
          <a:p>
            <a:r>
              <a:rPr lang="en-IN" sz="2400" dirty="0" smtClean="0"/>
              <a:t>Guided By – </a:t>
            </a:r>
          </a:p>
          <a:p>
            <a:r>
              <a:rPr lang="en-IN" sz="2400" dirty="0" err="1" smtClean="0"/>
              <a:t>Prof.</a:t>
            </a:r>
            <a:r>
              <a:rPr lang="en-IN" sz="2400" dirty="0" smtClean="0"/>
              <a:t> M.S. Deshpande</a:t>
            </a:r>
            <a:endParaRPr lang="en-IN" sz="2400" dirty="0"/>
          </a:p>
        </p:txBody>
      </p:sp>
    </p:spTree>
    <p:extLst>
      <p:ext uri="{BB962C8B-B14F-4D97-AF65-F5344CB8AC3E}">
        <p14:creationId xmlns:p14="http://schemas.microsoft.com/office/powerpoint/2010/main" val="1799969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Fourier transforms for continuous function on finite </a:t>
            </a:r>
            <a:r>
              <a:rPr lang="en-US" dirty="0" smtClean="0"/>
              <a:t>domain periodic &amp; aperiodic</a:t>
            </a:r>
            <a:endParaRPr lang="en-IN" dirty="0"/>
          </a:p>
        </p:txBody>
      </p:sp>
      <p:pic>
        <p:nvPicPr>
          <p:cNvPr id="4" name="Content Placeholder 3"/>
          <p:cNvPicPr>
            <a:picLocks noGrp="1" noChangeAspect="1"/>
          </p:cNvPicPr>
          <p:nvPr>
            <p:ph idx="1"/>
          </p:nvPr>
        </p:nvPicPr>
        <p:blipFill>
          <a:blip r:embed="rId2"/>
          <a:stretch>
            <a:fillRect/>
          </a:stretch>
        </p:blipFill>
        <p:spPr>
          <a:xfrm>
            <a:off x="102935" y="2691925"/>
            <a:ext cx="5840292" cy="3991756"/>
          </a:xfrm>
          <a:prstGeom prst="rect">
            <a:avLst/>
          </a:prstGeom>
        </p:spPr>
      </p:pic>
      <p:pic>
        <p:nvPicPr>
          <p:cNvPr id="5" name="Content Placeholder 3"/>
          <p:cNvPicPr>
            <a:picLocks noChangeAspect="1"/>
          </p:cNvPicPr>
          <p:nvPr/>
        </p:nvPicPr>
        <p:blipFill>
          <a:blip r:embed="rId3"/>
          <a:stretch>
            <a:fillRect/>
          </a:stretch>
        </p:blipFill>
        <p:spPr>
          <a:xfrm>
            <a:off x="5943227" y="2837203"/>
            <a:ext cx="5883784" cy="3922520"/>
          </a:xfrm>
          <a:prstGeom prst="rect">
            <a:avLst/>
          </a:prstGeom>
        </p:spPr>
      </p:pic>
    </p:spTree>
    <p:extLst>
      <p:ext uri="{BB962C8B-B14F-4D97-AF65-F5344CB8AC3E}">
        <p14:creationId xmlns:p14="http://schemas.microsoft.com/office/powerpoint/2010/main" val="10621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normAutofit/>
          </a:bodyPr>
          <a:lstStyle/>
          <a:p>
            <a:r>
              <a:rPr lang="en-IN" sz="4000" dirty="0" smtClean="0"/>
              <a:t>What we get of it ?</a:t>
            </a:r>
            <a:endParaRPr lang="en-IN" sz="4000" dirty="0"/>
          </a:p>
          <a:p>
            <a:pPr>
              <a:buFont typeface="Wingdings" panose="05000000000000000000" pitchFamily="2" charset="2"/>
              <a:buChar char="§"/>
            </a:pPr>
            <a:r>
              <a:rPr lang="en-US" sz="2000" dirty="0"/>
              <a:t>Decomposition of process into dominant frequencies</a:t>
            </a:r>
          </a:p>
          <a:p>
            <a:pPr>
              <a:buFont typeface="Wingdings" panose="05000000000000000000" pitchFamily="2" charset="2"/>
              <a:buChar char="§"/>
            </a:pPr>
            <a:r>
              <a:rPr lang="en-US" sz="2000" dirty="0"/>
              <a:t>Diagnosis and detection of periodicities and repeatable patterns</a:t>
            </a:r>
          </a:p>
          <a:p>
            <a:pPr>
              <a:buFont typeface="Wingdings" panose="05000000000000000000" pitchFamily="2" charset="2"/>
              <a:buChar char="§"/>
            </a:pPr>
            <a:r>
              <a:rPr lang="en-US" sz="2000" dirty="0"/>
              <a:t>Capability to, through sampling from the spectrum,  simulate a process with any S(w) and hence any </a:t>
            </a:r>
            <a:r>
              <a:rPr lang="en-US" sz="2000" dirty="0" err="1"/>
              <a:t>Cov</a:t>
            </a:r>
            <a:r>
              <a:rPr lang="en-US" sz="2000" dirty="0"/>
              <a:t>(</a:t>
            </a:r>
            <a:r>
              <a:rPr lang="en-US" sz="2000" dirty="0">
                <a:sym typeface="Symbol" panose="05050102010706020507" pitchFamily="18" charset="2"/>
              </a:rPr>
              <a:t>)</a:t>
            </a:r>
          </a:p>
          <a:p>
            <a:pPr>
              <a:buFont typeface="Wingdings" panose="05000000000000000000" pitchFamily="2" charset="2"/>
              <a:buChar char="§"/>
            </a:pPr>
            <a:r>
              <a:rPr lang="en-US" sz="2000" dirty="0">
                <a:sym typeface="Symbol" panose="05050102010706020507" pitchFamily="18" charset="2"/>
              </a:rPr>
              <a:t>By comparison of input and output spectra infer aspects of the process based on which frequencies are attenuated and which propagate through</a:t>
            </a:r>
          </a:p>
          <a:p>
            <a:endParaRPr lang="en-IN" sz="4000" dirty="0"/>
          </a:p>
        </p:txBody>
      </p:sp>
    </p:spTree>
    <p:extLst>
      <p:ext uri="{BB962C8B-B14F-4D97-AF65-F5344CB8AC3E}">
        <p14:creationId xmlns:p14="http://schemas.microsoft.com/office/powerpoint/2010/main" val="343870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 – practical </a:t>
            </a:r>
            <a:endParaRPr lang="en-IN" dirty="0"/>
          </a:p>
        </p:txBody>
      </p:sp>
      <p:sp>
        <p:nvSpPr>
          <p:cNvPr id="3" name="Content Placeholder 2"/>
          <p:cNvSpPr>
            <a:spLocks noGrp="1"/>
          </p:cNvSpPr>
          <p:nvPr>
            <p:ph idx="1"/>
          </p:nvPr>
        </p:nvSpPr>
        <p:spPr/>
        <p:txBody>
          <a:bodyPr>
            <a:normAutofit/>
          </a:bodyPr>
          <a:lstStyle/>
          <a:p>
            <a:r>
              <a:rPr lang="en-IN" sz="4000" dirty="0" smtClean="0"/>
              <a:t>We got it !!!</a:t>
            </a:r>
            <a:endParaRPr lang="en-IN" sz="4000" dirty="0"/>
          </a:p>
        </p:txBody>
      </p:sp>
    </p:spTree>
    <p:extLst>
      <p:ext uri="{BB962C8B-B14F-4D97-AF65-F5344CB8AC3E}">
        <p14:creationId xmlns:p14="http://schemas.microsoft.com/office/powerpoint/2010/main" val="559426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GUI VIEW </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4000" dirty="0" smtClean="0"/>
              <a:t>How it is made ? </a:t>
            </a:r>
          </a:p>
          <a:p>
            <a:pPr>
              <a:buFont typeface="Wingdings" panose="05000000000000000000" pitchFamily="2" charset="2"/>
              <a:buChar char="§"/>
            </a:pPr>
            <a:r>
              <a:rPr lang="en-IN" sz="2400" dirty="0" smtClean="0"/>
              <a:t>GUI/APP can be developed in MATLAB. One need a basic knowledge of call backs and basic syntax knowledge. Using GUI for the spectral analysis can be efficient and any non expert can use with easy without knowledge of programming in </a:t>
            </a:r>
            <a:r>
              <a:rPr lang="en-IN" sz="2400" dirty="0" err="1" smtClean="0"/>
              <a:t>matlab</a:t>
            </a:r>
            <a:endParaRPr lang="en-IN" sz="2400" dirty="0" smtClean="0"/>
          </a:p>
          <a:p>
            <a:pPr>
              <a:buFont typeface="Wingdings" panose="05000000000000000000" pitchFamily="2" charset="2"/>
              <a:buChar char="§"/>
            </a:pPr>
            <a:r>
              <a:rPr lang="en-IN" sz="2400" dirty="0" smtClean="0"/>
              <a:t>Here is the sample of GUI , made with MATLAB app designer </a:t>
            </a:r>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190454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97" y="3088640"/>
            <a:ext cx="5808003" cy="3556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761" y="2956560"/>
            <a:ext cx="5986799" cy="3688080"/>
          </a:xfrm>
          <a:prstGeom prst="rect">
            <a:avLst/>
          </a:prstGeom>
        </p:spPr>
      </p:pic>
    </p:spTree>
    <p:extLst>
      <p:ext uri="{BB962C8B-B14F-4D97-AF65-F5344CB8AC3E}">
        <p14:creationId xmlns:p14="http://schemas.microsoft.com/office/powerpoint/2010/main" val="1026412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smtClean="0"/>
              <a:t>Electronic </a:t>
            </a:r>
            <a:r>
              <a:rPr lang="en-US" sz="2400" dirty="0"/>
              <a:t>communication systems, including radio communications, radars, and related </a:t>
            </a:r>
            <a:r>
              <a:rPr lang="en-US" sz="2400" dirty="0" smtClean="0"/>
              <a:t>systems </a:t>
            </a:r>
          </a:p>
          <a:p>
            <a:pPr>
              <a:buFont typeface="Wingdings" panose="05000000000000000000" pitchFamily="2" charset="2"/>
              <a:buChar char="§"/>
            </a:pPr>
            <a:r>
              <a:rPr lang="en-US" sz="2400" dirty="0" smtClean="0"/>
              <a:t>plus </a:t>
            </a:r>
            <a:r>
              <a:rPr lang="en-US" sz="2400" dirty="0"/>
              <a:t>passive remote sensing technology. </a:t>
            </a:r>
            <a:endParaRPr lang="en-US" sz="2400" dirty="0" smtClean="0"/>
          </a:p>
          <a:p>
            <a:pPr>
              <a:buFont typeface="Wingdings" panose="05000000000000000000" pitchFamily="2" charset="2"/>
              <a:buChar char="§"/>
            </a:pPr>
            <a:r>
              <a:rPr lang="en-US" sz="2400" dirty="0" smtClean="0"/>
              <a:t>Electronic </a:t>
            </a:r>
            <a:r>
              <a:rPr lang="en-US" sz="2400" dirty="0"/>
              <a:t>instruments called spectrum</a:t>
            </a:r>
            <a:r>
              <a:rPr lang="en-US" sz="2400" u="sng" dirty="0"/>
              <a:t> </a:t>
            </a:r>
            <a:r>
              <a:rPr lang="en-US" sz="2400" dirty="0"/>
              <a:t>analyzers</a:t>
            </a:r>
            <a:r>
              <a:rPr lang="en-US" sz="2400" u="sng" dirty="0"/>
              <a:t> </a:t>
            </a:r>
            <a:r>
              <a:rPr lang="en-US" sz="2400" dirty="0"/>
              <a:t>are used to observe and measure the </a:t>
            </a:r>
            <a:r>
              <a:rPr lang="en-US" sz="2400" dirty="0" smtClean="0"/>
              <a:t>power </a:t>
            </a:r>
            <a:r>
              <a:rPr lang="en-US" sz="2400" dirty="0"/>
              <a:t>spectra of </a:t>
            </a:r>
            <a:r>
              <a:rPr lang="en-US" sz="2400" dirty="0" smtClean="0"/>
              <a:t>signals</a:t>
            </a:r>
          </a:p>
          <a:p>
            <a:pPr>
              <a:buFont typeface="Wingdings" panose="05000000000000000000" pitchFamily="2" charset="2"/>
              <a:buChar char="§"/>
            </a:pPr>
            <a:r>
              <a:rPr lang="en-US" sz="2400" dirty="0" smtClean="0"/>
              <a:t>Spectrum Analyzer</a:t>
            </a:r>
            <a:endParaRPr lang="en-IN" dirty="0"/>
          </a:p>
        </p:txBody>
      </p:sp>
    </p:spTree>
    <p:extLst>
      <p:ext uri="{BB962C8B-B14F-4D97-AF65-F5344CB8AC3E}">
        <p14:creationId xmlns:p14="http://schemas.microsoft.com/office/powerpoint/2010/main" val="370055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1003871" y="2084832"/>
            <a:ext cx="9720073" cy="4023360"/>
          </a:xfrm>
        </p:spPr>
        <p:txBody>
          <a:bodyPr>
            <a:noAutofit/>
          </a:bodyPr>
          <a:lstStyle/>
          <a:p>
            <a:pPr>
              <a:buFont typeface="Wingdings" panose="05000000000000000000" pitchFamily="2" charset="2"/>
              <a:buChar char="Ø"/>
            </a:pPr>
            <a:r>
              <a:rPr lang="en-IN" sz="2800" dirty="0" smtClean="0"/>
              <a:t>Abstract</a:t>
            </a:r>
          </a:p>
          <a:p>
            <a:pPr>
              <a:buFont typeface="Wingdings" panose="05000000000000000000" pitchFamily="2" charset="2"/>
              <a:buChar char="Ø"/>
            </a:pPr>
            <a:r>
              <a:rPr lang="en-IN" sz="2800" dirty="0" smtClean="0"/>
              <a:t>Literature Survey</a:t>
            </a:r>
          </a:p>
          <a:p>
            <a:pPr>
              <a:buFont typeface="Wingdings" panose="05000000000000000000" pitchFamily="2" charset="2"/>
              <a:buChar char="Ø"/>
            </a:pPr>
            <a:r>
              <a:rPr lang="en-IN" sz="2800" dirty="0" smtClean="0"/>
              <a:t>Objectives</a:t>
            </a:r>
          </a:p>
          <a:p>
            <a:pPr>
              <a:buFont typeface="Wingdings" panose="05000000000000000000" pitchFamily="2" charset="2"/>
              <a:buChar char="Ø"/>
            </a:pPr>
            <a:r>
              <a:rPr lang="en-IN" sz="2800" dirty="0" smtClean="0"/>
              <a:t>Methodology</a:t>
            </a:r>
          </a:p>
          <a:p>
            <a:pPr>
              <a:buFont typeface="Wingdings" panose="05000000000000000000" pitchFamily="2" charset="2"/>
              <a:buChar char="Ø"/>
            </a:pPr>
            <a:r>
              <a:rPr lang="en-IN" sz="2800" dirty="0" smtClean="0"/>
              <a:t>GUI View</a:t>
            </a:r>
          </a:p>
          <a:p>
            <a:pPr>
              <a:buFont typeface="Wingdings" panose="05000000000000000000" pitchFamily="2" charset="2"/>
              <a:buChar char="Ø"/>
            </a:pPr>
            <a:r>
              <a:rPr lang="en-IN" sz="2800" dirty="0" smtClean="0"/>
              <a:t>Applications</a:t>
            </a:r>
          </a:p>
          <a:p>
            <a:pPr>
              <a:buFont typeface="Wingdings" panose="05000000000000000000" pitchFamily="2" charset="2"/>
              <a:buChar char="Ø"/>
            </a:pPr>
            <a:r>
              <a:rPr lang="en-IN" sz="2800" dirty="0" smtClean="0"/>
              <a:t>Time Plan</a:t>
            </a:r>
          </a:p>
          <a:p>
            <a:pPr>
              <a:buFont typeface="Wingdings" panose="05000000000000000000" pitchFamily="2" charset="2"/>
              <a:buChar char="Ø"/>
            </a:pPr>
            <a:r>
              <a:rPr lang="en-IN" sz="2800" dirty="0" smtClean="0"/>
              <a:t>References</a:t>
            </a:r>
            <a:endParaRPr lang="en-IN" sz="2800" dirty="0"/>
          </a:p>
        </p:txBody>
      </p:sp>
    </p:spTree>
    <p:extLst>
      <p:ext uri="{BB962C8B-B14F-4D97-AF65-F5344CB8AC3E}">
        <p14:creationId xmlns:p14="http://schemas.microsoft.com/office/powerpoint/2010/main" val="2893640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a:bodyPr>
          <a:lstStyle/>
          <a:p>
            <a:r>
              <a:rPr lang="en-IN" sz="4000" dirty="0" smtClean="0"/>
              <a:t>What is Spectral analysis</a:t>
            </a:r>
            <a:r>
              <a:rPr lang="en-IN" sz="4000" dirty="0"/>
              <a:t> </a:t>
            </a:r>
            <a:r>
              <a:rPr lang="en-IN" sz="4000" dirty="0" smtClean="0">
                <a:latin typeface="Arial" panose="020B0604020202020204" pitchFamily="34" charset="0"/>
                <a:cs typeface="Arial" panose="020B0604020202020204" pitchFamily="34" charset="0"/>
              </a:rPr>
              <a:t>? </a:t>
            </a:r>
          </a:p>
          <a:p>
            <a:pPr>
              <a:buFont typeface="Wingdings" panose="05000000000000000000" pitchFamily="2" charset="2"/>
              <a:buChar char="§"/>
            </a:pPr>
            <a:r>
              <a:rPr lang="en-IN" sz="2400" dirty="0" smtClean="0">
                <a:cs typeface="Arial" panose="020B0604020202020204" pitchFamily="34" charset="0"/>
              </a:rPr>
              <a:t>The process of determining the frequency contents of a C.T signal in the D.T domain is known as Spectral analysis. </a:t>
            </a:r>
          </a:p>
          <a:p>
            <a:pPr>
              <a:buFont typeface="Wingdings" panose="05000000000000000000" pitchFamily="2" charset="2"/>
              <a:buChar char="§"/>
            </a:pPr>
            <a:r>
              <a:rPr lang="en-US" sz="2400" dirty="0"/>
              <a:t>Spectral analysis involves estimating the spectral density function.</a:t>
            </a:r>
          </a:p>
          <a:p>
            <a:pPr>
              <a:buFont typeface="Wingdings" panose="05000000000000000000" pitchFamily="2" charset="2"/>
              <a:buChar char="§"/>
            </a:pPr>
            <a:r>
              <a:rPr lang="en-US" sz="2400" dirty="0" smtClean="0"/>
              <a:t> </a:t>
            </a:r>
            <a:r>
              <a:rPr lang="en-US" sz="2400" dirty="0"/>
              <a:t>Represent a time series in terms of the wavelengths associated with oscillations, rather than individual data values</a:t>
            </a:r>
          </a:p>
          <a:p>
            <a:pPr>
              <a:buFont typeface="Wingdings" panose="05000000000000000000" pitchFamily="2" charset="2"/>
              <a:buChar char="§"/>
            </a:pPr>
            <a:r>
              <a:rPr lang="en-US" sz="2400" dirty="0"/>
              <a:t>The spectral density function describes the distribution of these wavelengths</a:t>
            </a:r>
          </a:p>
          <a:p>
            <a:pPr marL="0" indent="0">
              <a:buNone/>
            </a:pPr>
            <a:r>
              <a:rPr lang="en-US" sz="2400" dirty="0" smtClean="0"/>
              <a:t> </a:t>
            </a:r>
            <a:endParaRPr lang="en-IN" sz="4000" dirty="0" smtClean="0">
              <a:latin typeface="Arial" panose="020B0604020202020204" pitchFamily="34" charset="0"/>
              <a:cs typeface="Arial" panose="020B0604020202020204" pitchFamily="34" charset="0"/>
            </a:endParaRPr>
          </a:p>
          <a:p>
            <a:pPr>
              <a:buFont typeface="Wingdings" panose="05000000000000000000" pitchFamily="2" charset="2"/>
              <a:buChar char="§"/>
            </a:pPr>
            <a:endParaRPr lang="en-IN" sz="4000" dirty="0" smtClean="0">
              <a:latin typeface="Arial" panose="020B0604020202020204" pitchFamily="34" charset="0"/>
              <a:cs typeface="Arial" panose="020B0604020202020204" pitchFamily="34" charset="0"/>
            </a:endParaRPr>
          </a:p>
          <a:p>
            <a:pPr>
              <a:buFont typeface="Wingdings" panose="05000000000000000000" pitchFamily="2" charset="2"/>
              <a:buChar char="§"/>
            </a:pPr>
            <a:endParaRPr lang="en-IN" sz="2400" dirty="0">
              <a:latin typeface="Arial" panose="020B0604020202020204" pitchFamily="34" charset="0"/>
              <a:cs typeface="Arial" panose="020B0604020202020204" pitchFamily="34" charset="0"/>
            </a:endParaRPr>
          </a:p>
          <a:p>
            <a:pPr marL="0" indent="0">
              <a:buNone/>
            </a:pPr>
            <a:endParaRPr lang="en-IN" sz="4000" dirty="0" smtClean="0">
              <a:cs typeface="Arial" panose="020B0604020202020204" pitchFamily="34" charset="0"/>
            </a:endParaRPr>
          </a:p>
          <a:p>
            <a:pPr>
              <a:buFont typeface="Wingdings" panose="05000000000000000000" pitchFamily="2" charset="2"/>
              <a:buChar char="§"/>
            </a:pPr>
            <a:endParaRPr lang="en-IN" sz="2400" dirty="0">
              <a:cs typeface="Arial" panose="020B0604020202020204" pitchFamily="34" charset="0"/>
            </a:endParaRPr>
          </a:p>
        </p:txBody>
      </p:sp>
    </p:spTree>
    <p:extLst>
      <p:ext uri="{BB962C8B-B14F-4D97-AF65-F5344CB8AC3E}">
        <p14:creationId xmlns:p14="http://schemas.microsoft.com/office/powerpoint/2010/main" val="157269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000" dirty="0"/>
              <a:t>Fourier analysis involves representing a function as a sum of sin and </a:t>
            </a:r>
            <a:r>
              <a:rPr lang="en-US" sz="2000" dirty="0" err="1"/>
              <a:t>cos</a:t>
            </a:r>
            <a:r>
              <a:rPr lang="en-US" sz="2000" dirty="0"/>
              <a:t> terms and is the basis for spectral analysis</a:t>
            </a:r>
          </a:p>
          <a:p>
            <a:pPr>
              <a:buFont typeface="Wingdings" panose="05000000000000000000" pitchFamily="2" charset="2"/>
              <a:buChar char="§"/>
            </a:pPr>
            <a:r>
              <a:rPr lang="en-US" sz="2000" dirty="0" smtClean="0"/>
              <a:t>By </a:t>
            </a:r>
            <a:r>
              <a:rPr lang="en-US" sz="2000" dirty="0"/>
              <a:t>studying the spectral density, seasonal components and/or noise can be identified. Spectral analysis is a very general method used in a variety of domains</a:t>
            </a:r>
            <a:endParaRPr lang="en-IN" sz="2000" dirty="0">
              <a:cs typeface="Arial" panose="020B0604020202020204" pitchFamily="34" charset="0"/>
            </a:endParaRPr>
          </a:p>
          <a:p>
            <a:pPr marL="0" indent="0">
              <a:buNone/>
            </a:pPr>
            <a:r>
              <a:rPr lang="en-IN" sz="3600" dirty="0">
                <a:cs typeface="Arial" panose="020B0604020202020204" pitchFamily="34" charset="0"/>
              </a:rPr>
              <a:t> Why to do it</a:t>
            </a:r>
            <a:r>
              <a:rPr lang="en-IN" sz="3600"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sz="2000" dirty="0" smtClean="0"/>
              <a:t> General </a:t>
            </a:r>
            <a:r>
              <a:rPr lang="en-US" sz="2000" dirty="0"/>
              <a:t>problem of signal extraction. </a:t>
            </a:r>
            <a:endParaRPr lang="en-US" sz="2000" dirty="0" smtClean="0"/>
          </a:p>
          <a:p>
            <a:pPr>
              <a:buFont typeface="Wingdings" panose="05000000000000000000" pitchFamily="2" charset="2"/>
              <a:buChar char="§"/>
            </a:pPr>
            <a:r>
              <a:rPr lang="en-US" sz="2000" dirty="0" smtClean="0"/>
              <a:t> Basic </a:t>
            </a:r>
            <a:r>
              <a:rPr lang="en-US" sz="2000" dirty="0"/>
              <a:t>results in spectral (or harmonic) </a:t>
            </a:r>
            <a:r>
              <a:rPr lang="en-US" sz="2000" dirty="0" smtClean="0"/>
              <a:t>analysis</a:t>
            </a:r>
          </a:p>
          <a:p>
            <a:pPr>
              <a:buFont typeface="Wingdings" panose="05000000000000000000" pitchFamily="2" charset="2"/>
              <a:buChar char="§"/>
            </a:pPr>
            <a:r>
              <a:rPr lang="en-US" sz="2000" dirty="0" smtClean="0"/>
              <a:t> Develop </a:t>
            </a:r>
            <a:r>
              <a:rPr lang="en-US" sz="2000" dirty="0"/>
              <a:t>the idea of a </a:t>
            </a:r>
            <a:r>
              <a:rPr lang="en-US" sz="2000" dirty="0" smtClean="0"/>
              <a:t>filter</a:t>
            </a:r>
            <a:r>
              <a:rPr lang="en-US" sz="2000" dirty="0"/>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0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t>The systematic sorting out of the essential frequency components in a time </a:t>
            </a:r>
            <a:r>
              <a:rPr lang="en-US" sz="2400" dirty="0" smtClean="0"/>
              <a:t>series</a:t>
            </a:r>
          </a:p>
          <a:p>
            <a:pPr>
              <a:buFont typeface="Wingdings" panose="05000000000000000000" pitchFamily="2" charset="2"/>
              <a:buChar char="§"/>
            </a:pPr>
            <a:r>
              <a:rPr lang="en-US" sz="2400" dirty="0" smtClean="0"/>
              <a:t>The </a:t>
            </a:r>
            <a:r>
              <a:rPr lang="en-US" sz="2400" dirty="0"/>
              <a:t>main objective of spectral analysis is the determination of the power spectrum density (PSD) of a random </a:t>
            </a:r>
            <a:r>
              <a:rPr lang="en-US" sz="2400" dirty="0" smtClean="0"/>
              <a:t>process</a:t>
            </a:r>
            <a:endParaRPr lang="en-IN" sz="2400" dirty="0"/>
          </a:p>
          <a:p>
            <a:pPr>
              <a:buFont typeface="Wingdings" panose="05000000000000000000" pitchFamily="2" charset="2"/>
              <a:buChar char="§"/>
            </a:pPr>
            <a:r>
              <a:rPr lang="en-US" sz="2400" dirty="0"/>
              <a:t>The estimation of the PSD is based on a set of observed data samples from the </a:t>
            </a:r>
            <a:r>
              <a:rPr lang="en-US" sz="2400" dirty="0" smtClean="0"/>
              <a:t>process</a:t>
            </a:r>
          </a:p>
          <a:p>
            <a:pPr>
              <a:buFont typeface="Wingdings" panose="05000000000000000000" pitchFamily="2" charset="2"/>
              <a:buChar char="§"/>
            </a:pPr>
            <a:r>
              <a:rPr lang="en-US" sz="2400" dirty="0" smtClean="0"/>
              <a:t>Noise analysis of signal in terms of frequency content</a:t>
            </a:r>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121585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pPr marL="0" indent="0">
              <a:buNone/>
            </a:pPr>
            <a:r>
              <a:rPr lang="en-US" sz="4000" dirty="0" smtClean="0"/>
              <a:t>How to do spectral analysis ?</a:t>
            </a:r>
          </a:p>
          <a:p>
            <a:pPr>
              <a:buFont typeface="Wingdings" panose="05000000000000000000" pitchFamily="2" charset="2"/>
              <a:buChar char="§"/>
            </a:pPr>
            <a:endParaRPr lang="en-US" dirty="0"/>
          </a:p>
          <a:p>
            <a:pPr marL="0" indent="0">
              <a:buNone/>
            </a:pPr>
            <a:r>
              <a:rPr lang="en-US" dirty="0" smtClean="0"/>
              <a:t> There </a:t>
            </a:r>
            <a:r>
              <a:rPr lang="en-US" dirty="0"/>
              <a:t>are two major spectral analysis techniques used with </a:t>
            </a:r>
            <a:r>
              <a:rPr lang="en-US" dirty="0" smtClean="0"/>
              <a:t>speech</a:t>
            </a:r>
          </a:p>
          <a:p>
            <a:pPr>
              <a:buFont typeface="Wingdings" panose="05000000000000000000" pitchFamily="2" charset="2"/>
              <a:buChar char="§"/>
            </a:pPr>
            <a:r>
              <a:rPr lang="en-US" dirty="0" smtClean="0"/>
              <a:t> </a:t>
            </a:r>
            <a:r>
              <a:rPr lang="en-US" dirty="0"/>
              <a:t>Fourier analysis </a:t>
            </a:r>
            <a:r>
              <a:rPr lang="en-US" dirty="0" smtClean="0"/>
              <a:t>Linear </a:t>
            </a:r>
            <a:r>
              <a:rPr lang="en-US" dirty="0"/>
              <a:t>Predictive Coding (LPC) </a:t>
            </a:r>
            <a:endParaRPr lang="en-US" dirty="0" smtClean="0"/>
          </a:p>
          <a:p>
            <a:pPr>
              <a:buFont typeface="Wingdings" panose="05000000000000000000" pitchFamily="2" charset="2"/>
              <a:buChar char="§"/>
            </a:pPr>
            <a:r>
              <a:rPr lang="en-US" dirty="0" smtClean="0"/>
              <a:t> </a:t>
            </a:r>
            <a:r>
              <a:rPr lang="en-US" dirty="0"/>
              <a:t>Fourier analysis is used to calculate the spectrum of an interval of a sound wave</a:t>
            </a:r>
            <a:r>
              <a:rPr lang="en-US" dirty="0" smtClean="0"/>
              <a:t>.</a:t>
            </a:r>
          </a:p>
          <a:p>
            <a:pPr>
              <a:buFont typeface="Wingdings" panose="05000000000000000000" pitchFamily="2" charset="2"/>
              <a:buChar char="§"/>
            </a:pPr>
            <a:r>
              <a:rPr lang="en-US" dirty="0" smtClean="0"/>
              <a:t>  LPC attempts to estimate the properties of the vocal tract filter that produced a given interval of speech sound</a:t>
            </a:r>
            <a:endParaRPr lang="en-IN" dirty="0"/>
          </a:p>
        </p:txBody>
      </p:sp>
    </p:spTree>
    <p:extLst>
      <p:ext uri="{BB962C8B-B14F-4D97-AF65-F5344CB8AC3E}">
        <p14:creationId xmlns:p14="http://schemas.microsoft.com/office/powerpoint/2010/main" val="4139482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 - Fourier analysis </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t> </a:t>
            </a:r>
            <a:r>
              <a:rPr lang="en-US" sz="2400" dirty="0"/>
              <a:t>A complex wave can be analyzed as the sum of sinusoidal </a:t>
            </a:r>
            <a:r>
              <a:rPr lang="en-US" sz="2400" dirty="0" smtClean="0"/>
              <a:t>components. </a:t>
            </a:r>
          </a:p>
          <a:p>
            <a:pPr>
              <a:buFont typeface="Wingdings" panose="05000000000000000000" pitchFamily="2" charset="2"/>
              <a:buChar char="§"/>
            </a:pPr>
            <a:r>
              <a:rPr lang="en-US" sz="2400" dirty="0" smtClean="0"/>
              <a:t> </a:t>
            </a:r>
            <a:r>
              <a:rPr lang="en-US" sz="2400" dirty="0"/>
              <a:t>Fourier analysis determines what those components are for a given wave. </a:t>
            </a:r>
            <a:endParaRPr lang="en-US" sz="2400" dirty="0" smtClean="0"/>
          </a:p>
          <a:p>
            <a:pPr>
              <a:buFont typeface="Wingdings" panose="05000000000000000000" pitchFamily="2" charset="2"/>
              <a:buChar char="§"/>
            </a:pPr>
            <a:r>
              <a:rPr lang="en-US" sz="2400" dirty="0" smtClean="0"/>
              <a:t> </a:t>
            </a:r>
            <a:r>
              <a:rPr lang="en-US" sz="2400" dirty="0"/>
              <a:t>The procedure we will use is the Discrete Fourier </a:t>
            </a:r>
            <a:r>
              <a:rPr lang="en-US" sz="2400" dirty="0" smtClean="0"/>
              <a:t>Transform</a:t>
            </a:r>
          </a:p>
          <a:p>
            <a:pPr>
              <a:buFont typeface="Wingdings" panose="05000000000000000000" pitchFamily="2" charset="2"/>
              <a:buChar char="§"/>
            </a:pPr>
            <a:r>
              <a:rPr lang="en-US" sz="2400" dirty="0"/>
              <a:t>The basic idea is to compare the speech wave with sinusoidal waves of different frequencies to determine the amplitude of that component frequency in the speech wave. </a:t>
            </a:r>
            <a:endParaRPr lang="en-US" sz="2400" dirty="0" smtClean="0"/>
          </a:p>
          <a:p>
            <a:pPr>
              <a:buFont typeface="Wingdings" panose="05000000000000000000" pitchFamily="2" charset="2"/>
              <a:buChar char="§"/>
            </a:pPr>
            <a:r>
              <a:rPr lang="en-US" sz="2400" dirty="0" smtClean="0"/>
              <a:t> </a:t>
            </a:r>
            <a:r>
              <a:rPr lang="en-US" sz="2400" dirty="0"/>
              <a:t>What do we compare with what? – A short interval (‘window’) of a waveform with: – Sine and cosine waves with a period equal to the window length and – sine and cosine waves with multiples of this first </a:t>
            </a:r>
            <a:r>
              <a:rPr lang="en-US" sz="2400" dirty="0" smtClean="0"/>
              <a:t>frequency</a:t>
            </a:r>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45770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For each analysis frequency, we calculate how well the sine and cosine waves of that frequency correlate with the speech wave. </a:t>
            </a:r>
            <a:r>
              <a:rPr lang="en-US" dirty="0" smtClean="0"/>
              <a:t> </a:t>
            </a:r>
          </a:p>
          <a:p>
            <a:pPr>
              <a:buFont typeface="Wingdings" panose="05000000000000000000" pitchFamily="2" charset="2"/>
              <a:buChar char="§"/>
            </a:pPr>
            <a:r>
              <a:rPr lang="en-US" dirty="0" smtClean="0"/>
              <a:t>This </a:t>
            </a:r>
            <a:r>
              <a:rPr lang="en-US" dirty="0"/>
              <a:t>is measured by multiplying the amplitude of each point of the speech wave by the amplitude of the corresponding point in the sinusoid and summing the results (dot product</a:t>
            </a:r>
            <a:r>
              <a:rPr lang="en-US" dirty="0" smtClean="0"/>
              <a:t>)</a:t>
            </a:r>
            <a:endParaRPr lang="en-IN" dirty="0"/>
          </a:p>
          <a:p>
            <a:pPr>
              <a:buFont typeface="Wingdings" panose="05000000000000000000" pitchFamily="2" charset="2"/>
              <a:buChar char="§"/>
            </a:pPr>
            <a:r>
              <a:rPr lang="en-US" dirty="0"/>
              <a:t>The degree of correlation indicates the relative amplitude of that frequency component in the complex </a:t>
            </a:r>
            <a:r>
              <a:rPr lang="en-US" dirty="0" smtClean="0"/>
              <a:t>wave.</a:t>
            </a:r>
          </a:p>
          <a:p>
            <a:pPr>
              <a:buFont typeface="Wingdings" panose="05000000000000000000" pitchFamily="2" charset="2"/>
              <a:buChar char="§"/>
            </a:pPr>
            <a:r>
              <a:rPr lang="en-US" dirty="0" smtClean="0"/>
              <a:t>The </a:t>
            </a:r>
            <a:r>
              <a:rPr lang="en-US" dirty="0"/>
              <a:t>correlation between two sinusoidal waves of different frequencies is always zero - i.e. the contribution of each frequency component to a complex wave is independent of the other frequency components.</a:t>
            </a:r>
            <a:endParaRPr lang="en-IN" dirty="0"/>
          </a:p>
        </p:txBody>
      </p:sp>
    </p:spTree>
    <p:extLst>
      <p:ext uri="{BB962C8B-B14F-4D97-AF65-F5344CB8AC3E}">
        <p14:creationId xmlns:p14="http://schemas.microsoft.com/office/powerpoint/2010/main" val="17101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Fourier representation of an infinite (non periodic) discrete series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9726" y="2251817"/>
            <a:ext cx="7354652" cy="4533543"/>
          </a:xfrm>
        </p:spPr>
      </p:pic>
    </p:spTree>
    <p:extLst>
      <p:ext uri="{BB962C8B-B14F-4D97-AF65-F5344CB8AC3E}">
        <p14:creationId xmlns:p14="http://schemas.microsoft.com/office/powerpoint/2010/main" val="78739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219</TotalTime>
  <Words>691</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Symbol</vt:lpstr>
      <vt:lpstr>Tw Cen MT</vt:lpstr>
      <vt:lpstr>Tw Cen MT Condensed</vt:lpstr>
      <vt:lpstr>Wingdings</vt:lpstr>
      <vt:lpstr>Wingdings 3</vt:lpstr>
      <vt:lpstr>Integral</vt:lpstr>
      <vt:lpstr>Spectral ANALYSIS OF Discrete SIGNAL</vt:lpstr>
      <vt:lpstr>Contents</vt:lpstr>
      <vt:lpstr>Abstract</vt:lpstr>
      <vt:lpstr>PowerPoint Presentation</vt:lpstr>
      <vt:lpstr>Objectives</vt:lpstr>
      <vt:lpstr>Methodology</vt:lpstr>
      <vt:lpstr>Methodology - Fourier analysis </vt:lpstr>
      <vt:lpstr>PowerPoint Presentation</vt:lpstr>
      <vt:lpstr>Fourier representation of an infinite (non periodic) discrete series</vt:lpstr>
      <vt:lpstr>Fourier transforms for continuous function on finite domain periodic &amp; aperiodic</vt:lpstr>
      <vt:lpstr>PowerPoint Presentation</vt:lpstr>
      <vt:lpstr>Methodology – practical </vt:lpstr>
      <vt:lpstr>GUI VIEW </vt:lpstr>
      <vt:lpstr>PowerPoint Presentation</vt:lpstr>
      <vt:lpstr>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Spectral ANALYSIS OF Discrete SIGNAL</dc:title>
  <dc:creator>Ameya uplanchi</dc:creator>
  <cp:lastModifiedBy>Ameya uplanchi</cp:lastModifiedBy>
  <cp:revision>19</cp:revision>
  <dcterms:created xsi:type="dcterms:W3CDTF">2019-11-27T15:51:51Z</dcterms:created>
  <dcterms:modified xsi:type="dcterms:W3CDTF">2019-12-03T08:42:30Z</dcterms:modified>
</cp:coreProperties>
</file>