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Barlow Condensed" panose="00000506000000000000" pitchFamily="2" charset="0"/>
      <p:regular r:id="rId20"/>
      <p:bold r:id="rId21"/>
      <p:italic r:id="rId22"/>
      <p:boldItalic r:id="rId23"/>
    </p:embeddedFont>
    <p:embeddedFont>
      <p:font typeface="Barlow Condensed Thin" panose="00000306000000000000" pitchFamily="2" charset="0"/>
      <p:regular r:id="rId24"/>
      <p:bold r:id="rId25"/>
      <p:italic r:id="rId26"/>
      <p:boldItalic r:id="rId27"/>
    </p:embeddedFont>
    <p:embeddedFont>
      <p:font typeface="Barlow Semi Condensed" panose="00000506000000000000" pitchFamily="2" charset="0"/>
      <p:regular r:id="rId28"/>
      <p:bold r:id="rId29"/>
      <p:italic r:id="rId30"/>
      <p:boldItalic r:id="rId31"/>
    </p:embeddedFont>
    <p:embeddedFont>
      <p:font typeface="Barlow Semi Condensed Thin" panose="00000306000000000000" pitchFamily="2" charset="0"/>
      <p:regular r:id="rId32"/>
      <p:bold r:id="rId33"/>
      <p:italic r:id="rId34"/>
      <p:boldItalic r:id="rId35"/>
    </p:embeddedFont>
    <p:embeddedFont>
      <p:font typeface="Homemade Apple" panose="020B0604020202020204" charset="0"/>
      <p:regular r:id="rId36"/>
    </p:embeddedFont>
    <p:embeddedFont>
      <p:font typeface="Poppins" panose="000005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ca1b7b9d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ca1b7b9d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this is our original IA diagram; now, we also have a preferences folder etc.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ca1b7b9dd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ca1b7b9dd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d5ccd25a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d5ccd25a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d61d26c5c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cd61d26c5c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d5ccd25a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cd5ccd25a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d5ccd25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cd5ccd25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ca1b7b9dd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cca1b7b9dd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cd5ccd25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cd5ccd25a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ca1b7b9d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ca1b7b9d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d61d26c5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d61d26c5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ddfb33b7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ddfb33b7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e9e65f71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e9e65f71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Current RPI resources that provide tutoring to students, like office hours, get crowded very easily (especially with popular classes like data structures). MentorMatch provides a casual way for students to meet with their peers who have already taken the course. Other online services ask people to give away a lot of unnecessary information and people don’t exactly know who they are meeting with. MentorMatch also provides the mentee with a mentor, rather than just a tutor, like ALAC tutoring.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ca1b7b9dd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ca1b7b9dd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ca1b7b9dd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ca1b7b9dd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ca1b7b9dd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ca1b7b9dd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balsamiq; swipe page ideas came later however home page still matches pretty closely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d61d26c5c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d61d26c5c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hyperlink" Target="https://twitter.com/SlidesManiaSM/" TargetMode="External"/><Relationship Id="rId12" Type="http://schemas.openxmlformats.org/officeDocument/2006/relationships/image" Target="../media/image9.png"/><Relationship Id="rId2" Type="http://schemas.openxmlformats.org/officeDocument/2006/relationships/hyperlink" Target="https://slidesmania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www.facebook.com/SlidesManiaSM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slidesmania.com/questions-powerpoint-google-slides/can-i-use-these-templates/" TargetMode="External"/><Relationship Id="rId9" Type="http://schemas.openxmlformats.org/officeDocument/2006/relationships/hyperlink" Target="https://www.pinterest.com/slidesmania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blu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4D3985">
                  <a:alpha val="80000"/>
                </a:srgbClr>
              </a:gs>
              <a:gs pos="16000">
                <a:srgbClr val="4D3985">
                  <a:alpha val="80000"/>
                </a:srgbClr>
              </a:gs>
              <a:gs pos="42000">
                <a:srgbClr val="4C4F98">
                  <a:alpha val="80000"/>
                </a:srgbClr>
              </a:gs>
              <a:gs pos="73000">
                <a:srgbClr val="1A6FAF">
                  <a:alpha val="80000"/>
                </a:srgbClr>
              </a:gs>
              <a:gs pos="98000">
                <a:srgbClr val="1381BB">
                  <a:alpha val="80000"/>
                </a:srgbClr>
              </a:gs>
              <a:gs pos="100000">
                <a:srgbClr val="1381BB">
                  <a:alpha val="80000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rlow Condensed Thin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 rot="5400000">
            <a:off x="-664950" y="62980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green">
  <p:cSld name="OBJECT_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1"/>
          <p:cNvPicPr preferRelativeResize="0"/>
          <p:nvPr/>
        </p:nvPicPr>
        <p:blipFill rotWithShape="1">
          <a:blip r:embed="rId2">
            <a:alphaModFix/>
          </a:blip>
          <a:srcRect t="3236" b="3236"/>
          <a:stretch/>
        </p:blipFill>
        <p:spPr>
          <a:xfrm>
            <a:off x="7303700" y="0"/>
            <a:ext cx="48882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671100" y="517525"/>
            <a:ext cx="5956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671200" y="1978025"/>
            <a:ext cx="59565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0" name="Google Shape;70;p11"/>
          <p:cNvSpPr/>
          <p:nvPr/>
        </p:nvSpPr>
        <p:spPr>
          <a:xfrm>
            <a:off x="7330775" y="0"/>
            <a:ext cx="4888200" cy="6858000"/>
          </a:xfrm>
          <a:prstGeom prst="rect">
            <a:avLst/>
          </a:prstGeom>
          <a:gradFill>
            <a:gsLst>
              <a:gs pos="0">
                <a:srgbClr val="385623">
                  <a:alpha val="49803"/>
                </a:srgbClr>
              </a:gs>
              <a:gs pos="16000">
                <a:srgbClr val="385623">
                  <a:alpha val="49803"/>
                </a:srgbClr>
              </a:gs>
              <a:gs pos="42000">
                <a:srgbClr val="548135">
                  <a:alpha val="49803"/>
                </a:srgbClr>
              </a:gs>
              <a:gs pos="73000">
                <a:srgbClr val="A8D08C">
                  <a:alpha val="49803"/>
                </a:srgbClr>
              </a:gs>
              <a:gs pos="98000">
                <a:srgbClr val="C4E0B2">
                  <a:alpha val="49803"/>
                </a:srgbClr>
              </a:gs>
              <a:gs pos="100000">
                <a:srgbClr val="C4E0B2">
                  <a:alpha val="49803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1"/>
          <p:cNvSpPr txBox="1"/>
          <p:nvPr/>
        </p:nvSpPr>
        <p:spPr>
          <a:xfrm rot="5400000">
            <a:off x="-664950" y="62980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6AA84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AA84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green">
  <p:cSld name="OBJECT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5592625" y="523150"/>
            <a:ext cx="5956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5592725" y="1983650"/>
            <a:ext cx="59565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76" name="Google Shape;76;p12"/>
          <p:cNvPicPr preferRelativeResize="0"/>
          <p:nvPr/>
        </p:nvPicPr>
        <p:blipFill rotWithShape="1">
          <a:blip r:embed="rId2">
            <a:alphaModFix/>
          </a:blip>
          <a:srcRect t="3236" b="3236"/>
          <a:stretch/>
        </p:blipFill>
        <p:spPr>
          <a:xfrm>
            <a:off x="0" y="0"/>
            <a:ext cx="48882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2"/>
          <p:cNvSpPr/>
          <p:nvPr/>
        </p:nvSpPr>
        <p:spPr>
          <a:xfrm>
            <a:off x="8775" y="0"/>
            <a:ext cx="4888200" cy="6858000"/>
          </a:xfrm>
          <a:prstGeom prst="rect">
            <a:avLst/>
          </a:prstGeom>
          <a:gradFill>
            <a:gsLst>
              <a:gs pos="0">
                <a:srgbClr val="385623">
                  <a:alpha val="49803"/>
                </a:srgbClr>
              </a:gs>
              <a:gs pos="16000">
                <a:srgbClr val="385623">
                  <a:alpha val="49803"/>
                </a:srgbClr>
              </a:gs>
              <a:gs pos="42000">
                <a:srgbClr val="548135">
                  <a:alpha val="49803"/>
                </a:srgbClr>
              </a:gs>
              <a:gs pos="73000">
                <a:srgbClr val="A8D08C">
                  <a:alpha val="49803"/>
                </a:srgbClr>
              </a:gs>
              <a:gs pos="98000">
                <a:srgbClr val="C4E0B2">
                  <a:alpha val="49803"/>
                </a:srgbClr>
              </a:gs>
              <a:gs pos="100000">
                <a:srgbClr val="C4E0B2">
                  <a:alpha val="49803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2"/>
          <p:cNvSpPr txBox="1"/>
          <p:nvPr/>
        </p:nvSpPr>
        <p:spPr>
          <a:xfrm rot="5400000">
            <a:off x="-664950" y="62980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green">
  <p:cSld name="BLANK_1_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385623">
                  <a:alpha val="49803"/>
                </a:srgbClr>
              </a:gs>
              <a:gs pos="16000">
                <a:srgbClr val="385623">
                  <a:alpha val="49803"/>
                </a:srgbClr>
              </a:gs>
              <a:gs pos="42000">
                <a:srgbClr val="548135">
                  <a:alpha val="49803"/>
                </a:srgbClr>
              </a:gs>
              <a:gs pos="73000">
                <a:srgbClr val="A8D08C">
                  <a:alpha val="49803"/>
                </a:srgbClr>
              </a:gs>
              <a:gs pos="98000">
                <a:srgbClr val="C4E0B2">
                  <a:alpha val="49803"/>
                </a:srgbClr>
              </a:gs>
              <a:gs pos="100000">
                <a:srgbClr val="C4E0B2">
                  <a:alpha val="49803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0" y="1845900"/>
            <a:ext cx="12217500" cy="501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 txBox="1"/>
          <p:nvPr/>
        </p:nvSpPr>
        <p:spPr>
          <a:xfrm rot="5400000">
            <a:off x="-664950" y="62980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6AA84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AA84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green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385623">
                  <a:alpha val="49803"/>
                </a:srgbClr>
              </a:gs>
              <a:gs pos="16000">
                <a:srgbClr val="385623">
                  <a:alpha val="49803"/>
                </a:srgbClr>
              </a:gs>
              <a:gs pos="42000">
                <a:srgbClr val="548135">
                  <a:alpha val="49803"/>
                </a:srgbClr>
              </a:gs>
              <a:gs pos="73000">
                <a:srgbClr val="A8D08C">
                  <a:alpha val="49803"/>
                </a:srgbClr>
              </a:gs>
              <a:gs pos="98000">
                <a:srgbClr val="C4E0B2">
                  <a:alpha val="49803"/>
                </a:srgbClr>
              </a:gs>
              <a:gs pos="100000">
                <a:srgbClr val="C4E0B2">
                  <a:alpha val="49803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-12750" y="0"/>
            <a:ext cx="12217500" cy="169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0" y="5167200"/>
            <a:ext cx="12217500" cy="169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 txBox="1"/>
          <p:nvPr/>
        </p:nvSpPr>
        <p:spPr>
          <a:xfrm rot="5400000">
            <a:off x="-664950" y="62980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6AA84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AA84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green">
  <p:cSld name="PICTURE_WITH_CAPTION_TEXT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385623">
                  <a:alpha val="49803"/>
                </a:srgbClr>
              </a:gs>
              <a:gs pos="16000">
                <a:srgbClr val="385623">
                  <a:alpha val="49803"/>
                </a:srgbClr>
              </a:gs>
              <a:gs pos="42000">
                <a:srgbClr val="548135">
                  <a:alpha val="49803"/>
                </a:srgbClr>
              </a:gs>
              <a:gs pos="73000">
                <a:srgbClr val="A8D08C">
                  <a:alpha val="49803"/>
                </a:srgbClr>
              </a:gs>
              <a:gs pos="98000">
                <a:srgbClr val="C4E0B2">
                  <a:alpha val="49803"/>
                </a:srgbClr>
              </a:gs>
              <a:gs pos="100000">
                <a:srgbClr val="C4E0B2">
                  <a:alpha val="49803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671100" y="517525"/>
            <a:ext cx="1068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671200" y="1978025"/>
            <a:ext cx="59565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/>
          <p:nvPr/>
        </p:nvSpPr>
        <p:spPr>
          <a:xfrm rot="5400000">
            <a:off x="-664950" y="62980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0" name="Google Shape;100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1" name="Google Shape;101;p16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6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s-ES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s-ES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s-ES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s-ES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s-ES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4" name="Google Shape;104;p16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6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6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6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lue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l="12917" r="23041"/>
          <a:stretch/>
        </p:blipFill>
        <p:spPr>
          <a:xfrm>
            <a:off x="7303700" y="0"/>
            <a:ext cx="48881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100" y="517525"/>
            <a:ext cx="5956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71200" y="1978025"/>
            <a:ext cx="59565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303700" y="0"/>
            <a:ext cx="4888200" cy="6858000"/>
          </a:xfrm>
          <a:prstGeom prst="rect">
            <a:avLst/>
          </a:prstGeom>
          <a:gradFill>
            <a:gsLst>
              <a:gs pos="0">
                <a:srgbClr val="4D3985">
                  <a:alpha val="80000"/>
                </a:srgbClr>
              </a:gs>
              <a:gs pos="16000">
                <a:srgbClr val="4D3985">
                  <a:alpha val="80000"/>
                </a:srgbClr>
              </a:gs>
              <a:gs pos="42000">
                <a:srgbClr val="4C4F98">
                  <a:alpha val="80000"/>
                </a:srgbClr>
              </a:gs>
              <a:gs pos="73000">
                <a:srgbClr val="1A6FAF">
                  <a:alpha val="80000"/>
                </a:srgbClr>
              </a:gs>
              <a:gs pos="98000">
                <a:srgbClr val="1381BB">
                  <a:alpha val="80000"/>
                </a:srgbClr>
              </a:gs>
              <a:gs pos="100000">
                <a:srgbClr val="1381BB">
                  <a:alpha val="8000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/>
          <p:nvPr/>
        </p:nvSpPr>
        <p:spPr>
          <a:xfrm rot="5400000">
            <a:off x="-664950" y="62980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4C4F98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4C4F98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lue">
  <p:cSld name="OBJECT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l="12917" r="23041"/>
          <a:stretch/>
        </p:blipFill>
        <p:spPr>
          <a:xfrm>
            <a:off x="0" y="0"/>
            <a:ext cx="48881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5592625" y="523150"/>
            <a:ext cx="5956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5592725" y="1983650"/>
            <a:ext cx="59565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0"/>
            <a:ext cx="4888200" cy="6858000"/>
          </a:xfrm>
          <a:prstGeom prst="rect">
            <a:avLst/>
          </a:prstGeom>
          <a:gradFill>
            <a:gsLst>
              <a:gs pos="0">
                <a:srgbClr val="4D3985">
                  <a:alpha val="80000"/>
                </a:srgbClr>
              </a:gs>
              <a:gs pos="16000">
                <a:srgbClr val="4D3985">
                  <a:alpha val="80000"/>
                </a:srgbClr>
              </a:gs>
              <a:gs pos="42000">
                <a:srgbClr val="4C4F98">
                  <a:alpha val="80000"/>
                </a:srgbClr>
              </a:gs>
              <a:gs pos="73000">
                <a:srgbClr val="1A6FAF">
                  <a:alpha val="80000"/>
                </a:srgbClr>
              </a:gs>
              <a:gs pos="98000">
                <a:srgbClr val="1381BB">
                  <a:alpha val="80000"/>
                </a:srgbClr>
              </a:gs>
              <a:gs pos="100000">
                <a:srgbClr val="1381BB">
                  <a:alpha val="8000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/>
          <p:nvPr/>
        </p:nvSpPr>
        <p:spPr>
          <a:xfrm rot="5400000">
            <a:off x="-664950" y="62980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1473375" y="2208250"/>
            <a:ext cx="8406882" cy="1388805"/>
          </a:xfrm>
          <a:custGeom>
            <a:avLst/>
            <a:gdLst/>
            <a:ahLst/>
            <a:cxnLst/>
            <a:rect l="l" t="t" r="r" b="b"/>
            <a:pathLst>
              <a:path w="9890449" h="1388805" extrusionOk="0">
                <a:moveTo>
                  <a:pt x="0" y="9331"/>
                </a:moveTo>
                <a:lnTo>
                  <a:pt x="9190653" y="0"/>
                </a:lnTo>
                <a:cubicBezTo>
                  <a:pt x="9577140" y="0"/>
                  <a:pt x="9890449" y="313309"/>
                  <a:pt x="9890449" y="699796"/>
                </a:cubicBezTo>
                <a:cubicBezTo>
                  <a:pt x="9890449" y="1037972"/>
                  <a:pt x="9659903" y="1366774"/>
                  <a:pt x="9331686" y="1385375"/>
                </a:cubicBezTo>
                <a:lnTo>
                  <a:pt x="1883953" y="1388805"/>
                </a:lnTo>
              </a:path>
            </a:pathLst>
          </a:cu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 flipH="1">
            <a:off x="2474834" y="3601625"/>
            <a:ext cx="9717166" cy="1407466"/>
          </a:xfrm>
          <a:custGeom>
            <a:avLst/>
            <a:gdLst/>
            <a:ahLst/>
            <a:cxnLst/>
            <a:rect l="l" t="t" r="r" b="b"/>
            <a:pathLst>
              <a:path w="11010953" h="1407466" extrusionOk="0">
                <a:moveTo>
                  <a:pt x="10311157" y="0"/>
                </a:moveTo>
                <a:cubicBezTo>
                  <a:pt x="10697644" y="0"/>
                  <a:pt x="11010953" y="313309"/>
                  <a:pt x="11010953" y="699796"/>
                </a:cubicBezTo>
                <a:cubicBezTo>
                  <a:pt x="11010953" y="1037972"/>
                  <a:pt x="10771076" y="1320121"/>
                  <a:pt x="10452190" y="1385375"/>
                </a:cubicBezTo>
                <a:lnTo>
                  <a:pt x="0" y="1407466"/>
                </a:lnTo>
              </a:path>
            </a:pathLst>
          </a:cu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 txBox="1"/>
          <p:nvPr/>
        </p:nvSpPr>
        <p:spPr>
          <a:xfrm rot="5400000">
            <a:off x="-664950" y="62980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4C4F98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4C4F98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/>
          <p:nvPr/>
        </p:nvSpPr>
        <p:spPr>
          <a:xfrm rot="5400000">
            <a:off x="-664950" y="62980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4C4F98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4C4F98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lue">
  <p:cSld name="BLANK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4D3985">
                  <a:alpha val="80000"/>
                </a:srgbClr>
              </a:gs>
              <a:gs pos="16000">
                <a:srgbClr val="4D3985">
                  <a:alpha val="80000"/>
                </a:srgbClr>
              </a:gs>
              <a:gs pos="42000">
                <a:srgbClr val="4C4F98">
                  <a:alpha val="80000"/>
                </a:srgbClr>
              </a:gs>
              <a:gs pos="73000">
                <a:srgbClr val="1A6FAF">
                  <a:alpha val="80000"/>
                </a:srgbClr>
              </a:gs>
              <a:gs pos="98000">
                <a:srgbClr val="1381BB">
                  <a:alpha val="80000"/>
                </a:srgbClr>
              </a:gs>
              <a:gs pos="100000">
                <a:srgbClr val="1381BB">
                  <a:alpha val="8000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0" y="1845900"/>
            <a:ext cx="12217500" cy="501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/>
          <p:nvPr/>
        </p:nvSpPr>
        <p:spPr>
          <a:xfrm rot="5400000">
            <a:off x="-664950" y="62980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4C4F98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4C4F98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blue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4D3985">
                  <a:alpha val="80000"/>
                </a:srgbClr>
              </a:gs>
              <a:gs pos="16000">
                <a:srgbClr val="4D3985">
                  <a:alpha val="80000"/>
                </a:srgbClr>
              </a:gs>
              <a:gs pos="42000">
                <a:srgbClr val="4C4F98">
                  <a:alpha val="80000"/>
                </a:srgbClr>
              </a:gs>
              <a:gs pos="73000">
                <a:srgbClr val="1A6FAF">
                  <a:alpha val="80000"/>
                </a:srgbClr>
              </a:gs>
              <a:gs pos="98000">
                <a:srgbClr val="1381BB">
                  <a:alpha val="80000"/>
                </a:srgbClr>
              </a:gs>
              <a:gs pos="100000">
                <a:srgbClr val="1381BB">
                  <a:alpha val="8000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-12750" y="0"/>
            <a:ext cx="12217500" cy="169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0" y="5167200"/>
            <a:ext cx="12217500" cy="169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/>
          <p:nvPr/>
        </p:nvSpPr>
        <p:spPr>
          <a:xfrm rot="5400000">
            <a:off x="-664950" y="62980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4C4F98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4C4F98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blue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4D3985">
                  <a:alpha val="80000"/>
                </a:srgbClr>
              </a:gs>
              <a:gs pos="16000">
                <a:srgbClr val="4D3985">
                  <a:alpha val="80000"/>
                </a:srgbClr>
              </a:gs>
              <a:gs pos="42000">
                <a:srgbClr val="4C4F98">
                  <a:alpha val="80000"/>
                </a:srgbClr>
              </a:gs>
              <a:gs pos="73000">
                <a:srgbClr val="1A6FAF">
                  <a:alpha val="80000"/>
                </a:srgbClr>
              </a:gs>
              <a:gs pos="98000">
                <a:srgbClr val="1381BB">
                  <a:alpha val="80000"/>
                </a:srgbClr>
              </a:gs>
              <a:gs pos="100000">
                <a:srgbClr val="1381BB">
                  <a:alpha val="8000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671100" y="517525"/>
            <a:ext cx="1068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671200" y="1978025"/>
            <a:ext cx="59565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/>
          <p:nvPr/>
        </p:nvSpPr>
        <p:spPr>
          <a:xfrm rot="5400000">
            <a:off x="-664950" y="62980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green">
  <p:cSld name="TITLE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385623">
                  <a:alpha val="49803"/>
                </a:srgbClr>
              </a:gs>
              <a:gs pos="16000">
                <a:srgbClr val="385623">
                  <a:alpha val="49803"/>
                </a:srgbClr>
              </a:gs>
              <a:gs pos="42000">
                <a:srgbClr val="548135">
                  <a:alpha val="49803"/>
                </a:srgbClr>
              </a:gs>
              <a:gs pos="73000">
                <a:srgbClr val="A8D08C">
                  <a:alpha val="49803"/>
                </a:srgbClr>
              </a:gs>
              <a:gs pos="98000">
                <a:srgbClr val="C4E0B2">
                  <a:alpha val="49803"/>
                </a:srgbClr>
              </a:gs>
              <a:gs pos="100000">
                <a:srgbClr val="C4E0B2">
                  <a:alpha val="49803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rlow Condensed Thin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4" name="Google Shape;64;p10"/>
          <p:cNvSpPr txBox="1"/>
          <p:nvPr/>
        </p:nvSpPr>
        <p:spPr>
          <a:xfrm rot="5400000">
            <a:off x="-664950" y="62980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arlow Condensed Thin"/>
              <a:buNone/>
              <a:defRPr sz="4400" b="1" i="0" u="none" strike="noStrike" cap="none">
                <a:solidFill>
                  <a:schemeClr val="dk1"/>
                </a:solidFill>
                <a:latin typeface="Barlow Condensed Thin"/>
                <a:ea typeface="Barlow Condensed Thin"/>
                <a:cs typeface="Barlow Condensed Thin"/>
                <a:sym typeface="Barlow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1" i="0" u="none" strike="noStrike" cap="none">
                <a:solidFill>
                  <a:schemeClr val="dk1"/>
                </a:solidFill>
                <a:latin typeface="Barlow Semi Condensed Thin"/>
                <a:ea typeface="Barlow Semi Condensed Thin"/>
                <a:cs typeface="Barlow Semi Condensed Thin"/>
                <a:sym typeface="Barlow Semi Condensed Thin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Barlow Semi Condensed Thin"/>
                <a:ea typeface="Barlow Semi Condensed Thin"/>
                <a:cs typeface="Barlow Semi Condensed Thin"/>
                <a:sym typeface="Barlow Semi Condensed Th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Barlow Semi Condensed Thin"/>
                <a:ea typeface="Barlow Semi Condensed Thin"/>
                <a:cs typeface="Barlow Semi Condensed Thin"/>
                <a:sym typeface="Barlow Semi Condensed Th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Barlow Semi Condensed Thin"/>
                <a:ea typeface="Barlow Semi Condensed Thin"/>
                <a:cs typeface="Barlow Semi Condensed Thin"/>
                <a:sym typeface="Barlow Semi Condensed Th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Barlow Semi Condensed Thin"/>
                <a:ea typeface="Barlow Semi Condensed Thin"/>
                <a:cs typeface="Barlow Semi Condensed Thin"/>
                <a:sym typeface="Barlow Semi Condensed Th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Barlow Semi Condensed Thin"/>
                <a:ea typeface="Barlow Semi Condensed Thin"/>
                <a:cs typeface="Barlow Semi Condensed Thin"/>
                <a:sym typeface="Barlow Semi Condensed Th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Barlow Semi Condensed Thin"/>
                <a:ea typeface="Barlow Semi Condensed Thin"/>
                <a:cs typeface="Barlow Semi Condensed Thin"/>
                <a:sym typeface="Barlow Semi Condensed Th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Barlow Semi Condensed Thin"/>
                <a:ea typeface="Barlow Semi Condensed Thin"/>
                <a:cs typeface="Barlow Semi Condensed Thin"/>
                <a:sym typeface="Barlow Semi Condensed Th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Barlow Semi Condensed Thin"/>
                <a:ea typeface="Barlow Semi Condensed Thin"/>
                <a:cs typeface="Barlow Semi Condensed Thin"/>
                <a:sym typeface="Barlow Semi Condensed Th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Barlow Semi Condensed Thin"/>
                <a:ea typeface="Barlow Semi Condensed Thin"/>
                <a:cs typeface="Barlow Semi Condensed Thin"/>
                <a:sym typeface="Barlow Semi Condensed Th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Barlow Semi Condensed Thin"/>
                <a:ea typeface="Barlow Semi Condensed Thin"/>
                <a:cs typeface="Barlow Semi Condensed Thin"/>
                <a:sym typeface="Barlow Semi Condensed Th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Barlow Semi Condensed Thin"/>
                <a:ea typeface="Barlow Semi Condensed Thin"/>
                <a:cs typeface="Barlow Semi Condensed Thin"/>
                <a:sym typeface="Barlow Semi Condensed Th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Barlow Semi Condensed Thin"/>
                <a:ea typeface="Barlow Semi Condensed Thin"/>
                <a:cs typeface="Barlow Semi Condensed Thin"/>
                <a:sym typeface="Barlow Semi Condensed Th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Barlow Semi Condensed Thin"/>
                <a:ea typeface="Barlow Semi Condensed Thin"/>
                <a:cs typeface="Barlow Semi Condensed Thin"/>
                <a:sym typeface="Barlow Semi Condensed Th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64950" y="62980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585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/>
          <p:nvPr/>
        </p:nvSpPr>
        <p:spPr>
          <a:xfrm>
            <a:off x="1410893" y="2322901"/>
            <a:ext cx="9370200" cy="2212200"/>
          </a:xfrm>
          <a:prstGeom prst="frame">
            <a:avLst>
              <a:gd name="adj1" fmla="val 501"/>
            </a:avLst>
          </a:prstGeom>
          <a:solidFill>
            <a:srgbClr val="296CA2"/>
          </a:solidFill>
          <a:ln w="38100" cap="flat" cmpd="sng">
            <a:solidFill>
              <a:srgbClr val="38768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0709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679392" y="5317933"/>
            <a:ext cx="11145900" cy="12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6000"/>
              <a:buFont typeface="Barlow Condensed Thin"/>
              <a:buNone/>
            </a:pPr>
            <a:r>
              <a:rPr lang="es-ES" sz="4400" b="0" dirty="0" err="1">
                <a:solidFill>
                  <a:schemeClr val="bg1"/>
                </a:solidFill>
              </a:rPr>
              <a:t>Ameya</a:t>
            </a:r>
            <a:r>
              <a:rPr lang="es-ES" sz="4400" b="0" dirty="0">
                <a:solidFill>
                  <a:schemeClr val="bg1"/>
                </a:solidFill>
              </a:rPr>
              <a:t> </a:t>
            </a:r>
            <a:r>
              <a:rPr lang="es-ES" sz="4400" b="0" dirty="0" err="1">
                <a:solidFill>
                  <a:schemeClr val="bg1"/>
                </a:solidFill>
              </a:rPr>
              <a:t>Barve</a:t>
            </a:r>
            <a:r>
              <a:rPr lang="es-ES" sz="4400" b="0" dirty="0">
                <a:solidFill>
                  <a:schemeClr val="bg1"/>
                </a:solidFill>
              </a:rPr>
              <a:t>, Quinn </a:t>
            </a:r>
            <a:r>
              <a:rPr lang="es-ES" sz="4400" b="0" dirty="0" err="1">
                <a:solidFill>
                  <a:schemeClr val="bg1"/>
                </a:solidFill>
              </a:rPr>
              <a:t>Colognato</a:t>
            </a:r>
            <a:r>
              <a:rPr lang="es-ES" sz="4400" b="0" dirty="0">
                <a:solidFill>
                  <a:schemeClr val="bg1"/>
                </a:solidFill>
              </a:rPr>
              <a:t>, and Mary Cotrupi</a:t>
            </a:r>
            <a:endParaRPr sz="4400" b="0" dirty="0">
              <a:solidFill>
                <a:schemeClr val="bg1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2037" y="2727650"/>
            <a:ext cx="6167926" cy="14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1165500" y="2123700"/>
            <a:ext cx="9861000" cy="2610600"/>
          </a:xfrm>
          <a:prstGeom prst="frame">
            <a:avLst>
              <a:gd name="adj1" fmla="val 50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80709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6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341175" y="-182650"/>
            <a:ext cx="8615100" cy="1392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Barlow Condensed"/>
                <a:ea typeface="Barlow Condensed"/>
                <a:cs typeface="Barlow Condensed"/>
                <a:sym typeface="Barlow Condensed"/>
              </a:rPr>
              <a:t>Information Architecture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1900" y="899300"/>
            <a:ext cx="7988200" cy="58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7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489975" y="220025"/>
            <a:ext cx="3085200" cy="1140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Barlow Condensed"/>
                <a:ea typeface="Barlow Condensed"/>
                <a:cs typeface="Barlow Condensed"/>
                <a:sym typeface="Barlow Condensed"/>
              </a:rPr>
              <a:t>FOCUS AREAS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body" idx="1"/>
          </p:nvPr>
        </p:nvSpPr>
        <p:spPr>
          <a:xfrm>
            <a:off x="671200" y="1580350"/>
            <a:ext cx="4968600" cy="991800"/>
          </a:xfrm>
          <a:prstGeom prst="rect">
            <a:avLst/>
          </a:prstGeom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43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HTML/CSS</a:t>
            </a:r>
            <a:endParaRPr sz="43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body" idx="1"/>
          </p:nvPr>
        </p:nvSpPr>
        <p:spPr>
          <a:xfrm>
            <a:off x="6458225" y="1580350"/>
            <a:ext cx="4868400" cy="991800"/>
          </a:xfrm>
          <a:prstGeom prst="rect">
            <a:avLst/>
          </a:prstGeom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4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Database Use</a:t>
            </a:r>
            <a:endParaRPr sz="4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9" name="Google Shape;199;p27"/>
          <p:cNvSpPr txBox="1">
            <a:spLocks noGrp="1"/>
          </p:cNvSpPr>
          <p:nvPr>
            <p:ph type="body" idx="1"/>
          </p:nvPr>
        </p:nvSpPr>
        <p:spPr>
          <a:xfrm>
            <a:off x="671200" y="2642850"/>
            <a:ext cx="4968600" cy="3078600"/>
          </a:xfrm>
          <a:prstGeom prst="rect">
            <a:avLst/>
          </a:prstGeom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3600"/>
              <a:buFont typeface="Barlow Semi Condensed"/>
              <a:buChar char="●"/>
            </a:pPr>
            <a:r>
              <a:rPr lang="es-ES" sz="3400" b="0" u="sng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Website</a:t>
            </a:r>
            <a:r>
              <a:rPr lang="es-ES" sz="3400" b="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: </a:t>
            </a:r>
            <a:r>
              <a:rPr lang="es-ES" sz="3400" b="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Created</a:t>
            </a:r>
            <a:r>
              <a:rPr lang="es-ES" sz="3400" b="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a </a:t>
            </a:r>
            <a:r>
              <a:rPr lang="es-ES" sz="3400" b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welcoming</a:t>
            </a:r>
            <a:r>
              <a:rPr lang="es-ES" sz="3400" b="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site </a:t>
            </a:r>
            <a:r>
              <a:rPr lang="es-ES" sz="3400" b="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theme</a:t>
            </a:r>
            <a:r>
              <a:rPr lang="es-ES" sz="3400" b="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s-ES" sz="3400" b="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with</a:t>
            </a:r>
            <a:r>
              <a:rPr lang="es-ES" sz="3400" b="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cohesive </a:t>
            </a:r>
            <a:r>
              <a:rPr lang="es-ES" sz="3400" b="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fonts</a:t>
            </a:r>
            <a:r>
              <a:rPr lang="es-ES" sz="3400" b="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s-ES" sz="3400" b="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colors</a:t>
            </a:r>
            <a:r>
              <a:rPr lang="es-ES" sz="3400" b="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s-ES" sz="3400" b="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strategic</a:t>
            </a:r>
            <a:r>
              <a:rPr lang="es-ES" sz="3400" b="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s-ES" sz="3400" b="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content</a:t>
            </a:r>
            <a:r>
              <a:rPr lang="es-ES" sz="3400" b="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s-ES" sz="3400" b="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layout</a:t>
            </a:r>
            <a:r>
              <a:rPr lang="es-ES" sz="3400" b="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and </a:t>
            </a:r>
            <a:r>
              <a:rPr lang="es-ES" sz="3400" b="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playful</a:t>
            </a:r>
            <a:r>
              <a:rPr lang="es-ES" sz="3400" b="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s-ES" sz="3400" b="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Javascript</a:t>
            </a:r>
            <a:r>
              <a:rPr lang="es-ES" sz="3400" b="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s-ES" sz="3400" b="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animations</a:t>
            </a:r>
            <a:endParaRPr lang="es-ES" sz="3400" b="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0" name="Google Shape;200;p27"/>
          <p:cNvSpPr txBox="1">
            <a:spLocks noGrp="1"/>
          </p:cNvSpPr>
          <p:nvPr>
            <p:ph type="body" idx="1"/>
          </p:nvPr>
        </p:nvSpPr>
        <p:spPr>
          <a:xfrm>
            <a:off x="6458225" y="2643000"/>
            <a:ext cx="4868400" cy="3078600"/>
          </a:xfrm>
          <a:prstGeom prst="rect">
            <a:avLst/>
          </a:prstGeom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69900" algn="l" rtl="0">
              <a:spcBef>
                <a:spcPts val="1000"/>
              </a:spcBef>
              <a:spcAft>
                <a:spcPts val="0"/>
              </a:spcAft>
              <a:buSzPts val="3800"/>
              <a:buFont typeface="Barlow Semi Condensed"/>
              <a:buChar char="●"/>
            </a:pPr>
            <a:r>
              <a:rPr lang="es-ES" sz="3600" b="0" u="sng">
                <a:latin typeface="Barlow Semi Condensed"/>
                <a:ea typeface="Barlow Semi Condensed"/>
                <a:cs typeface="Barlow Semi Condensed"/>
                <a:sym typeface="Barlow Semi Condensed"/>
              </a:rPr>
              <a:t>Preferences Page</a:t>
            </a:r>
            <a:r>
              <a:rPr lang="es-ES" sz="3600" b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: Reads the real </a:t>
            </a:r>
            <a:r>
              <a:rPr lang="es-ES" sz="3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match </a:t>
            </a:r>
            <a:r>
              <a:rPr lang="es-ES" sz="3600" b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and </a:t>
            </a:r>
            <a:r>
              <a:rPr lang="es-ES" sz="3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preferences </a:t>
            </a:r>
            <a:r>
              <a:rPr lang="es-ES" sz="3600" b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 that a user selects and displays it to them</a:t>
            </a:r>
            <a:endParaRPr sz="3800" b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348792" y="6051725"/>
            <a:ext cx="1151012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 err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Ameya</a:t>
            </a:r>
            <a:r>
              <a:rPr lang="es-ES" sz="2200" b="1" dirty="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- </a:t>
            </a:r>
            <a:r>
              <a:rPr lang="es-ES" sz="2200" b="1" dirty="0" err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Databases</a:t>
            </a:r>
            <a:r>
              <a:rPr lang="es-ES" sz="2200" b="1" dirty="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&amp; </a:t>
            </a:r>
            <a:r>
              <a:rPr lang="es-ES" sz="2200" b="1" dirty="0" err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Implementation</a:t>
            </a:r>
            <a:r>
              <a:rPr lang="es-ES" sz="2200" b="1" dirty="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    Quinn - </a:t>
            </a:r>
            <a:r>
              <a:rPr lang="es-ES" sz="2200" b="1" dirty="0" err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Swipe</a:t>
            </a:r>
            <a:r>
              <a:rPr lang="es-ES" sz="2200" b="1" dirty="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Page &amp; HTML        Mary - </a:t>
            </a:r>
            <a:r>
              <a:rPr lang="es-ES" sz="2200" b="1" dirty="0" err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Styling</a:t>
            </a:r>
            <a:r>
              <a:rPr lang="es-ES" sz="2200" b="1" dirty="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&amp; </a:t>
            </a:r>
            <a:r>
              <a:rPr lang="es-ES" sz="2200" b="1" dirty="0" err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Effects</a:t>
            </a:r>
            <a:endParaRPr sz="2200" b="1" dirty="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2724" y="1183737"/>
            <a:ext cx="991780" cy="9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1075" y="877650"/>
            <a:ext cx="1434925" cy="14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8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8"/>
          <p:cNvPicPr preferRelativeResize="0"/>
          <p:nvPr/>
        </p:nvPicPr>
        <p:blipFill rotWithShape="1">
          <a:blip r:embed="rId4">
            <a:alphaModFix/>
          </a:blip>
          <a:srcRect r="17129"/>
          <a:stretch/>
        </p:blipFill>
        <p:spPr>
          <a:xfrm>
            <a:off x="912200" y="918163"/>
            <a:ext cx="10367600" cy="50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912050" y="918175"/>
            <a:ext cx="10367700" cy="5021700"/>
          </a:xfrm>
          <a:prstGeom prst="rect">
            <a:avLst/>
          </a:prstGeom>
          <a:ln w="114300" cap="flat" cmpd="sng">
            <a:solidFill>
              <a:srgbClr val="38768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0" b="0" dirty="0">
                <a:solidFill>
                  <a:srgbClr val="387684"/>
                </a:solidFill>
              </a:rPr>
              <a:t>3. DEMO</a:t>
            </a:r>
            <a:endParaRPr sz="10000" b="0" dirty="0">
              <a:solidFill>
                <a:srgbClr val="387684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9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/>
          <p:nvPr/>
        </p:nvSpPr>
        <p:spPr>
          <a:xfrm>
            <a:off x="4130400" y="2761800"/>
            <a:ext cx="39312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83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4. Recap</a:t>
            </a:r>
            <a:endParaRPr sz="47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0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-10886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574499" y="245725"/>
            <a:ext cx="4553681" cy="1392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dirty="0" err="1">
                <a:solidFill>
                  <a:schemeClr val="lt1"/>
                </a:solidFill>
              </a:rPr>
              <a:t>What</a:t>
            </a:r>
            <a:r>
              <a:rPr lang="es-ES" b="0" dirty="0">
                <a:solidFill>
                  <a:schemeClr val="lt1"/>
                </a:solidFill>
              </a:rPr>
              <a:t> </a:t>
            </a:r>
            <a:r>
              <a:rPr lang="es-ES" b="0" dirty="0" err="1">
                <a:solidFill>
                  <a:schemeClr val="lt1"/>
                </a:solidFill>
              </a:rPr>
              <a:t>we</a:t>
            </a:r>
            <a:r>
              <a:rPr lang="es-ES" b="0" dirty="0">
                <a:solidFill>
                  <a:schemeClr val="lt1"/>
                </a:solidFill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Discussed</a:t>
            </a:r>
            <a:r>
              <a:rPr lang="es-ES" dirty="0">
                <a:solidFill>
                  <a:schemeClr val="lt1"/>
                </a:solidFill>
              </a:rPr>
              <a:t>:</a:t>
            </a:r>
            <a:endParaRPr dirty="0"/>
          </a:p>
        </p:txBody>
      </p:sp>
      <p:sp>
        <p:nvSpPr>
          <p:cNvPr id="223" name="Google Shape;223;p30"/>
          <p:cNvSpPr txBox="1">
            <a:spLocks noGrp="1"/>
          </p:cNvSpPr>
          <p:nvPr>
            <p:ph type="body" idx="1"/>
          </p:nvPr>
        </p:nvSpPr>
        <p:spPr>
          <a:xfrm>
            <a:off x="671200" y="1481675"/>
            <a:ext cx="4999500" cy="4759500"/>
          </a:xfrm>
          <a:prstGeom prst="rect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 algn="l" rtl="0">
              <a:spcBef>
                <a:spcPts val="1000"/>
              </a:spcBef>
              <a:spcAft>
                <a:spcPts val="0"/>
              </a:spcAft>
              <a:buSzPts val="3400"/>
              <a:buChar char="●"/>
            </a:pPr>
            <a:r>
              <a:rPr lang="es-ES" sz="3400" dirty="0"/>
              <a:t>Match+ (a chance </a:t>
            </a:r>
            <a:r>
              <a:rPr lang="es-ES" sz="3400" dirty="0" err="1"/>
              <a:t>for</a:t>
            </a:r>
            <a:r>
              <a:rPr lang="es-ES" sz="3400" dirty="0"/>
              <a:t> </a:t>
            </a:r>
            <a:r>
              <a:rPr lang="es-ES" sz="3400" dirty="0" err="1"/>
              <a:t>users</a:t>
            </a:r>
            <a:r>
              <a:rPr lang="es-ES" sz="3400" dirty="0"/>
              <a:t> </a:t>
            </a:r>
            <a:r>
              <a:rPr lang="es-ES" sz="3400" dirty="0" err="1"/>
              <a:t>to</a:t>
            </a:r>
            <a:r>
              <a:rPr lang="es-ES" sz="3400" dirty="0"/>
              <a:t> </a:t>
            </a:r>
            <a:r>
              <a:rPr lang="es-ES" sz="3400" dirty="0" err="1"/>
              <a:t>pay</a:t>
            </a:r>
            <a:r>
              <a:rPr lang="es-ES" sz="3400" dirty="0"/>
              <a:t> extra and </a:t>
            </a:r>
            <a:r>
              <a:rPr lang="es-ES" sz="3400" dirty="0" err="1"/>
              <a:t>unlock</a:t>
            </a:r>
            <a:r>
              <a:rPr lang="es-ES" sz="3400" dirty="0"/>
              <a:t> more </a:t>
            </a:r>
            <a:r>
              <a:rPr lang="es-ES" sz="3400" dirty="0" err="1"/>
              <a:t>features</a:t>
            </a:r>
            <a:r>
              <a:rPr lang="es-ES" sz="3400" dirty="0"/>
              <a:t>)</a:t>
            </a:r>
            <a:endParaRPr sz="3400" dirty="0"/>
          </a:p>
          <a:p>
            <a:pPr marL="457200" lvl="0" indent="-444500" algn="l" rtl="0">
              <a:spcBef>
                <a:spcPts val="1000"/>
              </a:spcBef>
              <a:spcAft>
                <a:spcPts val="0"/>
              </a:spcAft>
              <a:buSzPts val="3400"/>
              <a:buChar char="●"/>
            </a:pPr>
            <a:r>
              <a:rPr lang="es-ES" sz="3400" dirty="0"/>
              <a:t>A </a:t>
            </a:r>
            <a:r>
              <a:rPr lang="es-ES" sz="3400" dirty="0" err="1"/>
              <a:t>messaging</a:t>
            </a:r>
            <a:r>
              <a:rPr lang="es-ES" sz="3400" dirty="0"/>
              <a:t> interface </a:t>
            </a:r>
            <a:r>
              <a:rPr lang="es-ES" sz="3400" dirty="0" err="1"/>
              <a:t>between</a:t>
            </a:r>
            <a:r>
              <a:rPr lang="es-ES" sz="3400" dirty="0"/>
              <a:t> </a:t>
            </a:r>
            <a:r>
              <a:rPr lang="es-ES" sz="3400" dirty="0" err="1"/>
              <a:t>mentees</a:t>
            </a:r>
            <a:r>
              <a:rPr lang="es-ES" sz="3400" dirty="0"/>
              <a:t> and </a:t>
            </a:r>
            <a:r>
              <a:rPr lang="es-ES" sz="3400" dirty="0" err="1"/>
              <a:t>mentors</a:t>
            </a:r>
            <a:r>
              <a:rPr lang="es-ES" sz="3400" dirty="0"/>
              <a:t> </a:t>
            </a:r>
            <a:endParaRPr sz="3400" dirty="0"/>
          </a:p>
          <a:p>
            <a:pPr marL="457200" lvl="0" indent="-431800" algn="l" rtl="0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es-ES" sz="3400" dirty="0" err="1"/>
              <a:t>Implementing</a:t>
            </a:r>
            <a:r>
              <a:rPr lang="es-ES" sz="3400" dirty="0"/>
              <a:t> a </a:t>
            </a:r>
            <a:r>
              <a:rPr lang="es-ES" sz="3400" dirty="0" err="1"/>
              <a:t>working</a:t>
            </a:r>
            <a:r>
              <a:rPr lang="es-ES" sz="3400" dirty="0"/>
              <a:t> </a:t>
            </a:r>
            <a:r>
              <a:rPr lang="es-ES" sz="3400" dirty="0" err="1"/>
              <a:t>preferences</a:t>
            </a:r>
            <a:r>
              <a:rPr lang="es-ES" sz="3400" dirty="0"/>
              <a:t> page</a:t>
            </a:r>
            <a:r>
              <a:rPr lang="es-ES" sz="3600" dirty="0"/>
              <a:t> </a:t>
            </a:r>
            <a:endParaRPr sz="3600" dirty="0"/>
          </a:p>
        </p:txBody>
      </p:sp>
      <p:sp>
        <p:nvSpPr>
          <p:cNvPr id="224" name="Google Shape;224;p30"/>
          <p:cNvSpPr txBox="1">
            <a:spLocks noGrp="1"/>
          </p:cNvSpPr>
          <p:nvPr>
            <p:ph type="body" idx="1"/>
          </p:nvPr>
        </p:nvSpPr>
        <p:spPr>
          <a:xfrm>
            <a:off x="6388450" y="1481825"/>
            <a:ext cx="4999500" cy="4759500"/>
          </a:xfrm>
          <a:prstGeom prst="rect">
            <a:avLst/>
          </a:prstGeom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 algn="l" rtl="0">
              <a:spcBef>
                <a:spcPts val="1000"/>
              </a:spcBef>
              <a:spcAft>
                <a:spcPts val="0"/>
              </a:spcAft>
              <a:buSzPts val="3400"/>
              <a:buChar char="●"/>
            </a:pPr>
            <a:r>
              <a:rPr lang="es-ES" sz="3400"/>
              <a:t>A functional swipe page to display the mentors</a:t>
            </a:r>
            <a:endParaRPr sz="3400"/>
          </a:p>
          <a:p>
            <a:pPr marL="457200" lvl="0" indent="-444500" algn="l" rtl="0">
              <a:spcBef>
                <a:spcPts val="1000"/>
              </a:spcBef>
              <a:spcAft>
                <a:spcPts val="0"/>
              </a:spcAft>
              <a:buSzPts val="3400"/>
              <a:buChar char="●"/>
            </a:pPr>
            <a:r>
              <a:rPr lang="es-ES" sz="3400"/>
              <a:t>Database integration to show a user their matches each time they sign in </a:t>
            </a:r>
            <a:endParaRPr sz="3400"/>
          </a:p>
          <a:p>
            <a:pPr marL="457200" lvl="0" indent="-444500" algn="l" rtl="0">
              <a:spcBef>
                <a:spcPts val="1000"/>
              </a:spcBef>
              <a:spcAft>
                <a:spcPts val="0"/>
              </a:spcAft>
              <a:buSzPts val="3400"/>
              <a:buChar char="●"/>
            </a:pPr>
            <a:r>
              <a:rPr lang="es-ES" sz="3400"/>
              <a:t>Functional login and signup pages to store users</a:t>
            </a:r>
            <a:endParaRPr sz="3400"/>
          </a:p>
        </p:txBody>
      </p:sp>
      <p:sp>
        <p:nvSpPr>
          <p:cNvPr id="225" name="Google Shape;225;p30"/>
          <p:cNvSpPr txBox="1">
            <a:spLocks noGrp="1"/>
          </p:cNvSpPr>
          <p:nvPr>
            <p:ph type="title"/>
          </p:nvPr>
        </p:nvSpPr>
        <p:spPr>
          <a:xfrm>
            <a:off x="6279850" y="245725"/>
            <a:ext cx="5108100" cy="1392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dirty="0" err="1">
                <a:solidFill>
                  <a:schemeClr val="lt1"/>
                </a:solidFill>
              </a:rPr>
              <a:t>What</a:t>
            </a:r>
            <a:r>
              <a:rPr lang="es-ES" b="0" dirty="0">
                <a:solidFill>
                  <a:schemeClr val="lt1"/>
                </a:solidFill>
              </a:rPr>
              <a:t> </a:t>
            </a:r>
            <a:r>
              <a:rPr lang="es-ES" b="0" dirty="0" err="1">
                <a:solidFill>
                  <a:schemeClr val="lt1"/>
                </a:solidFill>
              </a:rPr>
              <a:t>we</a:t>
            </a:r>
            <a:r>
              <a:rPr lang="es-ES" b="0" dirty="0">
                <a:solidFill>
                  <a:schemeClr val="lt1"/>
                </a:solidFill>
              </a:rPr>
              <a:t> </a:t>
            </a:r>
            <a:r>
              <a:rPr lang="es-ES" dirty="0" err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Accomplished</a:t>
            </a:r>
            <a:r>
              <a:rPr lang="es-ES" dirty="0">
                <a:solidFill>
                  <a:schemeClr val="lt1"/>
                </a:solidFill>
              </a:rPr>
              <a:t>: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1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>
            <a:spLocks noGrp="1"/>
          </p:cNvSpPr>
          <p:nvPr>
            <p:ph type="title"/>
          </p:nvPr>
        </p:nvSpPr>
        <p:spPr>
          <a:xfrm>
            <a:off x="562425" y="132825"/>
            <a:ext cx="8615100" cy="1392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CHALLENGES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32" name="Google Shape;232;p31"/>
          <p:cNvSpPr txBox="1">
            <a:spLocks noGrp="1"/>
          </p:cNvSpPr>
          <p:nvPr>
            <p:ph type="body" idx="1"/>
          </p:nvPr>
        </p:nvSpPr>
        <p:spPr>
          <a:xfrm>
            <a:off x="671200" y="1253400"/>
            <a:ext cx="101958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4500" algn="l" rtl="0">
              <a:spcBef>
                <a:spcPts val="1000"/>
              </a:spcBef>
              <a:spcAft>
                <a:spcPts val="0"/>
              </a:spcAft>
              <a:buSzPts val="3400"/>
              <a:buChar char="●"/>
            </a:pPr>
            <a:r>
              <a:rPr lang="es-ES" sz="3400" b="0" u="sng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Swipe</a:t>
            </a:r>
            <a:r>
              <a:rPr lang="es-ES" sz="3400" b="0" u="sng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Page</a:t>
            </a:r>
            <a:endParaRPr sz="3400" b="0" u="sng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914400" lvl="1" indent="-444500" algn="l" rtl="0"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s-ES" sz="3400" dirty="0" err="1"/>
              <a:t>Issue</a:t>
            </a:r>
            <a:r>
              <a:rPr lang="es-ES" sz="3400" dirty="0"/>
              <a:t>: </a:t>
            </a:r>
            <a:r>
              <a:rPr lang="es-ES" sz="3400" dirty="0" err="1"/>
              <a:t>using</a:t>
            </a:r>
            <a:r>
              <a:rPr lang="es-ES" sz="3400" dirty="0"/>
              <a:t> JavaScript </a:t>
            </a:r>
            <a:r>
              <a:rPr lang="es-ES" sz="3400" dirty="0" err="1"/>
              <a:t>to</a:t>
            </a:r>
            <a:r>
              <a:rPr lang="es-ES" sz="3400" dirty="0"/>
              <a:t> </a:t>
            </a:r>
            <a:r>
              <a:rPr lang="es-ES" sz="3400" dirty="0" err="1"/>
              <a:t>build</a:t>
            </a:r>
            <a:r>
              <a:rPr lang="es-ES" sz="3400" dirty="0"/>
              <a:t> </a:t>
            </a:r>
            <a:r>
              <a:rPr lang="es-ES" sz="3400" dirty="0" err="1"/>
              <a:t>the</a:t>
            </a:r>
            <a:r>
              <a:rPr lang="es-ES" sz="3400" dirty="0"/>
              <a:t> </a:t>
            </a:r>
            <a:r>
              <a:rPr lang="es-ES" sz="3400" dirty="0" err="1"/>
              <a:t>swipe</a:t>
            </a:r>
            <a:r>
              <a:rPr lang="es-ES" sz="3400" dirty="0"/>
              <a:t> </a:t>
            </a:r>
            <a:r>
              <a:rPr lang="es-ES" sz="3400" dirty="0" err="1"/>
              <a:t>mechanism</a:t>
            </a:r>
            <a:r>
              <a:rPr lang="es-ES" sz="3400" dirty="0"/>
              <a:t> </a:t>
            </a:r>
            <a:r>
              <a:rPr lang="es-ES" sz="3400" dirty="0" err="1"/>
              <a:t>for</a:t>
            </a:r>
            <a:r>
              <a:rPr lang="es-ES" sz="3400" dirty="0"/>
              <a:t> </a:t>
            </a:r>
            <a:r>
              <a:rPr lang="es-ES" sz="3400" dirty="0" err="1"/>
              <a:t>the</a:t>
            </a:r>
            <a:r>
              <a:rPr lang="es-ES" sz="3400" dirty="0"/>
              <a:t> </a:t>
            </a:r>
            <a:r>
              <a:rPr lang="es-ES" sz="3400" dirty="0" err="1"/>
              <a:t>cards</a:t>
            </a:r>
            <a:endParaRPr sz="3400" dirty="0"/>
          </a:p>
          <a:p>
            <a:pPr marL="914400" lvl="1" indent="-444500" algn="l" rtl="0"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s-ES" sz="3400" dirty="0"/>
              <a:t>Resolved </a:t>
            </a:r>
            <a:r>
              <a:rPr lang="es-ES" sz="3400" dirty="0" err="1"/>
              <a:t>by</a:t>
            </a:r>
            <a:r>
              <a:rPr lang="es-ES" sz="3400" dirty="0"/>
              <a:t> </a:t>
            </a:r>
            <a:r>
              <a:rPr lang="es-ES" sz="3400" dirty="0" err="1"/>
              <a:t>creating</a:t>
            </a:r>
            <a:r>
              <a:rPr lang="es-ES" sz="3400" dirty="0"/>
              <a:t> a </a:t>
            </a:r>
            <a:r>
              <a:rPr lang="es-ES" sz="3400" dirty="0" err="1"/>
              <a:t>card</a:t>
            </a:r>
            <a:r>
              <a:rPr lang="es-ES" sz="3400" dirty="0"/>
              <a:t> </a:t>
            </a:r>
            <a:r>
              <a:rPr lang="es-ES" sz="3400" dirty="0" err="1"/>
              <a:t>class</a:t>
            </a:r>
            <a:r>
              <a:rPr lang="es-ES" sz="3400" dirty="0"/>
              <a:t> </a:t>
            </a:r>
            <a:r>
              <a:rPr lang="es-ES" sz="3400" dirty="0" err="1"/>
              <a:t>to</a:t>
            </a:r>
            <a:r>
              <a:rPr lang="es-ES" sz="3400" dirty="0"/>
              <a:t> </a:t>
            </a:r>
            <a:r>
              <a:rPr lang="es-ES" sz="3400" dirty="0" err="1"/>
              <a:t>add</a:t>
            </a:r>
            <a:r>
              <a:rPr lang="es-ES" sz="3400" dirty="0"/>
              <a:t> </a:t>
            </a:r>
            <a:r>
              <a:rPr lang="es-ES" sz="3400" dirty="0" err="1"/>
              <a:t>all</a:t>
            </a:r>
            <a:r>
              <a:rPr lang="es-ES" sz="3400" dirty="0"/>
              <a:t> </a:t>
            </a:r>
            <a:r>
              <a:rPr lang="es-ES" sz="3400" dirty="0" err="1"/>
              <a:t>the</a:t>
            </a:r>
            <a:r>
              <a:rPr lang="es-ES" sz="3400" dirty="0"/>
              <a:t> </a:t>
            </a:r>
            <a:r>
              <a:rPr lang="es-ES" sz="3400" dirty="0" err="1"/>
              <a:t>necessary</a:t>
            </a:r>
            <a:r>
              <a:rPr lang="es-ES" sz="3400" dirty="0"/>
              <a:t> </a:t>
            </a:r>
            <a:r>
              <a:rPr lang="es-ES" sz="3400" dirty="0" err="1"/>
              <a:t>card</a:t>
            </a:r>
            <a:r>
              <a:rPr lang="es-ES" sz="3400" dirty="0"/>
              <a:t> </a:t>
            </a:r>
            <a:r>
              <a:rPr lang="es-ES" sz="3400" dirty="0" err="1"/>
              <a:t>functions</a:t>
            </a:r>
            <a:r>
              <a:rPr lang="es-ES" sz="3400" dirty="0"/>
              <a:t> and a </a:t>
            </a:r>
            <a:r>
              <a:rPr lang="es-ES" sz="3400" dirty="0" err="1"/>
              <a:t>separate</a:t>
            </a:r>
            <a:r>
              <a:rPr lang="es-ES" sz="3400" dirty="0"/>
              <a:t> </a:t>
            </a:r>
            <a:r>
              <a:rPr lang="es-ES" sz="3400" dirty="0" err="1"/>
              <a:t>swipe</a:t>
            </a:r>
            <a:r>
              <a:rPr lang="es-ES" sz="3400" dirty="0"/>
              <a:t> JavaScript file </a:t>
            </a:r>
            <a:r>
              <a:rPr lang="es-ES" sz="3400" dirty="0" err="1"/>
              <a:t>to</a:t>
            </a:r>
            <a:r>
              <a:rPr lang="es-ES" sz="3400" dirty="0"/>
              <a:t> </a:t>
            </a:r>
            <a:r>
              <a:rPr lang="es-ES" sz="3400" dirty="0" err="1"/>
              <a:t>actually</a:t>
            </a:r>
            <a:r>
              <a:rPr lang="es-ES" sz="3400" dirty="0"/>
              <a:t> run </a:t>
            </a:r>
            <a:r>
              <a:rPr lang="es-ES" sz="3400" dirty="0" err="1"/>
              <a:t>these</a:t>
            </a:r>
            <a:r>
              <a:rPr lang="es-ES" sz="3400" dirty="0"/>
              <a:t> </a:t>
            </a:r>
            <a:r>
              <a:rPr lang="es-ES" sz="3400" dirty="0" err="1"/>
              <a:t>functions</a:t>
            </a:r>
            <a:endParaRPr sz="3400"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400" dirty="0"/>
              <a:t> </a:t>
            </a:r>
            <a:endParaRPr sz="3400" dirty="0"/>
          </a:p>
          <a:p>
            <a:pPr marL="457200" lvl="0" indent="-444500" algn="l" rtl="0">
              <a:spcBef>
                <a:spcPts val="1000"/>
              </a:spcBef>
              <a:spcAft>
                <a:spcPts val="0"/>
              </a:spcAft>
              <a:buSzPts val="3400"/>
              <a:buChar char="●"/>
            </a:pPr>
            <a:r>
              <a:rPr lang="es-ES" sz="3400" u="sng" dirty="0" err="1"/>
              <a:t>Database</a:t>
            </a:r>
            <a:r>
              <a:rPr lang="es-ES" sz="3400" u="sng" dirty="0"/>
              <a:t> </a:t>
            </a:r>
            <a:r>
              <a:rPr lang="es-ES" sz="3400" u="sng" dirty="0" err="1"/>
              <a:t>Integration</a:t>
            </a:r>
            <a:endParaRPr sz="3400" u="sng" dirty="0"/>
          </a:p>
          <a:p>
            <a:pPr marL="914400" lvl="1" indent="-444500" algn="l" rtl="0"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s-ES" sz="3400" dirty="0" err="1"/>
              <a:t>Using</a:t>
            </a:r>
            <a:r>
              <a:rPr lang="es-ES" sz="3400" dirty="0"/>
              <a:t> </a:t>
            </a:r>
            <a:r>
              <a:rPr lang="es-ES" sz="3400" dirty="0" err="1"/>
              <a:t>ajax</a:t>
            </a:r>
            <a:r>
              <a:rPr lang="es-ES" sz="3400" dirty="0"/>
              <a:t> and </a:t>
            </a:r>
            <a:r>
              <a:rPr lang="es-ES" sz="3400" dirty="0" err="1"/>
              <a:t>php</a:t>
            </a:r>
            <a:r>
              <a:rPr lang="es-ES" sz="3400" dirty="0"/>
              <a:t> </a:t>
            </a:r>
            <a:r>
              <a:rPr lang="es-ES" sz="3400" dirty="0" err="1"/>
              <a:t>together</a:t>
            </a:r>
            <a:r>
              <a:rPr lang="es-ES" sz="3400" dirty="0"/>
              <a:t> </a:t>
            </a:r>
            <a:r>
              <a:rPr lang="es-ES" sz="3400" dirty="0" err="1"/>
              <a:t>to</a:t>
            </a:r>
            <a:r>
              <a:rPr lang="es-ES" sz="3400" dirty="0"/>
              <a:t> </a:t>
            </a:r>
            <a:r>
              <a:rPr lang="es-ES" sz="3400" dirty="0" err="1"/>
              <a:t>associate</a:t>
            </a:r>
            <a:r>
              <a:rPr lang="es-ES" sz="3400" dirty="0"/>
              <a:t> </a:t>
            </a:r>
            <a:r>
              <a:rPr lang="es-ES" sz="3400" dirty="0" err="1"/>
              <a:t>mentors</a:t>
            </a:r>
            <a:r>
              <a:rPr lang="es-ES" sz="3400" dirty="0"/>
              <a:t> </a:t>
            </a:r>
            <a:r>
              <a:rPr lang="es-ES" sz="3400" dirty="0" err="1"/>
              <a:t>with</a:t>
            </a:r>
            <a:r>
              <a:rPr lang="es-ES" sz="3400" dirty="0"/>
              <a:t> </a:t>
            </a:r>
            <a:r>
              <a:rPr lang="es-ES" sz="3400" dirty="0" err="1"/>
              <a:t>users</a:t>
            </a:r>
            <a:r>
              <a:rPr lang="es-ES" sz="3400" dirty="0"/>
              <a:t> in </a:t>
            </a:r>
            <a:r>
              <a:rPr lang="es-ES" sz="3400" dirty="0" err="1"/>
              <a:t>the</a:t>
            </a:r>
            <a:r>
              <a:rPr lang="es-ES" sz="3400" dirty="0"/>
              <a:t> </a:t>
            </a:r>
            <a:r>
              <a:rPr lang="es-ES" sz="3400" dirty="0" err="1"/>
              <a:t>sql</a:t>
            </a:r>
            <a:r>
              <a:rPr lang="es-ES" sz="3400" dirty="0"/>
              <a:t> </a:t>
            </a:r>
            <a:r>
              <a:rPr lang="es-ES" sz="3400" dirty="0" err="1"/>
              <a:t>database</a:t>
            </a:r>
            <a:r>
              <a:rPr lang="es-ES" sz="3400" dirty="0"/>
              <a:t> </a:t>
            </a:r>
            <a:endParaRPr sz="3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2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>
            <a:spLocks noGrp="1"/>
          </p:cNvSpPr>
          <p:nvPr>
            <p:ph type="title"/>
          </p:nvPr>
        </p:nvSpPr>
        <p:spPr>
          <a:xfrm>
            <a:off x="616750" y="409250"/>
            <a:ext cx="10887600" cy="1392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6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FUTURE ASPECTS</a:t>
            </a:r>
            <a:endParaRPr sz="46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39" name="Google Shape;239;p32"/>
          <p:cNvSpPr txBox="1">
            <a:spLocks noGrp="1"/>
          </p:cNvSpPr>
          <p:nvPr>
            <p:ph type="body" idx="1"/>
          </p:nvPr>
        </p:nvSpPr>
        <p:spPr>
          <a:xfrm>
            <a:off x="616750" y="1874600"/>
            <a:ext cx="11428200" cy="349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76250" algn="l" rtl="0">
              <a:spcBef>
                <a:spcPts val="1000"/>
              </a:spcBef>
              <a:spcAft>
                <a:spcPts val="0"/>
              </a:spcAft>
              <a:buSzPts val="3900"/>
              <a:buChar char="-"/>
            </a:pPr>
            <a:r>
              <a:rPr lang="es-ES" sz="3900"/>
              <a:t>Create a login section and landing page for the tutors</a:t>
            </a:r>
            <a:endParaRPr sz="39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900"/>
          </a:p>
          <a:p>
            <a:pPr marL="457200" lvl="0" indent="-476250" algn="l" rtl="0">
              <a:spcBef>
                <a:spcPts val="1000"/>
              </a:spcBef>
              <a:spcAft>
                <a:spcPts val="0"/>
              </a:spcAft>
              <a:buSzPts val="3900"/>
              <a:buChar char="-"/>
            </a:pPr>
            <a:r>
              <a:rPr lang="es-ES" sz="3900"/>
              <a:t>Ensure that two users can’t have the same username</a:t>
            </a:r>
            <a:endParaRPr sz="39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900"/>
          </a:p>
          <a:p>
            <a:pPr marL="457200" lvl="0" indent="-476250" algn="l" rtl="0">
              <a:spcBef>
                <a:spcPts val="1000"/>
              </a:spcBef>
              <a:spcAft>
                <a:spcPts val="0"/>
              </a:spcAft>
              <a:buSzPts val="3900"/>
              <a:buChar char="-"/>
            </a:pPr>
            <a:r>
              <a:rPr lang="es-ES" sz="3900"/>
              <a:t>Make the preferences affect which cards get displayed</a:t>
            </a:r>
            <a:endParaRPr sz="39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3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3"/>
          <p:cNvPicPr preferRelativeResize="0"/>
          <p:nvPr/>
        </p:nvPicPr>
        <p:blipFill rotWithShape="1">
          <a:blip r:embed="rId4">
            <a:alphaModFix/>
          </a:blip>
          <a:srcRect r="17129"/>
          <a:stretch/>
        </p:blipFill>
        <p:spPr>
          <a:xfrm>
            <a:off x="912200" y="918163"/>
            <a:ext cx="10367600" cy="50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3"/>
          <p:cNvSpPr txBox="1">
            <a:spLocks noGrp="1"/>
          </p:cNvSpPr>
          <p:nvPr>
            <p:ph type="title"/>
          </p:nvPr>
        </p:nvSpPr>
        <p:spPr>
          <a:xfrm>
            <a:off x="912050" y="918175"/>
            <a:ext cx="10367700" cy="5021700"/>
          </a:xfrm>
          <a:prstGeom prst="rect">
            <a:avLst/>
          </a:prstGeom>
          <a:ln w="114300" cap="flat" cmpd="sng">
            <a:solidFill>
              <a:srgbClr val="38768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0" b="0" dirty="0" err="1">
                <a:solidFill>
                  <a:srgbClr val="387684"/>
                </a:solidFill>
              </a:rPr>
              <a:t>Thank</a:t>
            </a:r>
            <a:r>
              <a:rPr lang="es-ES" sz="10000" b="0" dirty="0">
                <a:solidFill>
                  <a:srgbClr val="387684"/>
                </a:solidFill>
              </a:rPr>
              <a:t> </a:t>
            </a:r>
            <a:r>
              <a:rPr lang="es-ES" sz="10000" b="0" dirty="0" err="1">
                <a:solidFill>
                  <a:srgbClr val="387684"/>
                </a:solidFill>
              </a:rPr>
              <a:t>you</a:t>
            </a:r>
            <a:r>
              <a:rPr lang="es-ES" sz="10000" b="0" dirty="0">
                <a:solidFill>
                  <a:srgbClr val="387684"/>
                </a:solidFill>
              </a:rPr>
              <a:t>!</a:t>
            </a:r>
            <a:endParaRPr sz="10000" b="0" dirty="0">
              <a:solidFill>
                <a:srgbClr val="38768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0" b="0" dirty="0" err="1">
                <a:solidFill>
                  <a:srgbClr val="387684"/>
                </a:solidFill>
              </a:rPr>
              <a:t>Questions</a:t>
            </a:r>
            <a:r>
              <a:rPr lang="es-ES" sz="10000" b="0" dirty="0">
                <a:solidFill>
                  <a:srgbClr val="387684"/>
                </a:solidFill>
              </a:rPr>
              <a:t>?</a:t>
            </a:r>
            <a:endParaRPr sz="10000" b="0" dirty="0">
              <a:solidFill>
                <a:srgbClr val="38768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707325" y="276050"/>
            <a:ext cx="2348700" cy="1308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000" u="sng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AGENDA</a:t>
            </a:r>
            <a:endParaRPr sz="5000" u="sng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707325" y="1676575"/>
            <a:ext cx="6538500" cy="419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5461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000"/>
              <a:buAutoNum type="arabicPeriod"/>
            </a:pPr>
            <a:r>
              <a:rPr lang="es-ES" sz="5000" dirty="0" err="1">
                <a:solidFill>
                  <a:schemeClr val="lt1"/>
                </a:solidFill>
              </a:rPr>
              <a:t>About</a:t>
            </a:r>
            <a:r>
              <a:rPr lang="es-ES" sz="5000" dirty="0">
                <a:solidFill>
                  <a:schemeClr val="lt1"/>
                </a:solidFill>
              </a:rPr>
              <a:t> </a:t>
            </a:r>
            <a:r>
              <a:rPr lang="es-ES" sz="5000" b="0" i="1" dirty="0" err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MentorMatch</a:t>
            </a:r>
            <a:endParaRPr sz="5000" b="0" dirty="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914400" lvl="0" indent="-482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arlow Semi Condensed"/>
              <a:buChar char="-"/>
            </a:pPr>
            <a:r>
              <a:rPr lang="es-ES" sz="4000" b="0" dirty="0" err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Intended</a:t>
            </a:r>
            <a:r>
              <a:rPr lang="es-ES" sz="4000" b="0" dirty="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s-ES" sz="4000" b="0" dirty="0" err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consumers</a:t>
            </a:r>
            <a:endParaRPr sz="4000" b="0" dirty="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914400" lvl="0" indent="-482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arlow Semi Condensed"/>
              <a:buChar char="-"/>
            </a:pPr>
            <a:r>
              <a:rPr lang="es-ES" sz="4000" b="0" dirty="0" err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Prototype</a:t>
            </a:r>
            <a:endParaRPr sz="4000" b="0" dirty="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s-ES" sz="5000" dirty="0">
                <a:solidFill>
                  <a:schemeClr val="lt1"/>
                </a:solidFill>
              </a:rPr>
              <a:t>2.  Project </a:t>
            </a:r>
            <a:r>
              <a:rPr lang="es-ES" sz="5000" dirty="0" err="1">
                <a:solidFill>
                  <a:schemeClr val="lt1"/>
                </a:solidFill>
              </a:rPr>
              <a:t>Structure</a:t>
            </a:r>
            <a:endParaRPr sz="4400" dirty="0">
              <a:solidFill>
                <a:schemeClr val="lt1"/>
              </a:solidFill>
            </a:endParaRPr>
          </a:p>
          <a:p>
            <a:pPr marL="914400" lvl="0" indent="-482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-"/>
            </a:pPr>
            <a:r>
              <a:rPr lang="es-ES" sz="4000" dirty="0" err="1">
                <a:solidFill>
                  <a:schemeClr val="lt1"/>
                </a:solidFill>
              </a:rPr>
              <a:t>Information</a:t>
            </a:r>
            <a:r>
              <a:rPr lang="es-ES" sz="4000" dirty="0">
                <a:solidFill>
                  <a:schemeClr val="lt1"/>
                </a:solidFill>
              </a:rPr>
              <a:t> </a:t>
            </a:r>
            <a:r>
              <a:rPr lang="es-ES" sz="4000" dirty="0" err="1">
                <a:solidFill>
                  <a:schemeClr val="lt1"/>
                </a:solidFill>
              </a:rPr>
              <a:t>architecture</a:t>
            </a:r>
            <a:endParaRPr sz="4000" dirty="0">
              <a:solidFill>
                <a:schemeClr val="lt1"/>
              </a:solidFill>
            </a:endParaRPr>
          </a:p>
          <a:p>
            <a:pPr marL="914400" lvl="0" indent="-482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-"/>
            </a:pPr>
            <a:r>
              <a:rPr lang="es-ES" sz="4000" dirty="0">
                <a:solidFill>
                  <a:schemeClr val="lt1"/>
                </a:solidFill>
              </a:rPr>
              <a:t>Focus </a:t>
            </a:r>
            <a:r>
              <a:rPr lang="es-ES" sz="4000" dirty="0" err="1">
                <a:solidFill>
                  <a:schemeClr val="lt1"/>
                </a:solidFill>
              </a:rPr>
              <a:t>areas</a:t>
            </a:r>
            <a:endParaRPr sz="4600" dirty="0">
              <a:solidFill>
                <a:schemeClr val="lt1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7378525" y="1821475"/>
            <a:ext cx="4551900" cy="3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5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3.  </a:t>
            </a:r>
            <a:r>
              <a:rPr lang="es-ES" sz="5000" u="sng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DEMO</a:t>
            </a:r>
            <a:endParaRPr sz="5000" u="sng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5000" b="1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5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4.  </a:t>
            </a:r>
            <a:r>
              <a:rPr lang="es-ES" sz="5000" b="1">
                <a:solidFill>
                  <a:schemeClr val="lt1"/>
                </a:solidFill>
                <a:latin typeface="Barlow Semi Condensed Thin"/>
                <a:ea typeface="Barlow Semi Condensed Thin"/>
                <a:cs typeface="Barlow Semi Condensed Thin"/>
                <a:sym typeface="Barlow Semi Condensed Thin"/>
              </a:rPr>
              <a:t>Recap</a:t>
            </a:r>
            <a:endParaRPr sz="5000" b="1">
              <a:solidFill>
                <a:schemeClr val="lt1"/>
              </a:solidFill>
              <a:latin typeface="Barlow Semi Condensed Thin"/>
              <a:ea typeface="Barlow Semi Condensed Thin"/>
              <a:cs typeface="Barlow Semi Condensed Thin"/>
              <a:sym typeface="Barlow Semi Condensed Thin"/>
            </a:endParaRPr>
          </a:p>
          <a:p>
            <a:pPr marL="914400" lvl="0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-"/>
            </a:pPr>
            <a:r>
              <a:rPr lang="es-ES" sz="4000" b="1">
                <a:solidFill>
                  <a:schemeClr val="lt1"/>
                </a:solidFill>
                <a:latin typeface="Barlow Semi Condensed Thin"/>
                <a:ea typeface="Barlow Semi Condensed Thin"/>
                <a:cs typeface="Barlow Semi Condensed Thin"/>
                <a:sym typeface="Barlow Semi Condensed Thin"/>
              </a:rPr>
              <a:t>Challenges</a:t>
            </a:r>
            <a:endParaRPr sz="4000" b="1">
              <a:solidFill>
                <a:schemeClr val="lt1"/>
              </a:solidFill>
              <a:latin typeface="Barlow Semi Condensed Thin"/>
              <a:ea typeface="Barlow Semi Condensed Thin"/>
              <a:cs typeface="Barlow Semi Condensed Thin"/>
              <a:sym typeface="Barlow Semi Condensed Thin"/>
            </a:endParaRPr>
          </a:p>
          <a:p>
            <a:pPr marL="914400" lvl="0" indent="-482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-"/>
            </a:pPr>
            <a:r>
              <a:rPr lang="es-ES" sz="4000" b="1">
                <a:solidFill>
                  <a:schemeClr val="lt1"/>
                </a:solidFill>
                <a:latin typeface="Barlow Semi Condensed Thin"/>
                <a:ea typeface="Barlow Semi Condensed Thin"/>
                <a:cs typeface="Barlow Semi Condensed Thin"/>
                <a:sym typeface="Barlow Semi Condensed Thin"/>
              </a:rPr>
              <a:t>Future aspects</a:t>
            </a:r>
            <a:endParaRPr sz="4600" b="1">
              <a:solidFill>
                <a:schemeClr val="lt1"/>
              </a:solidFill>
              <a:latin typeface="Barlow Semi Condensed Thin"/>
              <a:ea typeface="Barlow Semi Condensed Thin"/>
              <a:cs typeface="Barlow Semi Condensed Thin"/>
              <a:sym typeface="Barlow Semi Condensed Th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1634699" y="2761799"/>
            <a:ext cx="9724599" cy="146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755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300"/>
              <a:buAutoNum type="arabicPeriod"/>
            </a:pPr>
            <a:r>
              <a:rPr lang="es-ES" sz="8300" b="1" dirty="0" err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About</a:t>
            </a:r>
            <a:r>
              <a:rPr lang="es-ES" sz="8300" b="1" dirty="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s-ES" sz="8300" b="1" i="1" dirty="0" err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MentorMatch</a:t>
            </a:r>
            <a:endParaRPr sz="47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 amt="76000"/>
          </a:blip>
          <a:srcRect t="21870" b="21965"/>
          <a:stretch/>
        </p:blipFill>
        <p:spPr>
          <a:xfrm>
            <a:off x="0" y="1693025"/>
            <a:ext cx="12192000" cy="34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5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0" dirty="0" err="1">
                <a:solidFill>
                  <a:srgbClr val="4E3788"/>
                </a:solidFill>
              </a:rPr>
              <a:t>What</a:t>
            </a:r>
            <a:r>
              <a:rPr lang="es-ES" b="0" dirty="0">
                <a:solidFill>
                  <a:srgbClr val="4E3788"/>
                </a:solidFill>
              </a:rPr>
              <a:t> </a:t>
            </a:r>
            <a:r>
              <a:rPr lang="es-ES" b="0" dirty="0" err="1">
                <a:solidFill>
                  <a:srgbClr val="4E3788"/>
                </a:solidFill>
              </a:rPr>
              <a:t>is</a:t>
            </a:r>
            <a:r>
              <a:rPr lang="es-ES" b="0" dirty="0">
                <a:solidFill>
                  <a:srgbClr val="4E3788"/>
                </a:solidFill>
              </a:rPr>
              <a:t> </a:t>
            </a:r>
            <a:r>
              <a:rPr lang="es-ES" b="0" dirty="0" err="1">
                <a:solidFill>
                  <a:srgbClr val="4E3788"/>
                </a:solidFill>
              </a:rPr>
              <a:t>MentorMatch</a:t>
            </a:r>
            <a:r>
              <a:rPr lang="es-ES" b="0" dirty="0">
                <a:solidFill>
                  <a:srgbClr val="4E3788"/>
                </a:solidFill>
              </a:rPr>
              <a:t>?</a:t>
            </a:r>
            <a:endParaRPr b="0" dirty="0"/>
          </a:p>
        </p:txBody>
      </p:sp>
      <p:sp>
        <p:nvSpPr>
          <p:cNvPr id="138" name="Google Shape;138;p20"/>
          <p:cNvSpPr txBox="1"/>
          <p:nvPr/>
        </p:nvSpPr>
        <p:spPr>
          <a:xfrm>
            <a:off x="615500" y="1929000"/>
            <a:ext cx="11082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50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MentorMatch pairs RPI students with their perfect mentors in a fun way that’s similar to the popular dating app Tinder. </a:t>
            </a:r>
            <a:endParaRPr sz="50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5736350" y="1188000"/>
            <a:ext cx="720000" cy="36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D3985">
                  <a:alpha val="80000"/>
                </a:srgbClr>
              </a:gs>
              <a:gs pos="16000">
                <a:srgbClr val="4D3985">
                  <a:alpha val="80000"/>
                </a:srgbClr>
              </a:gs>
              <a:gs pos="42000">
                <a:srgbClr val="4C4F98">
                  <a:alpha val="80000"/>
                </a:srgbClr>
              </a:gs>
              <a:gs pos="73000">
                <a:srgbClr val="1A6FAF">
                  <a:alpha val="80000"/>
                </a:srgbClr>
              </a:gs>
              <a:gs pos="98000">
                <a:srgbClr val="1381BB">
                  <a:alpha val="80000"/>
                </a:srgbClr>
              </a:gs>
              <a:gs pos="100000">
                <a:srgbClr val="1381BB">
                  <a:alpha val="8000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-9025" y="5711425"/>
            <a:ext cx="624600" cy="114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 Thin"/>
              <a:ea typeface="Barlow Semi Condensed Thin"/>
              <a:cs typeface="Barlow Semi Condensed Thin"/>
              <a:sym typeface="Barlow Semi Condensed Th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659125" y="427725"/>
            <a:ext cx="10682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700" i="1" dirty="0" err="1"/>
              <a:t>What</a:t>
            </a:r>
            <a:r>
              <a:rPr lang="es-ES" sz="4700" i="1" dirty="0"/>
              <a:t> </a:t>
            </a:r>
            <a:r>
              <a:rPr lang="es-ES" sz="4700" i="1" dirty="0" err="1"/>
              <a:t>makes</a:t>
            </a:r>
            <a:r>
              <a:rPr lang="es-ES" sz="4700" i="1" dirty="0"/>
              <a:t> </a:t>
            </a:r>
            <a:r>
              <a:rPr lang="es-ES" sz="4700" i="1" dirty="0" err="1">
                <a:latin typeface="Barlow Condensed"/>
                <a:sym typeface="Barlow Condensed"/>
              </a:rPr>
              <a:t>M</a:t>
            </a:r>
            <a:r>
              <a:rPr lang="es-ES" sz="4700" i="1" dirty="0" err="1">
                <a:latin typeface="Barlow Condensed"/>
                <a:ea typeface="Barlow Condensed"/>
                <a:cs typeface="Barlow Condensed"/>
                <a:sym typeface="Barlow Condensed"/>
              </a:rPr>
              <a:t>entorMatch</a:t>
            </a:r>
            <a:r>
              <a:rPr lang="es-ES" sz="4700" i="1" dirty="0">
                <a:latin typeface="Barlow Condensed"/>
                <a:ea typeface="Barlow Condensed"/>
                <a:cs typeface="Barlow Condensed"/>
                <a:sym typeface="Barlow Condensed"/>
              </a:rPr>
              <a:t> </a:t>
            </a:r>
            <a:r>
              <a:rPr lang="es-ES" sz="4700" i="1" dirty="0" err="1"/>
              <a:t>unique</a:t>
            </a:r>
            <a:r>
              <a:rPr lang="es-ES" sz="4700" i="1" dirty="0"/>
              <a:t>?</a:t>
            </a:r>
            <a:endParaRPr sz="4700" i="1" dirty="0"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755725" y="1753425"/>
            <a:ext cx="9629100" cy="453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508000" algn="l" rtl="0">
              <a:spcBef>
                <a:spcPts val="1000"/>
              </a:spcBef>
              <a:spcAft>
                <a:spcPts val="0"/>
              </a:spcAft>
              <a:buSzPts val="4400"/>
              <a:buChar char="●"/>
            </a:pPr>
            <a:r>
              <a:rPr lang="es-ES" sz="4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Convenience</a:t>
            </a:r>
            <a:endParaRPr sz="4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371600" lvl="1" indent="-476250" algn="l" rtl="0">
              <a:spcBef>
                <a:spcPts val="0"/>
              </a:spcBef>
              <a:spcAft>
                <a:spcPts val="0"/>
              </a:spcAft>
              <a:buSzPts val="3900"/>
              <a:buChar char="○"/>
            </a:pPr>
            <a:r>
              <a:rPr lang="es-ES" sz="3900" dirty="0"/>
              <a:t>Online </a:t>
            </a:r>
            <a:r>
              <a:rPr lang="es-ES" sz="3900" dirty="0" err="1"/>
              <a:t>registration</a:t>
            </a:r>
            <a:r>
              <a:rPr lang="es-ES" sz="3900" dirty="0"/>
              <a:t> &amp; </a:t>
            </a:r>
            <a:r>
              <a:rPr lang="es-ES" sz="3900" dirty="0" err="1"/>
              <a:t>preferences</a:t>
            </a:r>
            <a:endParaRPr sz="3900" dirty="0"/>
          </a:p>
          <a:p>
            <a:pPr marL="457200" lvl="0" indent="-508000" algn="l" rtl="0">
              <a:spcBef>
                <a:spcPts val="1000"/>
              </a:spcBef>
              <a:spcAft>
                <a:spcPts val="0"/>
              </a:spcAft>
              <a:buSzPts val="4400"/>
              <a:buChar char="●"/>
            </a:pPr>
            <a:r>
              <a:rPr lang="es-ES" sz="4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Simplicity</a:t>
            </a:r>
            <a:endParaRPr sz="4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371600" lvl="1" indent="-482600" algn="l" rtl="0">
              <a:spcBef>
                <a:spcPts val="0"/>
              </a:spcBef>
              <a:spcAft>
                <a:spcPts val="0"/>
              </a:spcAft>
              <a:buSzPts val="4000"/>
              <a:buChar char="○"/>
            </a:pPr>
            <a:r>
              <a:rPr lang="es-ES" sz="4000" dirty="0" err="1"/>
              <a:t>Minimalist</a:t>
            </a:r>
            <a:r>
              <a:rPr lang="es-ES" sz="4000" dirty="0"/>
              <a:t> </a:t>
            </a:r>
            <a:r>
              <a:rPr lang="es-ES" sz="4000" dirty="0" err="1"/>
              <a:t>approach</a:t>
            </a:r>
            <a:r>
              <a:rPr lang="es-ES" sz="4000" dirty="0"/>
              <a:t> and simple UI</a:t>
            </a:r>
            <a:endParaRPr sz="4000" dirty="0"/>
          </a:p>
          <a:p>
            <a:pPr marL="457200" lvl="0" indent="-508000" algn="l" rtl="0">
              <a:spcBef>
                <a:spcPts val="1000"/>
              </a:spcBef>
              <a:spcAft>
                <a:spcPts val="0"/>
              </a:spcAft>
              <a:buSzPts val="4400"/>
              <a:buChar char="●"/>
            </a:pPr>
            <a:r>
              <a:rPr lang="es-ES" sz="4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Efficiency</a:t>
            </a:r>
            <a:endParaRPr sz="4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371600" lvl="1" indent="-508000" algn="l" rtl="0">
              <a:spcBef>
                <a:spcPts val="1000"/>
              </a:spcBef>
              <a:spcAft>
                <a:spcPts val="0"/>
              </a:spcAft>
              <a:buSzPts val="4400"/>
              <a:buChar char="○"/>
            </a:pPr>
            <a:r>
              <a:rPr lang="es-ES" sz="4000" dirty="0" err="1"/>
              <a:t>Faster</a:t>
            </a:r>
            <a:r>
              <a:rPr lang="es-ES" sz="4000" dirty="0"/>
              <a:t> </a:t>
            </a:r>
            <a:r>
              <a:rPr lang="es-ES" sz="4000" dirty="0" err="1"/>
              <a:t>than</a:t>
            </a:r>
            <a:r>
              <a:rPr lang="es-ES" sz="4000" dirty="0"/>
              <a:t> </a:t>
            </a:r>
            <a:r>
              <a:rPr lang="es-ES" sz="4000" dirty="0" err="1"/>
              <a:t>current</a:t>
            </a:r>
            <a:r>
              <a:rPr lang="es-ES" sz="4000" dirty="0"/>
              <a:t> RPI </a:t>
            </a:r>
            <a:r>
              <a:rPr lang="es-ES" sz="4000" dirty="0" err="1"/>
              <a:t>resources</a:t>
            </a:r>
            <a:r>
              <a:rPr lang="es-ES" sz="4400" dirty="0"/>
              <a:t> </a:t>
            </a:r>
            <a:endParaRPr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2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8036699" y="96600"/>
            <a:ext cx="3624257" cy="968629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900" dirty="0">
                <a:solidFill>
                  <a:schemeClr val="lt1"/>
                </a:solidFill>
              </a:rPr>
              <a:t>Persona 1 - </a:t>
            </a:r>
            <a:r>
              <a:rPr lang="es-ES" sz="3900" u="sng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Tutor</a:t>
            </a:r>
            <a:endParaRPr sz="3900" u="sng" dirty="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4">
            <a:alphaModFix/>
          </a:blip>
          <a:srcRect l="4724" t="9664" r="8912" b="7587"/>
          <a:stretch/>
        </p:blipFill>
        <p:spPr>
          <a:xfrm>
            <a:off x="1058275" y="1223850"/>
            <a:ext cx="10075475" cy="53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256025" y="0"/>
            <a:ext cx="4780200" cy="125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INTENDED CONSUMERS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 rotWithShape="1">
          <a:blip r:embed="rId4">
            <a:alphaModFix/>
          </a:blip>
          <a:srcRect l="2381" t="9899" r="14933" b="10266"/>
          <a:stretch/>
        </p:blipFill>
        <p:spPr>
          <a:xfrm>
            <a:off x="966338" y="1160700"/>
            <a:ext cx="10259325" cy="540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256025" y="0"/>
            <a:ext cx="6531000" cy="125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INTENDED CONSUMERS  </a:t>
            </a:r>
            <a:r>
              <a:rPr lang="es-ES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(cont.)</a:t>
            </a:r>
            <a:endParaRPr b="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7771175" y="96600"/>
            <a:ext cx="3936916" cy="1064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900" dirty="0">
                <a:solidFill>
                  <a:schemeClr val="lt1"/>
                </a:solidFill>
              </a:rPr>
              <a:t>Persona 2 - </a:t>
            </a:r>
            <a:r>
              <a:rPr lang="es-ES" sz="3900" u="sng" dirty="0" err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Mentee</a:t>
            </a:r>
            <a:endParaRPr sz="3900" u="sng" dirty="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-5"/>
            <a:ext cx="12192000" cy="685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 rotWithShape="1">
          <a:blip r:embed="rId4">
            <a:alphaModFix/>
          </a:blip>
          <a:srcRect r="16736"/>
          <a:stretch/>
        </p:blipFill>
        <p:spPr>
          <a:xfrm>
            <a:off x="6343600" y="390476"/>
            <a:ext cx="4366400" cy="297226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441900" y="0"/>
            <a:ext cx="2952300" cy="123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6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PROTOTYPE</a:t>
            </a:r>
            <a:endParaRPr sz="46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125" y="1067082"/>
            <a:ext cx="4057225" cy="5504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 rotWithShape="1">
          <a:blip r:embed="rId6">
            <a:alphaModFix/>
          </a:blip>
          <a:srcRect l="2340" t="3934" r="2120" b="3041"/>
          <a:stretch/>
        </p:blipFill>
        <p:spPr>
          <a:xfrm>
            <a:off x="6498188" y="534522"/>
            <a:ext cx="4057225" cy="268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 rotWithShape="1">
          <a:blip r:embed="rId4">
            <a:alphaModFix/>
          </a:blip>
          <a:srcRect r="17129"/>
          <a:stretch/>
        </p:blipFill>
        <p:spPr>
          <a:xfrm>
            <a:off x="6343599" y="3517487"/>
            <a:ext cx="4366400" cy="30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 rotWithShape="1">
          <a:blip r:embed="rId7">
            <a:alphaModFix/>
          </a:blip>
          <a:srcRect l="3892" t="9314" r="3205" b="16285"/>
          <a:stretch/>
        </p:blipFill>
        <p:spPr>
          <a:xfrm>
            <a:off x="6498188" y="3687838"/>
            <a:ext cx="4057226" cy="27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 rot="5400000">
            <a:off x="3993575" y="3202475"/>
            <a:ext cx="2222100" cy="123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HOMEPAGE</a:t>
            </a:r>
            <a:endParaRPr b="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 rot="5400000">
            <a:off x="10584750" y="1259963"/>
            <a:ext cx="1483800" cy="123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LOG-IN</a:t>
            </a:r>
            <a:endParaRPr b="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 rot="5400000">
            <a:off x="10409700" y="4427663"/>
            <a:ext cx="1833900" cy="123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SIGN-UP</a:t>
            </a:r>
            <a:endParaRPr b="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781250" y="2761800"/>
            <a:ext cx="86295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83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2. Project Structure</a:t>
            </a:r>
            <a:endParaRPr sz="47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121_Medeley_Template_SlidesMani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448</Words>
  <Application>Microsoft Office PowerPoint</Application>
  <PresentationFormat>Widescreen</PresentationFormat>
  <Paragraphs>67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Barlow Condensed Thin</vt:lpstr>
      <vt:lpstr>Barlow Semi Condensed Thin</vt:lpstr>
      <vt:lpstr>Calibri</vt:lpstr>
      <vt:lpstr>Arial</vt:lpstr>
      <vt:lpstr>Barlow Semi Condensed</vt:lpstr>
      <vt:lpstr>Barlow Condensed</vt:lpstr>
      <vt:lpstr>Poppins</vt:lpstr>
      <vt:lpstr>Homemade Apple</vt:lpstr>
      <vt:lpstr>0121_Medeley_Template_SlidesMania</vt:lpstr>
      <vt:lpstr>Ameya Barve, Quinn Colognato, and Mary Cotrupi</vt:lpstr>
      <vt:lpstr>AGENDA</vt:lpstr>
      <vt:lpstr>PowerPoint Presentation</vt:lpstr>
      <vt:lpstr>What is MentorMatch?</vt:lpstr>
      <vt:lpstr>What makes MentorMatch unique?</vt:lpstr>
      <vt:lpstr>Persona 1 - Tutor</vt:lpstr>
      <vt:lpstr>INTENDED CONSUMERS  (cont.)</vt:lpstr>
      <vt:lpstr>PROTOTYPE</vt:lpstr>
      <vt:lpstr>PowerPoint Presentation</vt:lpstr>
      <vt:lpstr>Information Architecture</vt:lpstr>
      <vt:lpstr>FOCUS AREAS</vt:lpstr>
      <vt:lpstr>3. DEMO</vt:lpstr>
      <vt:lpstr>PowerPoint Presentation</vt:lpstr>
      <vt:lpstr>What we Discussed:</vt:lpstr>
      <vt:lpstr>CHALLENGES</vt:lpstr>
      <vt:lpstr>FUTURE ASPECTS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Ameya Barve, Quinn Colognato, and Mary Cotrupi</dc:title>
  <cp:lastModifiedBy>Vid BARVE</cp:lastModifiedBy>
  <cp:revision>21</cp:revision>
  <dcterms:modified xsi:type="dcterms:W3CDTF">2024-04-22T15:36:56Z</dcterms:modified>
</cp:coreProperties>
</file>