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9" r:id="rId2"/>
    <p:sldId id="276" r:id="rId3"/>
    <p:sldId id="278" r:id="rId4"/>
    <p:sldId id="280" r:id="rId5"/>
    <p:sldId id="281" r:id="rId6"/>
    <p:sldId id="282" r:id="rId7"/>
    <p:sldId id="283" r:id="rId8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1A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howGuides="1">
      <p:cViewPr>
        <p:scale>
          <a:sx n="80" d="100"/>
          <a:sy n="80" d="100"/>
        </p:scale>
        <p:origin x="-1086" y="162"/>
      </p:cViewPr>
      <p:guideLst>
        <p:guide orient="horz"/>
        <p:guide orient="horz" pos="4319"/>
        <p:guide orient="horz" pos="197"/>
        <p:guide orient="horz" pos="3746"/>
        <p:guide orient="horz" pos="368"/>
        <p:guide/>
        <p:guide pos="5759"/>
        <p:guide pos="5031"/>
        <p:guide pos="2883"/>
        <p:guide pos="4455"/>
        <p:guide pos="567"/>
        <p:guide pos="249"/>
        <p:guide pos="21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-3720" y="-84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0BFF6-A7CF-445C-86C1-589EE78C9168}" type="datetimeFigureOut">
              <a:rPr lang="nl-BE" smtClean="0"/>
              <a:pPr/>
              <a:t>27/10/2015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E57DA-F798-4509-99B8-55EBFA297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97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4FDD724-382D-4C42-8D56-B77D2CD64F35}" type="datetimeFigureOut">
              <a:rPr lang="nl-BE" smtClean="0"/>
              <a:pPr/>
              <a:t>27/10/2015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FF4F3AF-99E5-4E63-B13E-5ECEA1CD0B07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007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2969" y="1029146"/>
            <a:ext cx="7358062" cy="1470025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400" b="1" baseline="0">
                <a:solidFill>
                  <a:schemeClr val="tx1"/>
                </a:solidFill>
              </a:defRPr>
            </a:lvl1pPr>
          </a:lstStyle>
          <a:p>
            <a:r>
              <a:rPr lang="nl-BE" smtClean="0"/>
              <a:t>Type presentation title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95350" y="2565399"/>
            <a:ext cx="7353301" cy="1219199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Type author and/or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nl-BE" dirty="0"/>
          </a:p>
        </p:txBody>
      </p:sp>
      <p:pic>
        <p:nvPicPr>
          <p:cNvPr id="5" name="Picture 4" descr="CAPCO_logo_30mm_220DPI_rgb_black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0113" y="4866120"/>
            <a:ext cx="5004261" cy="10806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00016_resized.jpg"/>
          <p:cNvPicPr>
            <a:picLocks noChangeAspect="1"/>
          </p:cNvPicPr>
          <p:nvPr userDrawn="1"/>
        </p:nvPicPr>
        <p:blipFill>
          <a:blip r:embed="rId2" cstate="print"/>
          <a:srcRect r="2726" b="36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13" y="965200"/>
            <a:ext cx="5173662" cy="2159458"/>
          </a:xfrm>
          <a:noFill/>
        </p:spPr>
        <p:txBody>
          <a:bodyPr lIns="72000" tIns="72000" rIns="72000" bIns="72000" anchor="t" anchorCtr="0">
            <a:normAutofit/>
          </a:bodyPr>
          <a:lstStyle>
            <a:lvl1pPr algn="l">
              <a:defRPr sz="4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divider. type text if required</a:t>
            </a:r>
            <a:endParaRPr lang="nl-B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71688" y="1238250"/>
            <a:ext cx="5000625" cy="2408239"/>
          </a:xfrm>
        </p:spPr>
        <p:txBody>
          <a:bodyPr anchor="b" anchorCtr="0">
            <a:normAutofit/>
          </a:bodyPr>
          <a:lstStyle>
            <a:lvl1pPr marL="0" indent="0" algn="ctr">
              <a:lnSpc>
                <a:spcPts val="4200"/>
              </a:lnSpc>
              <a:spcBef>
                <a:spcPts val="900"/>
              </a:spcBef>
              <a:buNone/>
              <a:defRPr sz="40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</a:lstStyle>
          <a:p>
            <a:pPr lvl="0"/>
            <a:r>
              <a:rPr lang="en-US" smtClean="0"/>
              <a:t>Type quote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276225" y="6391275"/>
            <a:ext cx="4667250" cy="352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071689" y="3876675"/>
            <a:ext cx="5000624" cy="6477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First name Name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2010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AA9C7-BFB6-46B6-809D-382BACFC0733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Presentation title</a:t>
            </a:r>
            <a:endParaRPr lang="nl-B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1887" y="227014"/>
            <a:ext cx="8356826" cy="515936"/>
          </a:xfr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95288" y="695326"/>
            <a:ext cx="8353425" cy="665162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5"/>
                </a:solidFill>
              </a:defRPr>
            </a:lvl1pPr>
            <a:lvl2pPr>
              <a:buNone/>
              <a:defRPr sz="2000">
                <a:solidFill>
                  <a:schemeClr val="accent1"/>
                </a:solidFill>
              </a:defRPr>
            </a:lvl2pPr>
            <a:lvl3pPr>
              <a:buNone/>
              <a:defRPr sz="2000">
                <a:solidFill>
                  <a:schemeClr val="accent1"/>
                </a:solidFill>
              </a:defRPr>
            </a:lvl3pPr>
            <a:lvl4pPr>
              <a:buNone/>
              <a:defRPr sz="2000">
                <a:solidFill>
                  <a:schemeClr val="accent1"/>
                </a:solidFill>
              </a:defRPr>
            </a:lvl4pPr>
            <a:lvl5pPr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Type subtitle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smtClean="0"/>
              <a:t>September 2010</a:t>
            </a:r>
            <a:endParaRPr lang="nl-B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28AA9C7-BFB6-46B6-809D-382BACFC0733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Presentation title</a:t>
            </a:r>
            <a:endParaRPr lang="nl-B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2010</a:t>
            </a:r>
            <a:endParaRPr lang="nl-BE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AA9C7-BFB6-46B6-809D-382BACFC0733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Presentation title</a:t>
            </a:r>
            <a:endParaRPr lang="nl-BE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443284" y="6519900"/>
            <a:ext cx="1400179" cy="1512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US" sz="800" smtClean="0">
                <a:solidFill>
                  <a:schemeClr val="tx1"/>
                </a:solidFill>
              </a:rPr>
              <a:t>Capco confidential - © Capco - </a:t>
            </a:r>
            <a:endParaRPr lang="nl-BE" sz="8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33391" y="6519900"/>
            <a:ext cx="80966" cy="1512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-</a:t>
            </a:r>
            <a:endParaRPr lang="nl-BE" sz="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CO_logo_30mm_220DPI_rgb_black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69869" y="4866120"/>
            <a:ext cx="5004262" cy="108065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2010</a:t>
            </a:r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AA9C7-BFB6-46B6-809D-382BACFC0733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Presentation title</a:t>
            </a:r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7" y="227014"/>
            <a:ext cx="8356826" cy="515936"/>
          </a:xfr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95288" y="695326"/>
            <a:ext cx="8353425" cy="665162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5"/>
                </a:solidFill>
              </a:defRPr>
            </a:lvl1pPr>
            <a:lvl2pPr>
              <a:buNone/>
              <a:defRPr sz="2000">
                <a:solidFill>
                  <a:schemeClr val="accent1"/>
                </a:solidFill>
              </a:defRPr>
            </a:lvl2pPr>
            <a:lvl3pPr>
              <a:buNone/>
              <a:defRPr sz="2000">
                <a:solidFill>
                  <a:schemeClr val="accent1"/>
                </a:solidFill>
              </a:defRPr>
            </a:lvl3pPr>
            <a:lvl4pPr>
              <a:buNone/>
              <a:defRPr sz="2000">
                <a:solidFill>
                  <a:schemeClr val="accent1"/>
                </a:solidFill>
              </a:defRPr>
            </a:lvl4pPr>
            <a:lvl5pPr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Type subtitle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smtClean="0"/>
              <a:t>September 2010</a:t>
            </a:r>
            <a:endParaRPr lang="nl-B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28AA9C7-BFB6-46B6-809D-382BACFC0733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Presentation title</a:t>
            </a:r>
            <a:endParaRPr lang="nl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763" y="1724024"/>
            <a:ext cx="4090988" cy="45288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724024"/>
            <a:ext cx="4090988" cy="45288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2010</a:t>
            </a:r>
            <a:endParaRPr lang="nl-B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AA9C7-BFB6-46B6-809D-382BACFC0733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Presentation title</a:t>
            </a:r>
            <a:endParaRPr lang="nl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7" y="227014"/>
            <a:ext cx="8356826" cy="515936"/>
          </a:xfr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95288" y="695326"/>
            <a:ext cx="8353425" cy="665162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5"/>
                </a:solidFill>
              </a:defRPr>
            </a:lvl1pPr>
            <a:lvl2pPr>
              <a:buNone/>
              <a:defRPr sz="2000">
                <a:solidFill>
                  <a:schemeClr val="accent1"/>
                </a:solidFill>
              </a:defRPr>
            </a:lvl2pPr>
            <a:lvl3pPr>
              <a:buNone/>
              <a:defRPr sz="2000">
                <a:solidFill>
                  <a:schemeClr val="accent1"/>
                </a:solidFill>
              </a:defRPr>
            </a:lvl3pPr>
            <a:lvl4pPr>
              <a:buNone/>
              <a:defRPr sz="2000">
                <a:solidFill>
                  <a:schemeClr val="accent1"/>
                </a:solidFill>
              </a:defRPr>
            </a:lvl4pPr>
            <a:lvl5pPr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Type subtitle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smtClean="0"/>
              <a:t>September 2010</a:t>
            </a:r>
            <a:endParaRPr lang="nl-B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28AA9C7-BFB6-46B6-809D-382BACFC0733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Presentation title</a:t>
            </a:r>
            <a:endParaRPr lang="nl-BE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724024"/>
            <a:ext cx="4090988" cy="45288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85763" y="1724024"/>
            <a:ext cx="4090988" cy="45288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5763" y="1762125"/>
            <a:ext cx="4086225" cy="412750"/>
          </a:xfrm>
          <a:solidFill>
            <a:schemeClr val="accent2"/>
          </a:solidFill>
        </p:spPr>
        <p:txBody>
          <a:bodyPr lIns="36000" tIns="36000" rIns="36000" bIns="36000" anchor="ctr" anchorCtr="0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Column 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763" y="2247899"/>
            <a:ext cx="4086225" cy="4008439"/>
          </a:xfrm>
        </p:spPr>
        <p:txBody>
          <a:bodyPr>
            <a:normAutofit/>
          </a:bodyPr>
          <a:lstStyle>
            <a:lvl1pPr marL="190500" indent="-190500">
              <a:defRPr sz="1800"/>
            </a:lvl1pPr>
            <a:lvl2pPr marL="447675" indent="-177800">
              <a:defRPr sz="1600"/>
            </a:lvl2pPr>
            <a:lvl3pPr marL="714375" indent="-174625">
              <a:defRPr sz="1400"/>
            </a:lvl3pPr>
            <a:lvl4pPr marL="990600" indent="-180975"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52962" y="1762125"/>
            <a:ext cx="4095749" cy="412750"/>
          </a:xfrm>
          <a:solidFill>
            <a:schemeClr val="accent2"/>
          </a:solidFill>
        </p:spPr>
        <p:txBody>
          <a:bodyPr lIns="36000" tIns="36000" rIns="36000" bIns="36000" anchor="ctr" anchorCtr="0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Column 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963" y="2247899"/>
            <a:ext cx="4095749" cy="4008439"/>
          </a:xfrm>
        </p:spPr>
        <p:txBody>
          <a:bodyPr>
            <a:normAutofit/>
          </a:bodyPr>
          <a:lstStyle>
            <a:lvl1pPr marL="180975" indent="-180975">
              <a:defRPr sz="1800"/>
            </a:lvl1pPr>
            <a:lvl2pPr marL="447675" indent="-177800">
              <a:defRPr sz="1600"/>
            </a:lvl2pPr>
            <a:lvl3pPr marL="714375" indent="-174625">
              <a:defRPr sz="1400"/>
            </a:lvl3pPr>
            <a:lvl4pPr marL="990600" indent="-180975"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2010</a:t>
            </a:r>
            <a:endParaRPr lang="nl-B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AA9C7-BFB6-46B6-809D-382BACFC0733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Presentation title</a:t>
            </a:r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5763" y="1762125"/>
            <a:ext cx="2700000" cy="412750"/>
          </a:xfrm>
          <a:solidFill>
            <a:schemeClr val="accent2"/>
          </a:solidFill>
        </p:spPr>
        <p:txBody>
          <a:bodyPr lIns="36000" tIns="36000" rIns="36000" bIns="36000" anchor="ctr" anchorCtr="0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Column 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763" y="2247899"/>
            <a:ext cx="2700000" cy="4008439"/>
          </a:xfrm>
        </p:spPr>
        <p:txBody>
          <a:bodyPr>
            <a:normAutofit/>
          </a:bodyPr>
          <a:lstStyle>
            <a:lvl1pPr marL="190500" indent="-190500">
              <a:defRPr sz="1600"/>
            </a:lvl1pPr>
            <a:lvl2pPr marL="447675" indent="-177800">
              <a:defRPr sz="1400"/>
            </a:lvl2pPr>
            <a:lvl3pPr marL="714375" indent="-174625">
              <a:defRPr sz="1200"/>
            </a:lvl3pPr>
            <a:lvl4pPr marL="990600" indent="-180975"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58237" y="1762125"/>
            <a:ext cx="2700000" cy="412750"/>
          </a:xfrm>
          <a:solidFill>
            <a:schemeClr val="accent2"/>
          </a:solidFill>
        </p:spPr>
        <p:txBody>
          <a:bodyPr lIns="36000" tIns="36000" rIns="36000" bIns="36000" anchor="ctr" anchorCtr="0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Column 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58238" y="2247899"/>
            <a:ext cx="2700000" cy="4008439"/>
          </a:xfrm>
        </p:spPr>
        <p:txBody>
          <a:bodyPr>
            <a:normAutofit/>
          </a:bodyPr>
          <a:lstStyle>
            <a:lvl1pPr marL="180975" indent="-180975">
              <a:defRPr sz="1600"/>
            </a:lvl1pPr>
            <a:lvl2pPr marL="447675" indent="-177800">
              <a:defRPr sz="1400"/>
            </a:lvl2pPr>
            <a:lvl3pPr marL="714375" indent="-174625">
              <a:defRPr sz="1200"/>
            </a:lvl3pPr>
            <a:lvl4pPr marL="990600" indent="-180975"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2010</a:t>
            </a:r>
            <a:endParaRPr lang="nl-B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AA9C7-BFB6-46B6-809D-382BACFC0733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Presentation title</a:t>
            </a:r>
            <a:endParaRPr lang="nl-BE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222000" y="1762125"/>
            <a:ext cx="2700000" cy="412750"/>
          </a:xfrm>
          <a:solidFill>
            <a:schemeClr val="accent2"/>
          </a:solidFill>
        </p:spPr>
        <p:txBody>
          <a:bodyPr lIns="36000" tIns="36000" rIns="36000" bIns="36000" anchor="ctr" anchorCtr="0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Column header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3222001" y="2247899"/>
            <a:ext cx="2700000" cy="4008439"/>
          </a:xfrm>
        </p:spPr>
        <p:txBody>
          <a:bodyPr>
            <a:normAutofit/>
          </a:bodyPr>
          <a:lstStyle>
            <a:lvl1pPr marL="190500" indent="-190500">
              <a:defRPr sz="1600"/>
            </a:lvl1pPr>
            <a:lvl2pPr marL="447675" indent="-177800">
              <a:defRPr sz="1400"/>
            </a:lvl2pPr>
            <a:lvl3pPr marL="714375" indent="-174625">
              <a:defRPr sz="1200"/>
            </a:lvl3pPr>
            <a:lvl4pPr marL="990600" indent="-180975"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45867"/>
            <a:ext cx="7772400" cy="1362075"/>
          </a:xfrm>
        </p:spPr>
        <p:txBody>
          <a:bodyPr anchor="b" anchorCtr="0">
            <a:normAutofit/>
          </a:bodyPr>
          <a:lstStyle>
            <a:lvl1pPr algn="l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Type section title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3920451"/>
            <a:ext cx="7772400" cy="1500187"/>
          </a:xfrm>
        </p:spPr>
        <p:txBody>
          <a:bodyPr anchor="t" anchorCtr="0">
            <a:normAutofit/>
          </a:bodyPr>
          <a:lstStyle>
            <a:lvl1pPr marL="180975" indent="-180975">
              <a:spcBef>
                <a:spcPts val="500"/>
              </a:spcBef>
              <a:buClr>
                <a:schemeClr val="bg1"/>
              </a:buClr>
              <a:buFontTx/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Section items (if necessary)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45867"/>
            <a:ext cx="7772400" cy="1362075"/>
          </a:xfrm>
        </p:spPr>
        <p:txBody>
          <a:bodyPr anchor="b" anchorCtr="0">
            <a:normAutofit/>
          </a:bodyPr>
          <a:lstStyle>
            <a:lvl1pPr algn="l">
              <a:defRPr sz="4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type section title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3910926"/>
            <a:ext cx="7772400" cy="1500187"/>
          </a:xfrm>
        </p:spPr>
        <p:txBody>
          <a:bodyPr anchor="t" anchorCtr="0">
            <a:normAutofit/>
          </a:bodyPr>
          <a:lstStyle>
            <a:lvl1pPr marL="180975" indent="-180975">
              <a:spcBef>
                <a:spcPts val="500"/>
              </a:spcBef>
              <a:buClrTx/>
              <a:buFontTx/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Section items (if necessary)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1887" y="224971"/>
            <a:ext cx="8356826" cy="102575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887" y="1719943"/>
            <a:ext cx="8356826" cy="452845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82" y="6520968"/>
            <a:ext cx="2490805" cy="1501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Presentation title</a:t>
            </a:r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38129" y="6519900"/>
            <a:ext cx="195262" cy="1512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328AA9C7-BFB6-46B6-809D-382BACFC0733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4862513" y="6519900"/>
            <a:ext cx="1857375" cy="151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September 2010</a:t>
            </a:r>
            <a:endParaRPr lang="nl-BE"/>
          </a:p>
        </p:txBody>
      </p:sp>
      <p:sp>
        <p:nvSpPr>
          <p:cNvPr id="10" name="TextBox 9"/>
          <p:cNvSpPr txBox="1"/>
          <p:nvPr/>
        </p:nvSpPr>
        <p:spPr>
          <a:xfrm>
            <a:off x="3443284" y="6519900"/>
            <a:ext cx="1400179" cy="1512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US" sz="800" smtClean="0">
                <a:solidFill>
                  <a:schemeClr val="tx1"/>
                </a:solidFill>
              </a:rPr>
              <a:t>Capco confidential - © Capco - </a:t>
            </a:r>
            <a:endParaRPr lang="nl-BE" sz="8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391" y="6519900"/>
            <a:ext cx="80966" cy="1512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-</a:t>
            </a:r>
            <a:endParaRPr lang="nl-BE" sz="800" dirty="0" smtClean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2" r:id="rId4"/>
    <p:sldLayoutId id="2147483669" r:id="rId5"/>
    <p:sldLayoutId id="2147483653" r:id="rId6"/>
    <p:sldLayoutId id="2147483668" r:id="rId7"/>
    <p:sldLayoutId id="2147483651" r:id="rId8"/>
    <p:sldLayoutId id="2147483664" r:id="rId9"/>
    <p:sldLayoutId id="2147483666" r:id="rId10"/>
    <p:sldLayoutId id="2147483665" r:id="rId11"/>
    <p:sldLayoutId id="2147483654" r:id="rId12"/>
    <p:sldLayoutId id="2147483663" r:id="rId13"/>
    <p:sldLayoutId id="2147483655" r:id="rId14"/>
    <p:sldLayoutId id="2147483661" r:id="rId15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0000" indent="-270000" algn="l" defTabSz="914400" rtl="0" eaLnBrk="1" latinLnBrk="0" hangingPunct="1">
        <a:spcBef>
          <a:spcPts val="1000"/>
        </a:spcBef>
        <a:buClr>
          <a:schemeClr val="accent5"/>
        </a:buClr>
        <a:buSzPct val="70000"/>
        <a:buFont typeface="Wingdings" pitchFamily="2" charset="2"/>
        <a:buChar char="n"/>
        <a:defRPr sz="22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0000" indent="-270000" algn="l" defTabSz="914400" rtl="0" eaLnBrk="1" latinLnBrk="0" hangingPunct="1">
        <a:spcBef>
          <a:spcPts val="200"/>
        </a:spcBef>
        <a:buClr>
          <a:schemeClr val="accent5"/>
        </a:buClr>
        <a:buSzPct val="100000"/>
        <a:buFont typeface="Symbol" pitchFamily="18" charset="2"/>
        <a:buChar char="-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10000" indent="-270000" algn="l" defTabSz="914400" rtl="0" eaLnBrk="1" latinLnBrk="0" hangingPunct="1">
        <a:spcBef>
          <a:spcPts val="200"/>
        </a:spcBef>
        <a:buClr>
          <a:schemeClr val="accent5"/>
        </a:buClr>
        <a:buSzPct val="100000"/>
        <a:buFont typeface="Symbol" pitchFamily="18" charset="2"/>
        <a:buChar char="-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80000" indent="-270000" algn="l" defTabSz="914400" rtl="0" eaLnBrk="1" latinLnBrk="0" hangingPunct="1">
        <a:spcBef>
          <a:spcPts val="200"/>
        </a:spcBef>
        <a:buClr>
          <a:schemeClr val="accent5"/>
        </a:buClr>
        <a:buSzPct val="100000"/>
        <a:buFont typeface="Symbol" pitchFamily="18" charset="2"/>
        <a:buChar char="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7" y="224971"/>
            <a:ext cx="8356826" cy="8081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Science Presentation – What’s Cooking?</a:t>
            </a:r>
            <a:br>
              <a:rPr lang="en-US" dirty="0" smtClean="0"/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en-US" sz="2200" dirty="0" smtClean="0">
                <a:solidFill>
                  <a:schemeClr val="bg2">
                    <a:lumMod val="75000"/>
                  </a:schemeClr>
                </a:solidFill>
              </a:rPr>
              <a:t> By Ameya Deolalkar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7" y="1246909"/>
            <a:ext cx="8356826" cy="5001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 smtClean="0">
                <a:latin typeface="Calibri" panose="020F0502020204030204" pitchFamily="34" charset="0"/>
              </a:rPr>
              <a:t>Introduction:</a:t>
            </a:r>
          </a:p>
          <a:p>
            <a:pPr marL="0" indent="0">
              <a:buNone/>
            </a:pPr>
            <a:endParaRPr lang="en-US" sz="500" dirty="0" smtClean="0">
              <a:latin typeface="Calibri" panose="020F0502020204030204" pitchFamily="34" charset="0"/>
            </a:endParaRPr>
          </a:p>
          <a:p>
            <a:r>
              <a:rPr lang="en-US" sz="1800" b="0" dirty="0" smtClean="0">
                <a:latin typeface="Calibri" panose="020F0502020204030204" pitchFamily="34" charset="0"/>
              </a:rPr>
              <a:t>This </a:t>
            </a:r>
            <a:r>
              <a:rPr lang="en-US" sz="1800" b="0" dirty="0">
                <a:latin typeface="Calibri" panose="020F0502020204030204" pitchFamily="34" charset="0"/>
              </a:rPr>
              <a:t>project solves a </a:t>
            </a:r>
            <a:r>
              <a:rPr lang="en-US" sz="1800" dirty="0" err="1">
                <a:latin typeface="Calibri" panose="020F0502020204030204" pitchFamily="34" charset="0"/>
              </a:rPr>
              <a:t>Kaggle</a:t>
            </a:r>
            <a:r>
              <a:rPr lang="en-US" sz="1800" dirty="0">
                <a:latin typeface="Calibri" panose="020F0502020204030204" pitchFamily="34" charset="0"/>
              </a:rPr>
              <a:t> Competition: What's Cooking?</a:t>
            </a:r>
            <a:r>
              <a:rPr lang="en-US" sz="1800" b="0" dirty="0">
                <a:latin typeface="Calibri" panose="020F0502020204030204" pitchFamily="34" charset="0"/>
              </a:rPr>
              <a:t>. Project leverages Natural Language processing(NLP) techniques to predict a cuisine from a list of </a:t>
            </a:r>
            <a:r>
              <a:rPr lang="en-US" sz="1800" b="0" dirty="0" smtClean="0">
                <a:latin typeface="Calibri" panose="020F0502020204030204" pitchFamily="34" charset="0"/>
              </a:rPr>
              <a:t>ingredients</a:t>
            </a:r>
            <a:endParaRPr lang="en-US" sz="1800" b="0" dirty="0">
              <a:latin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</a:rPr>
              <a:t>Problem Statement:</a:t>
            </a:r>
            <a:r>
              <a:rPr lang="en-US" sz="1800" b="0" dirty="0">
                <a:latin typeface="Calibri" panose="020F0502020204030204" pitchFamily="34" charset="0"/>
              </a:rPr>
              <a:t> </a:t>
            </a:r>
            <a:r>
              <a:rPr lang="en-US" sz="1800" dirty="0">
                <a:latin typeface="Calibri" panose="020F0502020204030204" pitchFamily="34" charset="0"/>
              </a:rPr>
              <a:t>Use recipe ingredients to categorize the cuisine</a:t>
            </a:r>
            <a:endParaRPr lang="en-US" sz="1800" b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</a:rPr>
              <a:t>The usual</a:t>
            </a:r>
            <a:r>
              <a:rPr lang="en-US" sz="2000" i="1" dirty="0" smtClean="0">
                <a:latin typeface="Calibri" panose="020F0502020204030204" pitchFamily="34" charset="0"/>
              </a:rPr>
              <a:t>….:</a:t>
            </a:r>
          </a:p>
          <a:p>
            <a:pPr>
              <a:buClr>
                <a:schemeClr val="bg2">
                  <a:lumMod val="75000"/>
                </a:schemeClr>
              </a:buClr>
            </a:pPr>
            <a:r>
              <a:rPr lang="en-US" sz="1800" b="0" dirty="0" smtClean="0">
                <a:latin typeface="Calibri" panose="020F0502020204030204" pitchFamily="34" charset="0"/>
              </a:rPr>
              <a:t>Read .</a:t>
            </a:r>
            <a:r>
              <a:rPr lang="en-US" sz="1800" b="0" dirty="0" err="1" smtClean="0">
                <a:latin typeface="Calibri" panose="020F0502020204030204" pitchFamily="34" charset="0"/>
              </a:rPr>
              <a:t>json</a:t>
            </a:r>
            <a:r>
              <a:rPr lang="en-US" sz="1800" b="0" dirty="0" smtClean="0">
                <a:latin typeface="Calibri" panose="020F0502020204030204" pitchFamily="34" charset="0"/>
              </a:rPr>
              <a:t> data into pandas </a:t>
            </a:r>
            <a:r>
              <a:rPr lang="en-US" sz="1800" b="0" dirty="0" err="1" smtClean="0">
                <a:latin typeface="Calibri" panose="020F0502020204030204" pitchFamily="34" charset="0"/>
              </a:rPr>
              <a:t>dataframe</a:t>
            </a:r>
            <a:r>
              <a:rPr lang="en-US" sz="1800" b="0" dirty="0" smtClean="0">
                <a:latin typeface="Calibri" panose="020F0502020204030204" pitchFamily="34" charset="0"/>
              </a:rPr>
              <a:t>, define the features and dependent variable</a:t>
            </a:r>
          </a:p>
          <a:p>
            <a:pPr>
              <a:buClr>
                <a:schemeClr val="bg2">
                  <a:lumMod val="75000"/>
                </a:schemeClr>
              </a:buClr>
            </a:pPr>
            <a:endParaRPr lang="en-US" sz="1800" b="0" dirty="0" smtClean="0">
              <a:latin typeface="Calibri" panose="020F0502020204030204" pitchFamily="34" charset="0"/>
            </a:endParaRPr>
          </a:p>
          <a:p>
            <a:pPr marL="0" lvl="0" indent="0">
              <a:buClr>
                <a:srgbClr val="E0E0E0">
                  <a:lumMod val="75000"/>
                </a:srgbClr>
              </a:buClr>
              <a:buNone/>
            </a:pPr>
            <a:r>
              <a:rPr lang="en-US" sz="1600" b="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[  </a:t>
            </a:r>
            <a:r>
              <a:rPr lang="en-US" sz="1600" b="0" i="1" dirty="0">
                <a:solidFill>
                  <a:srgbClr val="000000"/>
                </a:solidFill>
                <a:latin typeface="Calibri" panose="020F0502020204030204" pitchFamily="34" charset="0"/>
              </a:rPr>
              <a:t>{    "id": 10259,    "cuisine": "</a:t>
            </a:r>
            <a:r>
              <a:rPr lang="en-US" sz="1600" b="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greek</a:t>
            </a:r>
            <a:r>
              <a:rPr lang="en-US" sz="1600" b="0" i="1" dirty="0">
                <a:solidFill>
                  <a:srgbClr val="000000"/>
                </a:solidFill>
                <a:latin typeface="Calibri" panose="020F0502020204030204" pitchFamily="34" charset="0"/>
              </a:rPr>
              <a:t>",    </a:t>
            </a:r>
            <a:r>
              <a:rPr lang="en-US" sz="1600" b="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pPr marL="0" lvl="0" indent="0">
              <a:buClr>
                <a:srgbClr val="E0E0E0">
                  <a:lumMod val="75000"/>
                </a:srgbClr>
              </a:buClr>
              <a:buNone/>
            </a:pPr>
            <a:r>
              <a:rPr lang="en-US" sz="1600" b="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"</a:t>
            </a:r>
            <a:r>
              <a:rPr lang="en-US" sz="1600" b="0" i="1" dirty="0">
                <a:solidFill>
                  <a:srgbClr val="000000"/>
                </a:solidFill>
                <a:latin typeface="Calibri" panose="020F0502020204030204" pitchFamily="34" charset="0"/>
              </a:rPr>
              <a:t>ingredients": [      "romaine lettuce",      </a:t>
            </a:r>
            <a:endParaRPr lang="en-US" sz="1600" b="0" i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lvl="0" indent="0">
              <a:buClr>
                <a:srgbClr val="E0E0E0">
                  <a:lumMod val="75000"/>
                </a:srgbClr>
              </a:buClr>
              <a:buNone/>
            </a:pPr>
            <a:r>
              <a:rPr lang="en-US" sz="1600" b="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"</a:t>
            </a:r>
            <a:r>
              <a:rPr lang="en-US" sz="1600" b="0" i="1" dirty="0">
                <a:solidFill>
                  <a:srgbClr val="000000"/>
                </a:solidFill>
                <a:latin typeface="Calibri" panose="020F0502020204030204" pitchFamily="34" charset="0"/>
              </a:rPr>
              <a:t>black olives",   </a:t>
            </a:r>
            <a:r>
              <a:rPr lang="en-US" sz="1600" b="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"</a:t>
            </a:r>
            <a:r>
              <a:rPr lang="en-US" sz="1600" b="0" i="1" dirty="0">
                <a:solidFill>
                  <a:srgbClr val="000000"/>
                </a:solidFill>
                <a:latin typeface="Calibri" panose="020F0502020204030204" pitchFamily="34" charset="0"/>
              </a:rPr>
              <a:t>grape tomatoes",      </a:t>
            </a:r>
            <a:endParaRPr lang="en-US" sz="1600" b="0" i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lvl="0" indent="0">
              <a:buClr>
                <a:srgbClr val="E0E0E0">
                  <a:lumMod val="75000"/>
                </a:srgbClr>
              </a:buClr>
              <a:buNone/>
            </a:pPr>
            <a:r>
              <a:rPr lang="en-US" sz="1600" b="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"</a:t>
            </a:r>
            <a:r>
              <a:rPr lang="en-US" sz="1600" b="0" i="1" dirty="0">
                <a:solidFill>
                  <a:srgbClr val="000000"/>
                </a:solidFill>
                <a:latin typeface="Calibri" panose="020F0502020204030204" pitchFamily="34" charset="0"/>
              </a:rPr>
              <a:t>garlic",      "pepper",      "purple onion</a:t>
            </a:r>
            <a:r>
              <a:rPr lang="en-US" sz="1600" b="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",   </a:t>
            </a:r>
          </a:p>
          <a:p>
            <a:pPr marL="0" lvl="0" indent="0">
              <a:buClr>
                <a:srgbClr val="E0E0E0">
                  <a:lumMod val="75000"/>
                </a:srgbClr>
              </a:buClr>
              <a:buNone/>
            </a:pPr>
            <a:r>
              <a:rPr lang="en-US" sz="1600" b="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"</a:t>
            </a:r>
            <a:r>
              <a:rPr lang="en-US" sz="1600" b="0" i="1" dirty="0">
                <a:solidFill>
                  <a:srgbClr val="000000"/>
                </a:solidFill>
                <a:latin typeface="Calibri" panose="020F0502020204030204" pitchFamily="34" charset="0"/>
              </a:rPr>
              <a:t>seasoning",   </a:t>
            </a:r>
            <a:r>
              <a:rPr lang="en-US" sz="1600" b="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"</a:t>
            </a:r>
            <a:r>
              <a:rPr lang="en-US" sz="1600" b="0" i="1" dirty="0">
                <a:solidFill>
                  <a:srgbClr val="000000"/>
                </a:solidFill>
                <a:latin typeface="Calibri" panose="020F0502020204030204" pitchFamily="34" charset="0"/>
              </a:rPr>
              <a:t>garbanzo </a:t>
            </a:r>
            <a:r>
              <a:rPr lang="en-US" sz="1600" b="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beans"   </a:t>
            </a:r>
            <a:r>
              <a:rPr lang="en-US" sz="1600" b="0" i="1" dirty="0">
                <a:solidFill>
                  <a:srgbClr val="000000"/>
                </a:solidFill>
                <a:latin typeface="Calibri" panose="020F0502020204030204" pitchFamily="34" charset="0"/>
              </a:rPr>
              <a:t>]</a:t>
            </a:r>
          </a:p>
          <a:p>
            <a:pPr marL="0" indent="0">
              <a:buClr>
                <a:schemeClr val="bg2">
                  <a:lumMod val="75000"/>
                </a:schemeClr>
              </a:buClr>
              <a:buNone/>
            </a:pPr>
            <a:endParaRPr lang="en-US" sz="1800" b="0" dirty="0" smtClean="0">
              <a:latin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2010</a:t>
            </a: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AA9C7-BFB6-46B6-809D-382BACFC0733}" type="slidenum">
              <a:rPr lang="nl-BE" smtClean="0"/>
              <a:pPr/>
              <a:t>1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Presentation title</a:t>
            </a:r>
            <a:endParaRPr lang="nl-BE" dirty="0"/>
          </a:p>
        </p:txBody>
      </p:sp>
      <p:sp>
        <p:nvSpPr>
          <p:cNvPr id="7" name="Rectangle 6"/>
          <p:cNvSpPr/>
          <p:nvPr/>
        </p:nvSpPr>
        <p:spPr>
          <a:xfrm>
            <a:off x="106878" y="6353299"/>
            <a:ext cx="7635834" cy="504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dirty="0" err="1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23" y="4286085"/>
            <a:ext cx="3740728" cy="206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6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7" y="224971"/>
            <a:ext cx="8356826" cy="653803"/>
          </a:xfrm>
        </p:spPr>
        <p:txBody>
          <a:bodyPr/>
          <a:lstStyle/>
          <a:p>
            <a:r>
              <a:rPr lang="en-US" dirty="0" smtClean="0"/>
              <a:t>Implementations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2010</a:t>
            </a: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AA9C7-BFB6-46B6-809D-382BACFC0733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Presentation title</a:t>
            </a:r>
            <a:endParaRPr lang="nl-BE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91887" y="1211283"/>
            <a:ext cx="8356826" cy="503711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Implementation 1: </a:t>
            </a:r>
          </a:p>
          <a:p>
            <a:pPr marL="0" indent="0">
              <a:buNone/>
            </a:pPr>
            <a:r>
              <a:rPr lang="en-US" sz="1600" b="0" dirty="0"/>
              <a:t>The initial approach is to implement a Naive Bayes model on training and </a:t>
            </a:r>
            <a:r>
              <a:rPr lang="en-US" sz="1600" b="0" dirty="0" smtClean="0"/>
              <a:t>testing </a:t>
            </a:r>
            <a:r>
              <a:rPr lang="en-US" sz="1600" b="0" dirty="0"/>
              <a:t>data tokenized using </a:t>
            </a:r>
            <a:r>
              <a:rPr lang="en-US" sz="1600" b="0" dirty="0" err="1" smtClean="0"/>
              <a:t>CountVectorizer</a:t>
            </a:r>
            <a:endParaRPr lang="en-US" sz="1600" b="0" dirty="0" smtClean="0"/>
          </a:p>
          <a:p>
            <a:pPr marL="0" indent="0">
              <a:buNone/>
            </a:pPr>
            <a:endParaRPr lang="en-US" sz="100" b="0" dirty="0" smtClean="0"/>
          </a:p>
          <a:p>
            <a:pPr marL="0" indent="0">
              <a:buNone/>
            </a:pPr>
            <a:r>
              <a:rPr lang="en-US" sz="1800" b="0" dirty="0" smtClean="0"/>
              <a:t>Evaluation metric: accuracy score, Result: Accuracy score 0.7198 (71.98%)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211" y="2897579"/>
            <a:ext cx="4926218" cy="3541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06878" y="6353299"/>
            <a:ext cx="7635834" cy="504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dirty="0" err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7" y="224971"/>
            <a:ext cx="8356826" cy="796307"/>
          </a:xfrm>
        </p:spPr>
        <p:txBody>
          <a:bodyPr/>
          <a:lstStyle/>
          <a:p>
            <a:r>
              <a:rPr lang="en-US" dirty="0"/>
              <a:t>Implementations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7" y="1246909"/>
            <a:ext cx="8356826" cy="50014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Experiments to reduce error: </a:t>
            </a:r>
          </a:p>
          <a:p>
            <a:pPr marL="0" indent="0">
              <a:buNone/>
            </a:pPr>
            <a:endParaRPr lang="en-US" sz="400" dirty="0" smtClean="0">
              <a:latin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</a:rPr>
              <a:t>Use of </a:t>
            </a:r>
            <a:r>
              <a:rPr lang="en-US" sz="1800" dirty="0" err="1" smtClean="0">
                <a:latin typeface="Calibri" panose="020F0502020204030204" pitchFamily="34" charset="0"/>
              </a:rPr>
              <a:t>stop_words</a:t>
            </a:r>
            <a:r>
              <a:rPr lang="en-US" sz="1800" dirty="0" smtClean="0">
                <a:latin typeface="Calibri" panose="020F0502020204030204" pitchFamily="34" charset="0"/>
              </a:rPr>
              <a:t> – </a:t>
            </a:r>
            <a:r>
              <a:rPr lang="en-US" sz="1800" b="0" dirty="0" smtClean="0">
                <a:latin typeface="Calibri" panose="020F0502020204030204" pitchFamily="34" charset="0"/>
              </a:rPr>
              <a:t>Stop top 10 repeating words </a:t>
            </a:r>
          </a:p>
          <a:p>
            <a:pPr marL="0" indent="0">
              <a:buNone/>
            </a:pPr>
            <a:r>
              <a:rPr lang="en-US" sz="1800" b="0" dirty="0" smtClean="0">
                <a:latin typeface="Calibri" panose="020F0502020204030204" pitchFamily="34" charset="0"/>
              </a:rPr>
              <a:t>     Result – Accuracy score: 0.7269</a:t>
            </a:r>
          </a:p>
          <a:p>
            <a:r>
              <a:rPr lang="en-US" sz="1800" dirty="0" smtClean="0">
                <a:latin typeface="Calibri" panose="020F0502020204030204" pitchFamily="34" charset="0"/>
              </a:rPr>
              <a:t>Use of </a:t>
            </a:r>
            <a:r>
              <a:rPr lang="en-US" sz="1800" dirty="0" err="1" smtClean="0">
                <a:latin typeface="Calibri" panose="020F0502020204030204" pitchFamily="34" charset="0"/>
              </a:rPr>
              <a:t>max_df</a:t>
            </a:r>
            <a:r>
              <a:rPr lang="en-US" sz="1800" dirty="0" smtClean="0">
                <a:latin typeface="Calibri" panose="020F0502020204030204" pitchFamily="34" charset="0"/>
              </a:rPr>
              <a:t> = 5000, </a:t>
            </a:r>
            <a:r>
              <a:rPr lang="en-US" sz="1800" dirty="0" err="1" smtClean="0">
                <a:latin typeface="Calibri" panose="020F0502020204030204" pitchFamily="34" charset="0"/>
              </a:rPr>
              <a:t>max_features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</a:rPr>
              <a:t>= 2100 </a:t>
            </a:r>
          </a:p>
          <a:p>
            <a:pPr marL="0" indent="0">
              <a:buNone/>
            </a:pPr>
            <a:r>
              <a:rPr lang="en-US" sz="1800" b="0" dirty="0" smtClean="0">
                <a:latin typeface="Calibri" panose="020F0502020204030204" pitchFamily="34" charset="0"/>
              </a:rPr>
              <a:t>     Result – Accuracy  score: 0.7272 (72.72%)</a:t>
            </a:r>
          </a:p>
          <a:p>
            <a:pPr marL="0" indent="0">
              <a:buNone/>
            </a:pPr>
            <a:endParaRPr lang="en-US" sz="5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Implementation 2:</a:t>
            </a:r>
          </a:p>
          <a:p>
            <a:pPr marL="0" indent="0">
              <a:buNone/>
            </a:pPr>
            <a:endParaRPr lang="en-US" sz="400" dirty="0" smtClean="0"/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</a:rPr>
              <a:t>Feature Engineering – </a:t>
            </a:r>
            <a:r>
              <a:rPr lang="en-US" sz="1800" b="0" dirty="0" smtClean="0">
                <a:latin typeface="Calibri" panose="020F0502020204030204" pitchFamily="34" charset="0"/>
              </a:rPr>
              <a:t>length of ingredient list</a:t>
            </a:r>
          </a:p>
          <a:p>
            <a:pPr marL="0" indent="0">
              <a:buNone/>
            </a:pPr>
            <a:endParaRPr lang="en-US" sz="5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</a:rPr>
              <a:t>Logistic Regression – </a:t>
            </a:r>
            <a:r>
              <a:rPr lang="en-US" sz="1800" b="0" dirty="0" smtClean="0">
                <a:latin typeface="Calibri" panose="020F0502020204030204" pitchFamily="34" charset="0"/>
              </a:rPr>
              <a:t>Has lower asymptotic error when number of features is large</a:t>
            </a:r>
          </a:p>
          <a:p>
            <a:pPr marL="0" indent="0">
              <a:buNone/>
            </a:pPr>
            <a:endParaRPr lang="en-US" sz="500" b="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</a:rPr>
              <a:t>TF-IDF </a:t>
            </a:r>
            <a:r>
              <a:rPr lang="en-US" sz="1800" dirty="0" err="1" smtClean="0">
                <a:latin typeface="Calibri" panose="020F0502020204030204" pitchFamily="34" charset="0"/>
              </a:rPr>
              <a:t>Vectorizer</a:t>
            </a:r>
            <a:r>
              <a:rPr lang="en-US" sz="1800" dirty="0" smtClean="0">
                <a:latin typeface="Calibri" panose="020F0502020204030204" pitchFamily="34" charset="0"/>
              </a:rPr>
              <a:t> – </a:t>
            </a:r>
            <a:r>
              <a:rPr lang="en-US" sz="1800" b="0" dirty="0" smtClean="0">
                <a:latin typeface="Calibri" panose="020F0502020204030204" pitchFamily="34" charset="0"/>
              </a:rPr>
              <a:t>Frequency of an ingredient appearing in a cuisine is compared to its frequency across all cuisines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2010</a:t>
            </a: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AA9C7-BFB6-46B6-809D-382BACFC0733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Presentation title</a:t>
            </a:r>
            <a:endParaRPr lang="nl-BE" dirty="0"/>
          </a:p>
        </p:txBody>
      </p:sp>
      <p:sp>
        <p:nvSpPr>
          <p:cNvPr id="7" name="Rectangle 6"/>
          <p:cNvSpPr/>
          <p:nvPr/>
        </p:nvSpPr>
        <p:spPr>
          <a:xfrm>
            <a:off x="106878" y="6353299"/>
            <a:ext cx="7635834" cy="504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81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7" y="1246909"/>
            <a:ext cx="8356826" cy="5001491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 smtClean="0">
                <a:latin typeface="Calibri" panose="020F0502020204030204" pitchFamily="34" charset="0"/>
              </a:rPr>
              <a:t>Result </a:t>
            </a:r>
            <a:r>
              <a:rPr lang="en-US" sz="2400" b="0" dirty="0">
                <a:latin typeface="Calibri" panose="020F0502020204030204" pitchFamily="34" charset="0"/>
              </a:rPr>
              <a:t>– </a:t>
            </a:r>
            <a:r>
              <a:rPr lang="en-US" sz="2400" b="0" dirty="0" smtClean="0">
                <a:latin typeface="Calibri" panose="020F0502020204030204" pitchFamily="34" charset="0"/>
              </a:rPr>
              <a:t>Accuracy </a:t>
            </a:r>
            <a:r>
              <a:rPr lang="en-US" sz="2400" b="0" dirty="0">
                <a:latin typeface="Calibri" panose="020F0502020204030204" pitchFamily="34" charset="0"/>
              </a:rPr>
              <a:t>score: </a:t>
            </a:r>
            <a:r>
              <a:rPr lang="en-US" sz="2400" b="0" dirty="0" smtClean="0">
                <a:latin typeface="Calibri" panose="020F0502020204030204" pitchFamily="34" charset="0"/>
              </a:rPr>
              <a:t>0.7331 (73%)</a:t>
            </a:r>
          </a:p>
          <a:p>
            <a:pPr marL="0" indent="0">
              <a:buNone/>
            </a:pPr>
            <a:endParaRPr lang="en-US" sz="2400" b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0" dirty="0">
              <a:latin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2010</a:t>
            </a: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AA9C7-BFB6-46B6-809D-382BACFC0733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 smtClean="0"/>
              <a:t>Presentation title</a:t>
            </a:r>
            <a:endParaRPr lang="nl-B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2"/>
          <a:stretch/>
        </p:blipFill>
        <p:spPr bwMode="auto">
          <a:xfrm>
            <a:off x="1420027" y="1840678"/>
            <a:ext cx="5242028" cy="421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106878" y="6353299"/>
            <a:ext cx="7635834" cy="504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53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7" y="961901"/>
            <a:ext cx="8356826" cy="52864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Experiments to reduce error: </a:t>
            </a:r>
            <a:endParaRPr lang="en-US" sz="600" dirty="0">
              <a:latin typeface="Calibri" panose="020F0502020204030204" pitchFamily="34" charset="0"/>
            </a:endParaRPr>
          </a:p>
          <a:p>
            <a:r>
              <a:rPr lang="en-US" sz="1800" b="0" dirty="0">
                <a:latin typeface="Calibri" panose="020F0502020204030204" pitchFamily="34" charset="0"/>
              </a:rPr>
              <a:t>Find top 20 common ingredients between cuisines that are being confused the </a:t>
            </a:r>
            <a:r>
              <a:rPr lang="en-US" sz="1800" b="0" dirty="0" smtClean="0">
                <a:latin typeface="Calibri" panose="020F0502020204030204" pitchFamily="34" charset="0"/>
              </a:rPr>
              <a:t>most</a:t>
            </a:r>
          </a:p>
          <a:p>
            <a:r>
              <a:rPr lang="en-US" sz="1800" b="0" dirty="0" smtClean="0">
                <a:latin typeface="Calibri" panose="020F0502020204030204" pitchFamily="34" charset="0"/>
              </a:rPr>
              <a:t>Set </a:t>
            </a:r>
            <a:r>
              <a:rPr lang="en-US" sz="1800" b="0" dirty="0" err="1" smtClean="0">
                <a:latin typeface="Calibri" panose="020F0502020204030204" pitchFamily="34" charset="0"/>
              </a:rPr>
              <a:t>max_features</a:t>
            </a:r>
            <a:r>
              <a:rPr lang="en-US" sz="1800" b="0" dirty="0">
                <a:latin typeface="Calibri" panose="020F0502020204030204" pitchFamily="34" charset="0"/>
              </a:rPr>
              <a:t> </a:t>
            </a:r>
            <a:r>
              <a:rPr lang="en-US" sz="1800" b="0" dirty="0" smtClean="0">
                <a:latin typeface="Calibri" panose="020F0502020204030204" pitchFamily="34" charset="0"/>
              </a:rPr>
              <a:t>to 700 which is approximately the mean of the frequency of occurrence of top 20 common ingredients in the cuisines selected</a:t>
            </a:r>
          </a:p>
          <a:p>
            <a:r>
              <a:rPr lang="en-US" sz="1800" b="0" dirty="0" smtClean="0">
                <a:latin typeface="Calibri" panose="020F0502020204030204" pitchFamily="34" charset="0"/>
              </a:rPr>
              <a:t>Iterate for different </a:t>
            </a:r>
            <a:r>
              <a:rPr lang="en-US" sz="1800" b="0" dirty="0" err="1" smtClean="0">
                <a:latin typeface="Calibri" panose="020F0502020204030204" pitchFamily="34" charset="0"/>
              </a:rPr>
              <a:t>max_features</a:t>
            </a:r>
            <a:r>
              <a:rPr lang="en-US" sz="1800" b="0" dirty="0" smtClean="0">
                <a:latin typeface="Calibri" panose="020F0502020204030204" pitchFamily="34" charset="0"/>
              </a:rPr>
              <a:t> to find the best value </a:t>
            </a:r>
          </a:p>
          <a:p>
            <a:r>
              <a:rPr lang="en-US" sz="1800" b="0" dirty="0" smtClean="0">
                <a:latin typeface="Calibri" panose="020F0502020204030204" pitchFamily="34" charset="0"/>
              </a:rPr>
              <a:t>Result: Accuracy Score - </a:t>
            </a:r>
            <a:r>
              <a:rPr lang="en-GB" sz="1800" b="0" dirty="0">
                <a:latin typeface="Calibri" panose="020F0502020204030204" pitchFamily="34" charset="0"/>
              </a:rPr>
              <a:t>0.7560 (75.60</a:t>
            </a:r>
            <a:r>
              <a:rPr lang="en-GB" sz="1800" b="0" dirty="0" smtClean="0">
                <a:latin typeface="Calibri" panose="020F0502020204030204" pitchFamily="34" charset="0"/>
              </a:rPr>
              <a:t>%)</a:t>
            </a:r>
          </a:p>
          <a:p>
            <a:endParaRPr lang="en-US" sz="1800" b="0" dirty="0">
              <a:latin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2010</a:t>
            </a: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AA9C7-BFB6-46B6-809D-382BACFC0733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Presentation title</a:t>
            </a:r>
            <a:endParaRPr lang="nl-B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672" y="3194462"/>
            <a:ext cx="4750378" cy="3395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06878" y="6353299"/>
            <a:ext cx="7635834" cy="504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2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7" y="1282535"/>
            <a:ext cx="8356826" cy="49658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Implementation 3: </a:t>
            </a:r>
          </a:p>
          <a:p>
            <a:pPr marL="0" indent="0">
              <a:buNone/>
            </a:pPr>
            <a:endParaRPr lang="en-US" sz="400" dirty="0" smtClean="0"/>
          </a:p>
          <a:p>
            <a:r>
              <a:rPr lang="en-US" sz="1800" dirty="0" smtClean="0"/>
              <a:t>One-vs-rest classifier: </a:t>
            </a:r>
            <a:r>
              <a:rPr lang="en-US" sz="1800" b="0" dirty="0">
                <a:latin typeface="Calibri" panose="020F0502020204030204" pitchFamily="34" charset="0"/>
              </a:rPr>
              <a:t>The strategy consists in fitting one classifier per class. For each classifier, the class is fitted against all the other classes.</a:t>
            </a:r>
          </a:p>
          <a:p>
            <a:r>
              <a:rPr lang="en-US" sz="1800" b="0" dirty="0" smtClean="0"/>
              <a:t>Result: Accuracy Score – 0.7865 (78.65%)</a:t>
            </a:r>
          </a:p>
          <a:p>
            <a:pPr marL="0" indent="0">
              <a:buNone/>
            </a:pPr>
            <a:endParaRPr lang="en-US" sz="1800" b="0" dirty="0"/>
          </a:p>
          <a:p>
            <a:pPr marL="0" indent="0">
              <a:buNone/>
            </a:pPr>
            <a:endParaRPr lang="en-US" sz="1800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2010</a:t>
            </a: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AA9C7-BFB6-46B6-809D-382BACFC0733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Presentation title</a:t>
            </a:r>
            <a:endParaRPr lang="nl-B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775" y="2909455"/>
            <a:ext cx="4569773" cy="3384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06878" y="6353299"/>
            <a:ext cx="7635834" cy="504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39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7" y="1282535"/>
            <a:ext cx="8356826" cy="49658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Progress Timeline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2010</a:t>
            </a: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AA9C7-BFB6-46B6-809D-382BACFC0733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Presentation title</a:t>
            </a:r>
            <a:endParaRPr lang="nl-BE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36914" y="2268187"/>
            <a:ext cx="0" cy="2683823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8769" y="5118265"/>
            <a:ext cx="1496296" cy="570016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200" dirty="0" err="1" smtClean="0"/>
              <a:t>Kaggle</a:t>
            </a:r>
            <a:r>
              <a:rPr lang="en-US" sz="1200" dirty="0" smtClean="0"/>
              <a:t> score: 72.50</a:t>
            </a:r>
          </a:p>
          <a:p>
            <a:r>
              <a:rPr lang="en-US" sz="1200" dirty="0" smtClean="0"/>
              <a:t>Position: 225</a:t>
            </a:r>
          </a:p>
          <a:p>
            <a:endParaRPr lang="en-GB" sz="12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53146" y="4263242"/>
            <a:ext cx="1591294" cy="6887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Implementation 1</a:t>
            </a:r>
            <a:endParaRPr lang="en-GB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752608" y="2268185"/>
            <a:ext cx="0" cy="2683823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401786" y="2268186"/>
            <a:ext cx="0" cy="2683823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956961" y="2268188"/>
            <a:ext cx="1591294" cy="6887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Implementation 3</a:t>
            </a:r>
            <a:endParaRPr lang="en-GB" sz="1400" dirty="0" err="1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06139" y="3265712"/>
            <a:ext cx="1591294" cy="6887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Implementation 2</a:t>
            </a:r>
            <a:endParaRPr lang="en-GB" sz="1400" dirty="0" err="1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3638" y="5118265"/>
            <a:ext cx="1496296" cy="570016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200" dirty="0" err="1" smtClean="0"/>
              <a:t>Kaggle</a:t>
            </a:r>
            <a:r>
              <a:rPr lang="en-US" sz="1200" dirty="0" smtClean="0"/>
              <a:t> score: 76.67</a:t>
            </a:r>
          </a:p>
          <a:p>
            <a:r>
              <a:rPr lang="en-US" sz="1200" dirty="0" smtClean="0"/>
              <a:t>Position: 208</a:t>
            </a:r>
          </a:p>
          <a:p>
            <a:endParaRPr lang="en-GB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956961" y="5118265"/>
            <a:ext cx="1496296" cy="570016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200" dirty="0" err="1" smtClean="0"/>
              <a:t>Kaggle</a:t>
            </a:r>
            <a:r>
              <a:rPr lang="en-US" sz="1200" dirty="0" smtClean="0"/>
              <a:t> score: 78.77</a:t>
            </a:r>
          </a:p>
          <a:p>
            <a:r>
              <a:rPr lang="en-US" sz="1200" dirty="0" smtClean="0"/>
              <a:t>Position</a:t>
            </a:r>
            <a:r>
              <a:rPr lang="en-US" sz="1200" smtClean="0"/>
              <a:t>: 96</a:t>
            </a:r>
            <a:endParaRPr lang="en-US" sz="1200" dirty="0" smtClean="0"/>
          </a:p>
          <a:p>
            <a:endParaRPr lang="en-GB" sz="120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106878" y="6353299"/>
            <a:ext cx="7635834" cy="504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95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apco_2010">
      <a:dk1>
        <a:srgbClr val="000000"/>
      </a:dk1>
      <a:lt1>
        <a:srgbClr val="FFFFFF"/>
      </a:lt1>
      <a:dk2>
        <a:srgbClr val="4D4D4D"/>
      </a:dk2>
      <a:lt2>
        <a:srgbClr val="E0E0E0"/>
      </a:lt2>
      <a:accent1>
        <a:srgbClr val="69BD45"/>
      </a:accent1>
      <a:accent2>
        <a:srgbClr val="000000"/>
      </a:accent2>
      <a:accent3>
        <a:srgbClr val="F1DC00"/>
      </a:accent3>
      <a:accent4>
        <a:srgbClr val="376574"/>
      </a:accent4>
      <a:accent5>
        <a:srgbClr val="969696"/>
      </a:accent5>
      <a:accent6>
        <a:srgbClr val="56FF0D"/>
      </a:accent6>
      <a:hlink>
        <a:srgbClr val="69BD45"/>
      </a:hlink>
      <a:folHlink>
        <a:srgbClr val="969696"/>
      </a:folHlink>
    </a:clrScheme>
    <a:fontScheme name="Capc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36000" tIns="36000" rIns="36000" bIns="36000"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no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132</TotalTime>
  <Words>307</Words>
  <Application>Microsoft Office PowerPoint</Application>
  <PresentationFormat>On-screen Show (4:3)</PresentationFormat>
  <Paragraphs>79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blank</vt:lpstr>
      <vt:lpstr>Data Science Presentation – What’s Cooking? - By Ameya Deolalkar</vt:lpstr>
      <vt:lpstr>Implementations</vt:lpstr>
      <vt:lpstr>Implementations</vt:lpstr>
      <vt:lpstr>Implementations</vt:lpstr>
      <vt:lpstr>Implementations</vt:lpstr>
      <vt:lpstr>Implementations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Presentation – What’s Cooking? - By Ameya Deolalkar</dc:title>
  <dc:creator>capco</dc:creator>
  <cp:lastModifiedBy>capco</cp:lastModifiedBy>
  <cp:revision>9</cp:revision>
  <dcterms:created xsi:type="dcterms:W3CDTF">2015-10-27T00:12:36Z</dcterms:created>
  <dcterms:modified xsi:type="dcterms:W3CDTF">2015-10-27T19:43:37Z</dcterms:modified>
</cp:coreProperties>
</file>