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Pt20Au80_AgBP1_hollow_shell_XA&gt;XAP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2023-09-18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4 Distribution of n (Overall Cordination Number)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 mean: 8.78 sd:0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412"/>
            <a:ext cx="4064000" cy="3087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8.78 sd:0.51</a:t>
            </a:r>
          </a:p>
        </p:txBody>
      </p:sp>
      <p:pic>
        <p:nvPicPr>
          <p:cNvPr id="6" name="Picture 5" descr="nMM_AP mean: 10.1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68412"/>
            <a:ext cx="4064000" cy="3087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10.17 sd:0.0</a:t>
            </a:r>
          </a:p>
        </p:txBody>
      </p:sp>
      <p:pic>
        <p:nvPicPr>
          <p:cNvPr id="8" name="Picture 7" descr="nPP_P mean: 6.6 sd:3.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57260"/>
            <a:ext cx="4064000" cy="3109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6.6 sd:3.3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5 Distribution of X (Fraction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65 sd: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160"/>
            <a:ext cx="4064000" cy="3073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0.65 sd:0.13</a:t>
            </a:r>
          </a:p>
        </p:txBody>
      </p:sp>
      <p:pic>
        <p:nvPicPr>
          <p:cNvPr id="6" name="Picture 5" descr="XAP mean: 0.28 sd:0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2475160"/>
            <a:ext cx="4064000" cy="3073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0.28 sd:0.1</a:t>
            </a:r>
          </a:p>
        </p:txBody>
      </p:sp>
      <p:pic>
        <p:nvPicPr>
          <p:cNvPr id="8" name="Picture 7" descr="XP mean: 0.07 sd:0.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475160"/>
            <a:ext cx="4064000" cy="30735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0.07 sd:0.1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6 Distribution of y (Fraction of Au in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y mean: 0.24 sd:0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1" y="1165860"/>
            <a:ext cx="7526456" cy="5692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12192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0.24 sd:0.1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7 Distribution of D (Diameter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13.2 sd:2.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95" y="1165860"/>
            <a:ext cx="3495808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13.2 sd:2.65</a:t>
            </a:r>
          </a:p>
        </p:txBody>
      </p:sp>
      <p:pic>
        <p:nvPicPr>
          <p:cNvPr id="6" name="Picture 5" descr="DAP mean: 25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95" y="1165860"/>
            <a:ext cx="349580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25.0 sd:0.0</a:t>
            </a:r>
          </a:p>
        </p:txBody>
      </p:sp>
      <p:pic>
        <p:nvPicPr>
          <p:cNvPr id="8" name="Picture 7" descr="DAPh mean: 4.91 sd:3.9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95" y="4183380"/>
            <a:ext cx="349580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DAPh mean: 4.91 sd:3.93</a:t>
            </a:r>
          </a:p>
        </p:txBody>
      </p:sp>
      <p:pic>
        <p:nvPicPr>
          <p:cNvPr id="10" name="Picture 9" descr="DP mean: 9.73 sd:7.6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095" y="4183380"/>
            <a:ext cx="349580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9.73 sd:7.66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8 Distribution of n (Coordination Number of Nanoparticle)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A_AP mean: 2.74 sd:1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6" y="1165860"/>
            <a:ext cx="3480826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2.74 sd:1.5</a:t>
            </a:r>
          </a:p>
        </p:txBody>
      </p:sp>
      <p:pic>
        <p:nvPicPr>
          <p:cNvPr id="6" name="Picture 5" descr="nAM_AP mean: 5.5 sd:1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65" y="1165860"/>
            <a:ext cx="3505868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5.5 sd:1.52</a:t>
            </a:r>
          </a:p>
        </p:txBody>
      </p:sp>
      <p:pic>
        <p:nvPicPr>
          <p:cNvPr id="8" name="Picture 7" descr="nAP_AP mean: 2.76 sd:1.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065" y="1165860"/>
            <a:ext cx="350586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2.76 sd:1.13</a:t>
            </a:r>
          </a:p>
        </p:txBody>
      </p:sp>
      <p:pic>
        <p:nvPicPr>
          <p:cNvPr id="10" name="Picture 9" descr="nPA_AP mean: 0.85 sd:0.4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65" y="4183380"/>
            <a:ext cx="350586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0.85 sd:0.47</a:t>
            </a:r>
          </a:p>
        </p:txBody>
      </p:sp>
      <p:pic>
        <p:nvPicPr>
          <p:cNvPr id="12" name="Picture 11" descr="nPM_AP mean: 10.83 sd:0.6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065" y="4183380"/>
            <a:ext cx="3505868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10.83 sd:0.66</a:t>
            </a:r>
          </a:p>
        </p:txBody>
      </p:sp>
      <p:pic>
        <p:nvPicPr>
          <p:cNvPr id="14" name="Picture 13" descr="nPP_AP mean: 9.98 sd:0.5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65" y="4183380"/>
            <a:ext cx="3505868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9.98 sd:0.53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Input Parameters for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04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 (All) 34328 data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800" y="822960"/>
            <a:ext cx="5486400" cy="685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none">
                <a:solidFill>
                  <a:srgbClr val="404040"/>
                </a:solidFill>
                <a:latin typeface="Meiryo"/>
              </a:rPr>
              <a:t>Input Parameters
(Droped parameters with no answer) 34328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0" y="1508760"/>
          <a:ext cx="54864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Ouput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13.2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25.0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9.7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DAPh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381.7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391.6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391.6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391.6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194.9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0.82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09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frac_Pt_P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frac_Pt_PA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Solution of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nPA_AP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0.99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0.65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0.24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Other Parameters Calculated in the DecomNano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dAP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nMM_AP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nAA_A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7.5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nPP_P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3.3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24.7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344.2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81.9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381.7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87.7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114.8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391.6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391.6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391.6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Extracted Parameter Related to Hetereogeneity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822960"/>
          <a:ext cx="6096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Parameter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Min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Max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Mean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Standard Deviation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XA*NA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6.8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160.7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19.2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XP*NP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268.0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29.1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XAP*NAP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4.1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194.9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110.0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37.6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0.06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0.57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48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nAM_AP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5.5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1.5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862152"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nPM_AP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8.6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12.0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10.8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u="none">
                          <a:solidFill>
                            <a:srgbClr val="404040"/>
                          </a:solidFill>
                          <a:latin typeface="Meiryo"/>
                        </a:rPr>
                        <a:t>0.7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1 Distribution of input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DA mean: 13.2 sd:2.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7" y="1165860"/>
            <a:ext cx="2181145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13.2 sd:2.65</a:t>
            </a:r>
          </a:p>
        </p:txBody>
      </p:sp>
      <p:pic>
        <p:nvPicPr>
          <p:cNvPr id="6" name="Picture 5" descr="DAP mean: 25.0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27" y="1165860"/>
            <a:ext cx="2181145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25.0 sd:0.0</a:t>
            </a:r>
          </a:p>
        </p:txBody>
      </p:sp>
      <p:pic>
        <p:nvPicPr>
          <p:cNvPr id="8" name="Picture 7" descr="DAPh mean: 4.91 sd:3.9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27" y="1165860"/>
            <a:ext cx="2181145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DAPh mean: 4.91 sd:3.93</a:t>
            </a:r>
          </a:p>
        </p:txBody>
      </p:sp>
      <p:pic>
        <p:nvPicPr>
          <p:cNvPr id="10" name="Picture 9" descr="DP mean: 9.73 sd:7.6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427" y="1165860"/>
            <a:ext cx="2181145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9.73 sd:7.66</a:t>
            </a:r>
          </a:p>
        </p:txBody>
      </p:sp>
      <p:pic>
        <p:nvPicPr>
          <p:cNvPr id="12" name="Picture 11" descr="dA mean: 2.88 sd:0.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38" y="3177539"/>
            <a:ext cx="21907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 mean: 2.88 sd:0.0</a:t>
            </a:r>
          </a:p>
        </p:txBody>
      </p:sp>
      <p:pic>
        <p:nvPicPr>
          <p:cNvPr id="14" name="Picture 13" descr="dP mean: 2.7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638" y="3177539"/>
            <a:ext cx="21907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dP mean: 2.77 sd:0.0</a:t>
            </a:r>
          </a:p>
        </p:txBody>
      </p:sp>
      <p:pic>
        <p:nvPicPr>
          <p:cNvPr id="16" name="Picture 15" descr="fA mean: 0.8 sd:0.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8316" y="3177539"/>
            <a:ext cx="2203367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fA mean: 0.8 sd:0.0</a:t>
            </a:r>
          </a:p>
        </p:txBody>
      </p:sp>
      <p:pic>
        <p:nvPicPr>
          <p:cNvPr id="18" name="Picture 17" descr="nAA mean: 6.57 sd:0.3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9547" y="3177539"/>
            <a:ext cx="2196905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 mean: 6.57 sd:0.33</a:t>
            </a:r>
          </a:p>
        </p:txBody>
      </p:sp>
      <p:pic>
        <p:nvPicPr>
          <p:cNvPr id="20" name="Picture 19" descr="nAP mean: 0.77 sd:0.2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9547" y="5189219"/>
            <a:ext cx="2196905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4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0.77 sd:0.25</a:t>
            </a:r>
          </a:p>
        </p:txBody>
      </p:sp>
      <p:pic>
        <p:nvPicPr>
          <p:cNvPr id="22" name="Picture 21" descr="nPA mean: 0.69 sd:0.3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7547" y="5189219"/>
            <a:ext cx="2196905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72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 mean: 0.69 sd:0.39</a:t>
            </a:r>
          </a:p>
        </p:txBody>
      </p:sp>
      <p:pic>
        <p:nvPicPr>
          <p:cNvPr id="24" name="Picture 23" descr="nPP mean: 9.64 sd:0.3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5547" y="5189219"/>
            <a:ext cx="2196905" cy="16687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20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 mean: 9.64 sd:0.39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2 Distribution of calculated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NA mean: 81.91 sd:41.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32"/>
            <a:ext cx="3048000" cy="231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 mean: 81.91 sd:41.73</a:t>
            </a:r>
          </a:p>
        </p:txBody>
      </p:sp>
      <p:pic>
        <p:nvPicPr>
          <p:cNvPr id="6" name="Picture 5" descr="NAP mean: 391.57 sd:0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5532"/>
            <a:ext cx="3048000" cy="2315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 mean: 391.57 sd:0.0</a:t>
            </a:r>
          </a:p>
        </p:txBody>
      </p:sp>
      <p:pic>
        <p:nvPicPr>
          <p:cNvPr id="8" name="Picture 7" descr="NP mean: 87.69 sd:114.8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532"/>
            <a:ext cx="3048000" cy="2315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 mean: 87.69 sd:114.85</a:t>
            </a:r>
          </a:p>
        </p:txBody>
      </p:sp>
      <p:pic>
        <p:nvPicPr>
          <p:cNvPr id="10" name="Picture 9" descr="dAP mean: 2.86 sd:0.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42265"/>
            <a:ext cx="3048000" cy="23218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dAP mean: 2.86 sd:0.0</a:t>
            </a:r>
          </a:p>
        </p:txBody>
      </p:sp>
      <p:pic>
        <p:nvPicPr>
          <p:cNvPr id="12" name="Picture 11" descr="nAA_A mean: 8.78 sd:0.5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3052"/>
            <a:ext cx="3048000" cy="23152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 mean: 8.78 sd:0.51</a:t>
            </a:r>
          </a:p>
        </p:txBody>
      </p:sp>
      <p:pic>
        <p:nvPicPr>
          <p:cNvPr id="14" name="Picture 13" descr="nMM_AP mean: 10.17 sd:0.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3052"/>
            <a:ext cx="3048000" cy="2315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nMM_AP mean: 10.17 sd:0.0</a:t>
            </a:r>
          </a:p>
        </p:txBody>
      </p:sp>
      <p:pic>
        <p:nvPicPr>
          <p:cNvPr id="16" name="Picture 15" descr="nPP_P mean: 6.6 sd:3.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54687"/>
            <a:ext cx="3048000" cy="23320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nPP_P mean: 6.6 sd:3.3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400" b="1" i="0" u="none">
                <a:solidFill>
                  <a:srgbClr val="404040"/>
                </a:solidFill>
                <a:latin typeface="Meiryo"/>
              </a:rPr>
              <a:t>3 Distribution of solved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XA mean: 0.65 sd: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" y="1165860"/>
            <a:ext cx="2206551" cy="166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 mean: 0.65 sd:0.13</a:t>
            </a:r>
          </a:p>
        </p:txBody>
      </p:sp>
      <p:pic>
        <p:nvPicPr>
          <p:cNvPr id="6" name="Picture 5" descr="XAP mean: 0.28 sd:0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24" y="1165860"/>
            <a:ext cx="2206551" cy="1668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XAP mean: 0.28 sd:0.1</a:t>
            </a:r>
          </a:p>
        </p:txBody>
      </p:sp>
      <p:pic>
        <p:nvPicPr>
          <p:cNvPr id="8" name="Picture 7" descr="XP mean: 0.07 sd:0.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24" y="1165860"/>
            <a:ext cx="2206551" cy="1668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XP mean: 0.07 sd:0.1</a:t>
            </a:r>
          </a:p>
        </p:txBody>
      </p:sp>
      <p:pic>
        <p:nvPicPr>
          <p:cNvPr id="10" name="Picture 9" descr="nAA_AP mean: 2.74 sd:1.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101" y="1165860"/>
            <a:ext cx="2171797" cy="166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nAA_AP mean: 2.74 sd:1.5</a:t>
            </a:r>
          </a:p>
        </p:txBody>
      </p:sp>
      <p:pic>
        <p:nvPicPr>
          <p:cNvPr id="12" name="Picture 11" descr="nAM_AP mean: 5.5 sd:1.5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88" y="3177539"/>
            <a:ext cx="2187422" cy="1668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nAM_AP mean: 5.5 sd:1.52</a:t>
            </a:r>
          </a:p>
        </p:txBody>
      </p:sp>
      <p:pic>
        <p:nvPicPr>
          <p:cNvPr id="14" name="Picture 13" descr="nAP_AP mean: 2.76 sd:1.1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8288" y="3177539"/>
            <a:ext cx="2187422" cy="16687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nAP_AP mean: 2.76 sd:1.13</a:t>
            </a:r>
          </a:p>
        </p:txBody>
      </p:sp>
      <p:pic>
        <p:nvPicPr>
          <p:cNvPr id="16" name="Picture 15" descr="nPA_AP mean: 0.85 sd:0.4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88" y="3177539"/>
            <a:ext cx="2187422" cy="16687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nPA_AP mean: 0.85 sd:0.47</a:t>
            </a:r>
          </a:p>
        </p:txBody>
      </p:sp>
      <p:pic>
        <p:nvPicPr>
          <p:cNvPr id="18" name="Picture 17" descr="nPM_AP mean: 10.83 sd:0.6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288" y="3177539"/>
            <a:ext cx="2187422" cy="16687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283463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nPM_AP mean: 10.83 sd:0.66</a:t>
            </a:r>
          </a:p>
        </p:txBody>
      </p:sp>
      <p:pic>
        <p:nvPicPr>
          <p:cNvPr id="20" name="Picture 19" descr="nPP_AP mean: 9.98 sd:0.5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8288" y="5189219"/>
            <a:ext cx="2187422" cy="16687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48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nPP_AP mean: 9.98 sd:0.53</a:t>
            </a:r>
          </a:p>
        </p:txBody>
      </p:sp>
      <p:pic>
        <p:nvPicPr>
          <p:cNvPr id="22" name="Picture 21" descr="y mean: 0.24 sd:0.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724" y="5189219"/>
            <a:ext cx="2206551" cy="16687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4846319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200" b="0" i="0" u="sng">
                <a:solidFill>
                  <a:srgbClr val="404040"/>
                </a:solidFill>
                <a:latin typeface="Meiryo"/>
              </a:rPr>
              <a:t>y mean: 0.24 sd:0.1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