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Sales (in $1,000s)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42</c:v>
                </c:pt>
                <c:pt idx="1">
                  <c:v>85</c:v>
                </c:pt>
                <c:pt idx="2">
                  <c:v>53</c:v>
                </c:pt>
                <c:pt idx="3">
                  <c:v>62</c:v>
                </c:pt>
                <c:pt idx="4">
                  <c:v>75</c:v>
                </c:pt>
                <c:pt idx="5">
                  <c:v>92</c:v>
                </c:pt>
                <c:pt idx="6">
                  <c:v>98</c:v>
                </c:pt>
                <c:pt idx="7">
                  <c:v>87</c:v>
                </c:pt>
                <c:pt idx="8">
                  <c:v>76</c:v>
                </c:pt>
                <c:pt idx="9">
                  <c:v>83</c:v>
                </c:pt>
                <c:pt idx="10">
                  <c:v>95</c:v>
                </c:pt>
                <c:pt idx="11">
                  <c:v>110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Revenue by Product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23880</c:v>
                </c:pt>
                <c:pt idx="1">
                  <c:v>37250</c:v>
                </c:pt>
                <c:pt idx="2">
                  <c:v>22425</c:v>
                </c:pt>
                <c:pt idx="3">
                  <c:v>35640</c:v>
                </c:pt>
                <c:pt idx="4">
                  <c:v>22410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Profit by Product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  <c:pt idx="4">
                  <c:v>Product 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9552.000000000002</c:v>
                </c:pt>
                <c:pt idx="1">
                  <c:v>14900.000000000004</c:v>
                </c:pt>
                <c:pt idx="2">
                  <c:v>8970.0</c:v>
                </c:pt>
                <c:pt idx="3">
                  <c:v>14256.0</c:v>
                </c:pt>
                <c:pt idx="4">
                  <c:v>8964.0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Sales by Region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North</c:v>
                </c:pt>
                <c:pt idx="1">
                  <c:v>South</c:v>
                </c:pt>
                <c:pt idx="2">
                  <c:v>East</c:v>
                </c:pt>
                <c:pt idx="3">
                  <c:v>West</c:v>
                </c:pt>
                <c:pt idx="4">
                  <c:v>Central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28500</c:v>
                </c:pt>
                <c:pt idx="1">
                  <c:v>19700</c:v>
                </c:pt>
                <c:pt idx="2">
                  <c:v>31200</c:v>
                </c:pt>
                <c:pt idx="3">
                  <c:v>34800</c:v>
                </c:pt>
                <c:pt idx="4">
                  <c:v>22300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 Satisfaction Survey Results (%)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Very Satisfied</c:v>
                </c:pt>
                <c:pt idx="1">
                  <c:v>Satisfied</c:v>
                </c:pt>
                <c:pt idx="2">
                  <c:v>Neutral</c:v>
                </c:pt>
                <c:pt idx="3">
                  <c:v>Unsatisfied</c:v>
                </c:pt>
                <c:pt idx="4">
                  <c:v>Very Unsatisfied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30</c:v>
                </c:pt>
                <c:pt idx="2">
                  <c:v>15</c:v>
                </c:pt>
                <c:pt idx="3">
                  <c:v>7</c:v>
                </c:pt>
                <c:pt idx="4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Projected Annual Sales ($k)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>
                  <c:v>2026</c:v>
                </c:pt>
                <c:pt idx="4">
                  <c:v>2027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958</c:v>
                </c:pt>
                <c:pt idx="1">
                  <c:v>1101.6999999999998</c:v>
                </c:pt>
                <c:pt idx="2">
                  <c:v>1266.9549999999997</c:v>
                </c:pt>
                <c:pt idx="3">
                  <c:v>1456.9982499999996</c:v>
                </c:pt>
                <c:pt idx="4">
                  <c:v>1675.5479874999994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3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20574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Annual Business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0" y="3086100"/>
            <a:ext cx="5486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latin typeface="Meiryo"/>
              </a:defRPr>
            </a:pPr>
            <a:r>
              <a:t>Fiscal Year 2023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0" y="3771900"/>
            <a:ext cx="5486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800" b="0" i="1">
                <a:latin typeface="Meiryo"/>
              </a:defRPr>
            </a:pPr>
            <a:r>
              <a:t>Created with EasyPPTX</a:t>
            </a:r>
          </a:p>
        </p:txBody>
      </p:sp>
      <p:pic>
        <p:nvPicPr>
          <p:cNvPr id="5" name="Picture 4" descr="compan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685800"/>
            <a:ext cx="1371600" cy="2571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15200" y="5829300"/>
            <a:ext cx="13716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r">
              <a:defRPr sz="1000" b="0" i="0">
                <a:latin typeface="Meiryo"/>
              </a:defRPr>
            </a:pPr>
            <a:r>
              <a:t>Date: May 11,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13716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0" y="3429000"/>
            <a:ext cx="54864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000" b="1" i="0">
                <a:latin typeface="Meiryo"/>
              </a:defRPr>
            </a:pPr>
            <a: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0" y="4800600"/>
            <a:ext cx="54864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For more information: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0" y="5143500"/>
            <a:ext cx="54864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email@example.com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500" y="5486400"/>
            <a:ext cx="54864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www.example.com</a:t>
            </a:r>
          </a:p>
        </p:txBody>
      </p:sp>
      <p:pic>
        <p:nvPicPr>
          <p:cNvPr id="7" name="Picture 6" descr="compan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371600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7145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latin typeface="Meiryo"/>
              </a:defRPr>
            </a:pPr>
            <a:r>
              <a:t>• Company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4003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latin typeface="Meiryo"/>
              </a:defRPr>
            </a:pPr>
            <a:r>
              <a:t>• Annual Sales Performance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30861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latin typeface="Meiryo"/>
              </a:defRPr>
            </a:pPr>
            <a:r>
              <a:t>• Product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37719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latin typeface="Meiryo"/>
              </a:defRPr>
            </a:pPr>
            <a:r>
              <a:t>• Regional Breakdown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44577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latin typeface="Meiryo"/>
              </a:defRPr>
            </a:pPr>
            <a:r>
              <a:t>• Customer Satisfaction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51435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400" b="0" i="0">
                <a:latin typeface="Meiryo"/>
              </a:defRPr>
            </a:pPr>
            <a:r>
              <a:t>• Future Outlook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Company Overview</a:t>
            </a:r>
          </a:p>
        </p:txBody>
      </p:sp>
      <p:pic>
        <p:nvPicPr>
          <p:cNvPr id="3" name="Picture 2" descr="team_pho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14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Value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Founded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250+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$36.5M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+15% YoY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Locations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 Countries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Annual Sales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0250" y="5486400"/>
            <a:ext cx="36576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800" b="1" i="0">
                <a:latin typeface="Meiryo"/>
              </a:defRPr>
            </a:pPr>
            <a:r>
              <a:t>Total Annual Sales: $958k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0750" y="5486400"/>
            <a:ext cx="36576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800" b="0" i="0">
                <a:latin typeface="Meiryo"/>
              </a:defRPr>
            </a:pPr>
            <a:r>
              <a:t>Average Monthly Sales: $79.8k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Product Analysis -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Units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Profit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14327.999999999998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9552.000000000002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22349.999999999996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14900.000000000004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8970.0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21384.0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14256.0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Product 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8964.0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product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Product Analysis - Visualization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371600"/>
          <a:ext cx="41148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1371600"/>
          <a:ext cx="3657600" cy="27432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0500" y="54864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600" b="1" i="0">
                <a:solidFill>
                  <a:srgbClr val="006400"/>
                </a:solidFill>
                <a:latin typeface="Meiryo"/>
              </a:defRPr>
            </a:pPr>
            <a:r>
              <a:t>Key Insight: Product B is our most profitable product.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Regional Sales Breakdown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3716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5029200"/>
          <a:ext cx="6400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$28,500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$19,700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14.4%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$31,200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$22,300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Customer Satisfaction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371600"/>
          <a:ext cx="6400800" cy="3200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00500" y="5143500"/>
            <a:ext cx="5486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000" b="1" i="0">
                <a:latin typeface="Meiryo"/>
              </a:defRPr>
            </a:pPr>
            <a:r>
              <a:t>Overall satisfaction score: 4.1/5.0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0" y="5829300"/>
            <a:ext cx="5486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000" b="0" i="0">
                <a:solidFill>
                  <a:srgbClr val="008000"/>
                </a:solidFill>
                <a:latin typeface="Meiryo"/>
              </a:defRPr>
            </a:pPr>
            <a:r>
              <a:t>Excellent customer satisfaction!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Future Outlook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17145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latin typeface="Meiryo"/>
              </a:defRPr>
            </a:pPr>
            <a:r>
              <a:t>• Expand into two new markets: Asia and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24003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latin typeface="Meiryo"/>
              </a:defRPr>
            </a:pPr>
            <a:r>
              <a:t>• Launch 3 new product lines in Q2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30861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latin typeface="Meiryo"/>
              </a:defRPr>
            </a:pPr>
            <a:r>
              <a:t>• Improve customer satisfaction score to 4.5+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37719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latin typeface="Meiryo"/>
              </a:defRPr>
            </a:pPr>
            <a:r>
              <a:t>• Increase operational efficiency by 12%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4457700"/>
            <a:ext cx="54864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latin typeface="Meiryo"/>
              </a:defRPr>
            </a:pPr>
            <a:r>
              <a:t>• Invest in employee training and development</a:t>
            </a:r>
          </a:p>
        </p:txBody>
      </p:sp>
      <p:graphicFrame>
        <p:nvGraphicFramePr>
          <p:cNvPr id="8" name="Chart 7"/>
          <p:cNvGraphicFramePr>
            <a:graphicFrameLocks noGrp="1"/>
          </p:cNvGraphicFramePr>
          <p:nvPr/>
        </p:nvGraphicFramePr>
        <p:xfrm>
          <a:off x="5029200" y="18288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