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Quarterly Performance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145</c:v>
                </c:pt>
                <c:pt idx="2">
                  <c:v>160</c:v>
                </c:pt>
                <c:pt idx="3">
                  <c:v>180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Monthly Trend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35</c:v>
                </c:pt>
                <c:pt idx="2">
                  <c:v>65</c:v>
                </c:pt>
                <c:pt idx="3">
                  <c:v>58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714500"/>
            <a:ext cx="7315200" cy="20574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Object API Examples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114800"/>
            <a:ext cx="54864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Direct manipulation of slide elements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137160"/>
            <a:ext cx="86868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r>
              <a:t>Text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101010"/>
                </a:solidFill>
                <a:latin typeface="Meiryo"/>
              </a:defRPr>
            </a:pPr>
            <a:r>
              <a:t>This is regular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057400"/>
            <a:ext cx="73152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1" i="1">
                <a:solidFill>
                  <a:srgbClr val="4040FF"/>
                </a:solidFill>
                <a:latin typeface="Meiryo"/>
              </a:defRPr>
            </a:pPr>
            <a:r>
              <a:t>This is bold, italic, blue text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743200"/>
            <a:ext cx="7315200" cy="54864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r">
              <a:defRPr sz="1800" b="0" i="0">
                <a:solidFill>
                  <a:srgbClr val="101010"/>
                </a:solidFill>
                <a:latin typeface="Meiryo"/>
              </a:defRPr>
            </a:pPr>
            <a:r>
              <a:t>Right-aligned text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429000"/>
            <a:ext cx="731520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800" b="0" i="0">
                <a:solidFill>
                  <a:srgbClr val="964B00"/>
                </a:solidFill>
                <a:latin typeface="Meiryo"/>
              </a:defRPr>
            </a:pPr>
            <a:r>
              <a:t>Middle-aligned text with custom color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137160"/>
            <a:ext cx="86868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r>
              <a:t>Shape Examples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2743200" cy="1028700"/>
          </a:xfrm>
          <a:prstGeom prst="rect">
            <a:avLst/>
          </a:prstGeom>
          <a:solidFill>
            <a:srgbClr val="404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Rectangle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400" y="1371600"/>
            <a:ext cx="2743200" cy="1028700"/>
          </a:xfrm>
          <a:prstGeom prst="roundRect">
            <a:avLst/>
          </a:prstGeom>
          <a:solidFill>
            <a:srgbClr val="40FF40"/>
          </a:solidFill>
          <a:ln w="2540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Rounded Rectangle</a:t>
            </a:r>
          </a:p>
        </p:txBody>
      </p:sp>
      <p:sp>
        <p:nvSpPr>
          <p:cNvPr id="6" name="Oval 5"/>
          <p:cNvSpPr/>
          <p:nvPr/>
        </p:nvSpPr>
        <p:spPr>
          <a:xfrm>
            <a:off x="914400" y="3086100"/>
            <a:ext cx="2743200" cy="1028700"/>
          </a:xfrm>
          <a:prstGeom prst="ellipse">
            <a:avLst/>
          </a:prstGeom>
          <a:solidFill>
            <a:srgbClr val="FF40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Oval</a:t>
            </a:r>
          </a:p>
        </p:txBody>
      </p:sp>
      <p:sp>
        <p:nvSpPr>
          <p:cNvPr id="7" name="Pentagon 6"/>
          <p:cNvSpPr/>
          <p:nvPr/>
        </p:nvSpPr>
        <p:spPr>
          <a:xfrm>
            <a:off x="5486400" y="3086100"/>
            <a:ext cx="2743200" cy="1028700"/>
          </a:xfrm>
          <a:prstGeom prst="homePlate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Pentagon</a:t>
            </a:r>
          </a:p>
        </p:txBody>
      </p:sp>
      <p:sp>
        <p:nvSpPr>
          <p:cNvPr id="8" name="Chevron 7"/>
          <p:cNvSpPr/>
          <p:nvPr/>
        </p:nvSpPr>
        <p:spPr>
          <a:xfrm>
            <a:off x="914400" y="4800600"/>
            <a:ext cx="2743200" cy="1028700"/>
          </a:xfrm>
          <a:prstGeom prst="chevron">
            <a:avLst/>
          </a:prstGeom>
          <a:solidFill>
            <a:srgbClr val="00E5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101010"/>
                </a:solidFill>
                <a:latin typeface="Meiryo"/>
              </a:defRPr>
            </a:pPr>
            <a:r>
              <a:t>Chevron</a:t>
            </a:r>
          </a:p>
        </p:txBody>
      </p:sp>
      <p:sp>
        <p:nvSpPr>
          <p:cNvPr id="9" name="5-Point Star 8"/>
          <p:cNvSpPr/>
          <p:nvPr/>
        </p:nvSpPr>
        <p:spPr>
          <a:xfrm>
            <a:off x="5486400" y="4800600"/>
            <a:ext cx="1828800" cy="1028700"/>
          </a:xfrm>
          <a:prstGeom prst="star5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101010"/>
                </a:solidFill>
                <a:latin typeface="Meiryo"/>
              </a:defRPr>
            </a:pPr>
            <a:r>
              <a:t>Star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137160"/>
            <a:ext cx="86868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r>
              <a:t>Table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731520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6858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Q4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137160"/>
            <a:ext cx="86868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r>
              <a:t>Chart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137160"/>
            <a:ext cx="86868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r>
              <a:t>Image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graph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4114800"/>
          </a:xfrm>
          <a:prstGeom prst="rect">
            <a:avLst/>
          </a:prstGeom>
          <a:ln w="1">
            <a:solidFill>
              <a:srgbClr val="4040FF"/>
            </a:solidFill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" y="137160"/>
            <a:ext cx="8686800" cy="3429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r>
              <a:t>Combined Elements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85800"/>
            <a:ext cx="9144000" cy="137160"/>
          </a:xfrm>
          <a:prstGeom prst="rect">
            <a:avLst/>
          </a:prstGeom>
          <a:gradFill rotWithShape="1">
            <a:gsLst>
              <a:gs pos="0">
                <a:srgbClr val="E0E5F7"/>
              </a:gs>
              <a:gs pos="100000">
                <a:srgbClr val="95ABEA"/>
              </a:gs>
            </a:gsLst>
            <a:lin scaled="0" ang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028700"/>
            <a:ext cx="8229600" cy="5143500"/>
          </a:xfrm>
          <a:prstGeom prst="roundRect">
            <a:avLst/>
          </a:prstGeom>
          <a:solidFill>
            <a:srgbClr val="F0F0F0"/>
          </a:solidFill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13716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1" i="0">
                <a:solidFill>
                  <a:srgbClr val="101010"/>
                </a:solidFill>
                <a:latin typeface="Meiryo"/>
              </a:defRPr>
            </a:pPr>
            <a:r>
              <a:t>Dashboard Title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14400" y="2400300"/>
          <a:ext cx="3200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</a:tblGrid>
              <a:tr h="3429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Value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Total 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$1,245,000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Growth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+15.2%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Conversion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4.8%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hart 6"/>
          <p:cNvGraphicFramePr>
            <a:graphicFrameLocks noGrp="1"/>
          </p:cNvGraphicFramePr>
          <p:nvPr/>
        </p:nvGraphicFramePr>
        <p:xfrm>
          <a:off x="5029200" y="2400300"/>
          <a:ext cx="3200400" cy="1371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8" name="Rectangle 7"/>
          <p:cNvSpPr/>
          <p:nvPr/>
        </p:nvSpPr>
        <p:spPr>
          <a:xfrm>
            <a:off x="914400" y="4457700"/>
            <a:ext cx="1828800" cy="1028700"/>
          </a:xfrm>
          <a:prstGeom prst="rect">
            <a:avLst/>
          </a:prstGeom>
          <a:solidFill>
            <a:srgbClr val="404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$1.24M</a:t>
            </a:r>
          </a:p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Total Revenue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4457700"/>
            <a:ext cx="1828800" cy="1028700"/>
          </a:xfrm>
          <a:prstGeom prst="rect">
            <a:avLst/>
          </a:prstGeom>
          <a:solidFill>
            <a:srgbClr val="40F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+15.2%</a:t>
            </a:r>
          </a:p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Growth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00800" y="4457700"/>
            <a:ext cx="1828800" cy="1028700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4.8%</a:t>
            </a:r>
          </a:p>
          <a:p>
            <a:pPr algn="ctr">
              <a:defRPr sz="1400" b="0">
                <a:solidFill>
                  <a:srgbClr val="FFFFFF"/>
                </a:solidFill>
                <a:latin typeface="Meiryo"/>
              </a:defRPr>
            </a:pPr>
            <a:r>
              <a:t>Conversion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404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