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Monthly Sales</a:t>
            </a: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</c:v>
                </c:pt>
                <c:pt idx="1">
                  <c:v>15</c:v>
                </c:pt>
                <c:pt idx="2">
                  <c:v>13</c:v>
                </c:pt>
                <c:pt idx="3">
                  <c:v>18</c:v>
                </c:pt>
                <c:pt idx="4">
                  <c:v>20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>
      <c:legendPos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title>
      <c:tx>
        <c:rich>
          <a:bodyPr/>
          <a:lstStyle/>
          <a:p>
            <a:r>
              <a:t>Market Share</a:t>
            </a:r>
          </a:p>
        </c:rich>
      </c:tx>
      <c:layout/>
      <c:overlay val="0"/>
    </c:title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Product A</c:v>
                </c:pt>
                <c:pt idx="1">
                  <c:v>Product B</c:v>
                </c:pt>
                <c:pt idx="2">
                  <c:v>Product C</c:v>
                </c:pt>
                <c:pt idx="3">
                  <c:v>Product 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</c:v>
                </c:pt>
                <c:pt idx="1">
                  <c:v>30</c:v>
                </c:pt>
                <c:pt idx="2">
                  <c:v>20</c:v>
                </c:pt>
                <c:pt idx="3">
                  <c:v>25</c:v>
                </c:pt>
              </c:numCache>
            </c:numRef>
          </c:val>
        </c:ser>
      </c:pieChart>
    </c:plotArea>
    <c:legend>
      <c:legendPos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Sales by Product</a:t>
            </a:r>
          </a:p>
        </c:rich>
      </c:tx>
      <c:layout/>
      <c:overlay val="0"/>
    </c:title>
    <c:autoTitleDeleted val="0"/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150</c:v>
                </c:pt>
                <c:pt idx="1">
                  <c:v>200</c:v>
                </c:pt>
                <c:pt idx="2">
                  <c:v>125</c:v>
                </c:pt>
                <c:pt idx="3">
                  <c:v>175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b"/>
        <c:majorGridlines/>
        <c:majorTickMark val="out"/>
        <c:minorTickMark val="none"/>
        <c:tickLblPos val="nextTo"/>
        <c:crossAx val="-2068027336"/>
        <c:crosses val="autoZero"/>
      </c:valAx>
    </c:plotArea>
    <c:legend>
      <c:legendPos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00500" y="2057400"/>
            <a:ext cx="7315200" cy="10287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defRPr sz="4400" b="1" i="0">
                <a:latin typeface="Meiryo"/>
              </a:defRPr>
            </a:pPr>
            <a:r>
              <a:t>Getting Started with EasyPPTX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00500" y="3429000"/>
            <a:ext cx="5486400" cy="6858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defRPr sz="2400" b="0" i="0">
                <a:latin typeface="Meiryo"/>
              </a:defRPr>
            </a:pPr>
            <a:r>
              <a:t>A simple PowerPoint creation library for Python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00500" y="685800"/>
            <a:ext cx="7315200" cy="6858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defRPr sz="3200" b="1" i="0">
                <a:latin typeface="Meiryo"/>
              </a:defRPr>
            </a:pPr>
            <a:r>
              <a:t>Text Formatting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714500"/>
            <a:ext cx="7315200" cy="54864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l">
              <a:defRPr sz="1800" b="0" i="0">
                <a:latin typeface="Meiryo"/>
              </a:defRPr>
            </a:pPr>
            <a:r>
              <a:t>Regular text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400300"/>
            <a:ext cx="7315200" cy="54864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l">
              <a:defRPr sz="1800" b="1" i="0">
                <a:latin typeface="Meiryo"/>
              </a:defRPr>
            </a:pPr>
            <a:r>
              <a:t>Bold text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086100"/>
            <a:ext cx="7315200" cy="54864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l">
              <a:defRPr sz="1800" b="0" i="1">
                <a:latin typeface="Meiryo"/>
              </a:defRPr>
            </a:pPr>
            <a:r>
              <a:t>Italic text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3771900"/>
            <a:ext cx="7315200" cy="54864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l">
              <a:defRPr sz="1800" b="1" i="1">
                <a:latin typeface="Meiryo"/>
              </a:defRPr>
            </a:pPr>
            <a:r>
              <a:t>Bold and italic text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457700"/>
            <a:ext cx="7315200" cy="54864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l">
              <a:defRPr sz="1800" b="0" i="0">
                <a:solidFill>
                  <a:srgbClr val="FF0000"/>
                </a:solidFill>
                <a:latin typeface="Meiryo"/>
              </a:defRPr>
            </a:pPr>
            <a:r>
              <a:t>Colored text (Red)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5143500"/>
            <a:ext cx="7315200" cy="6858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l">
              <a:defRPr sz="2800" b="0" i="0">
                <a:latin typeface="Meiryo"/>
              </a:defRPr>
            </a:pPr>
            <a:r>
              <a:t>Large text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00500" y="685800"/>
            <a:ext cx="7315200" cy="6858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defRPr sz="3200" b="1" i="0">
                <a:latin typeface="Meiryo"/>
              </a:defRPr>
            </a:pPr>
            <a:r>
              <a:t>Tables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714500"/>
          <a:ext cx="7315200" cy="171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  <a:gridCol w="1463040"/>
                <a:gridCol w="1463040"/>
                <a:gridCol w="1463040"/>
                <a:gridCol w="1463040"/>
              </a:tblGrid>
              <a:tr h="428625">
                <a:tc>
                  <a:txBody>
                    <a:bodyPr/>
                    <a:lstStyle/>
                    <a:p>
                      <a:pPr>
                        <a:defRPr b="1" sz="1400"/>
                      </a:pPr>
                      <a:r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400"/>
                      </a:pPr>
                      <a:r>
                        <a:t>Q1 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400"/>
                      </a:pPr>
                      <a:r>
                        <a:t>Q2 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400"/>
                      </a:pPr>
                      <a:r>
                        <a:t>Q3 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400"/>
                      </a:pPr>
                      <a:r>
                        <a:t>Q4 Sales</a:t>
                      </a:r>
                    </a:p>
                  </a:txBody>
                  <a:tcPr/>
                </a:tc>
              </a:tr>
              <a:tr h="428625">
                <a:tc>
                  <a:txBody>
                    <a:bodyPr/>
                    <a:lstStyle/>
                    <a:p>
                      <a:r>
                        <a:t>Widgets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$10,000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$12,000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$15,000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$18,000</a:t>
                      </a:r>
                    </a:p>
                  </a:txBody>
                  <a:tcPr/>
                </a:tc>
              </a:tr>
              <a:tr h="428625">
                <a:tc>
                  <a:txBody>
                    <a:bodyPr/>
                    <a:lstStyle/>
                    <a:p>
                      <a:r>
                        <a:t>Gadgets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$8,000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$9,500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$11,000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$12,500</a:t>
                      </a:r>
                    </a:p>
                  </a:txBody>
                  <a:tcPr/>
                </a:tc>
              </a:tr>
              <a:tr h="428625">
                <a:tc>
                  <a:txBody>
                    <a:bodyPr/>
                    <a:lstStyle/>
                    <a:p>
                      <a:r>
                        <a:t>Doohickeys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$6,500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$7,000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$7,500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$8,000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4114800"/>
          <a:ext cx="7315200" cy="171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  <a:gridCol w="1828800"/>
              </a:tblGrid>
              <a:tr h="428625">
                <a:tc>
                  <a:txBody>
                    <a:bodyPr/>
                    <a:lstStyle/>
                    <a:p>
                      <a:pPr>
                        <a:defRPr b="1" sz="1400"/>
                      </a:pPr>
                      <a: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400"/>
                      </a:pPr>
                      <a:r>
                        <a:t>Revenue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400"/>
                      </a:pPr>
                      <a:r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400"/>
                      </a:pPr>
                      <a:r>
                        <a:t>Profit</a:t>
                      </a:r>
                    </a:p>
                  </a:txBody>
                  <a:tcPr/>
                </a:tc>
              </a:tr>
              <a:tr h="428625">
                <a:tc>
                  <a:txBody>
                    <a:bodyPr/>
                    <a:lstStyle/>
                    <a:p>
                      <a:r>
                        <a:t>Product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2500</a:t>
                      </a:r>
                    </a:p>
                  </a:txBody>
                  <a:tcPr/>
                </a:tc>
              </a:tr>
              <a:tr h="428625">
                <a:tc>
                  <a:txBody>
                    <a:bodyPr/>
                    <a:lstStyle/>
                    <a:p>
                      <a:r>
                        <a:t>Product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3500</a:t>
                      </a:r>
                    </a:p>
                  </a:txBody>
                  <a:tcPr/>
                </a:tc>
              </a:tr>
              <a:tr h="428625">
                <a:tc>
                  <a:txBody>
                    <a:bodyPr/>
                    <a:lstStyle/>
                    <a:p>
                      <a:r>
                        <a:t>Product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00500" y="685800"/>
            <a:ext cx="7315200" cy="6858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defRPr sz="3200" b="1" i="0">
                <a:latin typeface="Meiryo"/>
              </a:defRPr>
            </a:pPr>
            <a:r>
              <a:t>Charts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371600" y="1714500"/>
          <a:ext cx="2743200" cy="2057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5029200" y="1714500"/>
          <a:ext cx="2743200" cy="20574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3200400" y="4114800"/>
          <a:ext cx="2743200" cy="2057400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00500" y="685800"/>
            <a:ext cx="7315200" cy="6858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defRPr sz="3200" b="1" i="0">
                <a:latin typeface="Meiryo"/>
              </a:defRPr>
            </a:pPr>
            <a:r>
              <a:t>Responsive Positioning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00500" y="1714500"/>
            <a:ext cx="7315200" cy="10287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defRPr sz="1600" b="0" i="0">
                <a:latin typeface="Meiryo"/>
              </a:defRPr>
            </a:pPr>
            <a:r>
              <a:t>EasyPPTX supports responsive positioning that adapts to different aspect ratios. Elements with h_align="center" automatically adjust their position based on the aspect ratio, ensuring your content looks great in any format (16:9, 4:3, etc).</a:t>
            </a:r>
          </a:p>
        </p:txBody>
      </p:sp>
      <p:sp>
        <p:nvSpPr>
          <p:cNvPr id="4" name="Rectangle 3"/>
          <p:cNvSpPr/>
          <p:nvPr/>
        </p:nvSpPr>
        <p:spPr>
          <a:xfrm>
            <a:off x="4000500" y="3086100"/>
            <a:ext cx="4572000" cy="1371600"/>
          </a:xfrm>
          <a:prstGeom prst="rect">
            <a:avLst/>
          </a:prstGeom>
          <a:solidFill>
            <a:srgbClr val="404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000500" y="4800600"/>
            <a:ext cx="5486400" cy="6858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defRPr sz="1600" b="0" i="0">
                <a:latin typeface="Meiryo"/>
              </a:defRPr>
            </a:pPr>
            <a:r>
              <a:t>This shape stays centered in any aspect ratio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