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83699" y="754380"/>
            <a:ext cx="10421553" cy="260604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400" b="1" i="0">
                <a:latin typeface="Meiryo"/>
              </a:defRPr>
            </a:pPr>
            <a:r>
              <a:t>Enhanced Grid API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3699" y="3497580"/>
            <a:ext cx="10421553" cy="26060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A comprehensive example of the new grid access features in EasyPPTX v0.0.3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Enhanced Grid Access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848" y="1474470"/>
            <a:ext cx="5046226" cy="236601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1" i="0">
                <a:latin typeface="Meiryo"/>
              </a:defRPr>
            </a:pPr>
            <a:r>
              <a:t>grid[row, col].add_xxx()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8848" y="1474470"/>
            <a:ext cx="5046226" cy="236601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l">
              <a:defRPr sz="1600" b="0" i="0">
                <a:latin typeface="Meiryo"/>
              </a:defRPr>
            </a:pPr>
            <a:r>
              <a:t>• Directly access specific cells</a:t>
            </a:r>
          </a:p>
          <a:p>
            <a:r>
              <a:t>• Intuitive and concise syntax</a:t>
            </a:r>
          </a:p>
          <a:p>
            <a:r>
              <a:t>• Similar to numpy/matplotlib indexing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3877" y="1474470"/>
            <a:ext cx="5046226" cy="236601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1" i="0">
                <a:latin typeface="Meiryo"/>
              </a:defRPr>
            </a:pPr>
            <a:r>
              <a:t>Easy Content Addition</a:t>
            </a:r>
          </a:p>
        </p:txBody>
      </p:sp>
      <p:pic>
        <p:nvPicPr>
          <p:cNvPr id="6" name="Picture 5" descr="compan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877" y="1474470"/>
            <a:ext cx="5046226" cy="23660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8848" y="4046220"/>
            <a:ext cx="5046226" cy="236601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1" i="0">
                <a:latin typeface="Meiryo"/>
              </a:defRPr>
            </a:pPr>
            <a:r>
              <a:t>grid[row].add_xxx() Syntax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8848" y="4046220"/>
            <a:ext cx="5046226" cy="236601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l">
              <a:defRPr sz="1600" b="0" i="0">
                <a:latin typeface="Meiryo"/>
              </a:defRPr>
            </a:pPr>
            <a:r>
              <a:t>• Automatically adds to next available cell</a:t>
            </a:r>
          </a:p>
          <a:p>
            <a:r>
              <a:t>• Perfect for sequential content</a:t>
            </a:r>
          </a:p>
          <a:p>
            <a:r>
              <a:t>• Simplifies row-based layouts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3877" y="4046220"/>
            <a:ext cx="5046226" cy="236601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1" i="0">
                <a:latin typeface="Meiryo"/>
              </a:defRPr>
            </a:pPr>
            <a:r>
              <a:t>Support for All Content Types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338255" y="3566160"/>
          <a:ext cx="5606917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458"/>
                <a:gridCol w="2803459"/>
              </a:tblGrid>
              <a:tr h="78867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Benefit</a:t>
                      </a:r>
                    </a:p>
                  </a:txBody>
                  <a:tcPr/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Cell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 access</a:t>
                      </a:r>
                    </a:p>
                  </a:txBody>
                  <a:tcPr/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Row Proxy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Sequential access</a:t>
                      </a:r>
                    </a:p>
                  </a:txBody>
                  <a:tcPr/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Unified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Consistent experience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Data Dashboard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864" y="1073962"/>
            <a:ext cx="10788441" cy="173781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200" b="1" i="0">
                <a:latin typeface="Meiryo"/>
              </a:defRPr>
            </a:pPr>
            <a:r>
              <a:t>Quarterly Performance Summary (Q2 2025)</a:t>
            </a:r>
          </a:p>
        </p:txBody>
      </p:sp>
      <p:pic>
        <p:nvPicPr>
          <p:cNvPr id="4" name="Picture 3" descr="tmpf09frua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4" y="2903677"/>
            <a:ext cx="3473851" cy="1737817"/>
          </a:xfrm>
          <a:prstGeom prst="rect">
            <a:avLst/>
          </a:prstGeom>
        </p:spPr>
      </p:pic>
      <p:pic>
        <p:nvPicPr>
          <p:cNvPr id="5" name="Picture 4" descr="compan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550" y="2903677"/>
            <a:ext cx="3473851" cy="1737817"/>
          </a:xfrm>
          <a:prstGeom prst="rect">
            <a:avLst/>
          </a:prstGeom>
        </p:spPr>
      </p:pic>
      <p:pic>
        <p:nvPicPr>
          <p:cNvPr id="6" name="Picture 5" descr="tmpnxf20x9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235" y="2903677"/>
            <a:ext cx="3473851" cy="173781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168" y="4629150"/>
          <a:ext cx="3860241" cy="217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747"/>
                <a:gridCol w="1286747"/>
                <a:gridCol w="1286747"/>
              </a:tblGrid>
              <a:tr h="434385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Q1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Q2 Sales</a:t>
                      </a:r>
                    </a:p>
                  </a:txBody>
                  <a:tcPr/>
                </a:tc>
              </a:tr>
              <a:tr h="434385">
                <a:tc>
                  <a:txBody>
                    <a:bodyPr/>
                    <a:lstStyle/>
                    <a:p>
                      <a:r>
                        <a:t>Widget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</a:tr>
              <a:tr h="434385">
                <a:tc>
                  <a:txBody>
                    <a:bodyPr/>
                    <a:lstStyle/>
                    <a:p>
                      <a:r>
                        <a:t>Widget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</a:tr>
              <a:tr h="434385">
                <a:tc>
                  <a:txBody>
                    <a:bodyPr/>
                    <a:lstStyle/>
                    <a:p>
                      <a:r>
                        <a:t>Widget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  <a:tr h="434388">
                <a:tc>
                  <a:txBody>
                    <a:bodyPr/>
                    <a:lstStyle/>
                    <a:p>
                      <a:r>
                        <a:t>Widget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57550" y="4732020"/>
            <a:ext cx="3473851" cy="1737817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defRPr sz="1400" b="0" i="0">
                <a:latin typeface="Meiryo"/>
              </a:defRPr>
            </a:pPr>
            <a:r>
              <a:t>Q2 Summary:</a:t>
            </a:r>
          </a:p>
          <a:p/>
          <a:p>
            <a:r>
              <a:t>• Overall sales increased by 15% compared to Q1</a:t>
            </a:r>
          </a:p>
          <a:p>
            <a:r>
              <a:t>• Product A showed strongest growth at 25%</a:t>
            </a:r>
          </a:p>
          <a:p>
            <a:r>
              <a:t>• Market share increased from 32% to 35%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777" y="4753965"/>
            <a:ext cx="3299549" cy="825703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1600" b="1" i="0">
                <a:latin typeface="Meiryo"/>
              </a:defRPr>
            </a:pPr>
            <a:r>
              <a:t>Key Metrics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723" y="3514724"/>
          <a:ext cx="11579504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834"/>
                <a:gridCol w="3859834"/>
                <a:gridCol w="3859836"/>
              </a:tblGrid>
              <a:tr h="1085850"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+15%</a:t>
                      </a:r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$450K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+8%</a:t>
                      </a:r>
                    </a:p>
                  </a:txBody>
                  <a:tcPr/>
                </a:tc>
              </a:tr>
              <a:tr h="1085850">
                <a:tc>
                  <a:txBody>
                    <a:bodyPr/>
                    <a:lstStyle/>
                    <a:p>
                      <a: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+22%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