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Arimo SemiBold"/>
      <p:regular r:id="rId33"/>
      <p:bold r:id="rId34"/>
      <p:italic r:id="rId35"/>
      <p:boldItalic r:id="rId36"/>
    </p:embeddedFont>
    <p:embeddedFont>
      <p:font typeface="Arim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59BF5B-92BC-4298-84D9-EEB051EBCE0A}">
  <a:tblStyle styleId="{4059BF5B-92BC-4298-84D9-EEB051EBC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5.xml"/><Relationship Id="rId33" Type="http://schemas.openxmlformats.org/officeDocument/2006/relationships/font" Target="fonts/Arimo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Arimo-boldItalic.fntdata"/><Relationship Id="rId13" Type="http://schemas.openxmlformats.org/officeDocument/2006/relationships/slide" Target="slides/slide7.xml"/><Relationship Id="rId35" Type="http://schemas.openxmlformats.org/officeDocument/2006/relationships/font" Target="fonts/ArimoSemiBold-italic.fntdata"/><Relationship Id="rId12" Type="http://schemas.openxmlformats.org/officeDocument/2006/relationships/slide" Target="slides/slide6.xml"/><Relationship Id="rId34" Type="http://schemas.openxmlformats.org/officeDocument/2006/relationships/font" Target="fonts/ArimoSemiBold-bold.fntdata"/><Relationship Id="rId15" Type="http://schemas.openxmlformats.org/officeDocument/2006/relationships/slide" Target="slides/slide9.xml"/><Relationship Id="rId37" Type="http://schemas.openxmlformats.org/officeDocument/2006/relationships/font" Target="fonts/ArimoMedium-regular.fntdata"/><Relationship Id="rId14" Type="http://schemas.openxmlformats.org/officeDocument/2006/relationships/slide" Target="slides/slide8.xml"/><Relationship Id="rId36" Type="http://schemas.openxmlformats.org/officeDocument/2006/relationships/font" Target="fonts/Arimo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ArimoMedium-italic.fntdata"/><Relationship Id="rId16" Type="http://schemas.openxmlformats.org/officeDocument/2006/relationships/slide" Target="slides/slide10.xml"/><Relationship Id="rId38" Type="http://schemas.openxmlformats.org/officeDocument/2006/relationships/font" Target="fonts/Arimo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492a36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492a36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492a366f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492a366f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492a366fb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492a366f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492a366fb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492a366fb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492a366fb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492a366fb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59e2ca4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59e2ca4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492a366f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492a366f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59e2ca4d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59e2ca4d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492a366fb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492a366fb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4ae45be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4ae45be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492a366fb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492a366fb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492a366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492a366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492a366fb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492a366fb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492a366fb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492a366fb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492a366f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492a366f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492a366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492a366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492a366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492a366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492a366f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492a366f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492a366f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492a366f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492a366f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492a366f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492a366f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492a366f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59e2ca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59e2ca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09" name="Google Shape;109;p11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10" name="Google Shape;110;p11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11" name="Google Shape;111;p11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8" name="Google Shape;118;p12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7" name="Google Shape;137;p14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14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5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15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5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8" name="Google Shape;148;p15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15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6" name="Google Shape;156;p16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157" name="Google Shape;157;p16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6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17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4" name="Google Shape;174;p17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5" name="Google Shape;175;p17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6" name="Google Shape;176;p17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77" name="Google Shape;177;p17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83" name="Google Shape;183;p18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184" name="Google Shape;184;p18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88" name="Google Shape;188;p19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89" name="Google Shape;189;p19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0" name="Google Shape;190;p19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1" name="Google Shape;191;p19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192" name="Google Shape;192;p19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3" name="Google Shape;193;p19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5" name="Google Shape;195;p19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7" name="Google Shape;197;p19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19" name="Google Shape;19;p3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3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3" name="Google Shape;213;p21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5" name="Google Shape;215;p21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16" name="Google Shape;216;p21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17" name="Google Shape;217;p21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18" name="Google Shape;218;p21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19" name="Google Shape;219;p21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20" name="Google Shape;220;p21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21" name="Google Shape;221;p21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23" name="Google Shape;223;p21"/>
          <p:cNvCxnSpPr>
            <a:stCxn id="221" idx="1"/>
            <a:endCxn id="221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21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1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39" name="Google Shape;239;p22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40" name="Google Shape;240;p22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50" name="Google Shape;25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9" name="Google Shape;26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0" name="Google Shape;27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29" name="Google Shape;29;p4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3" name="Google Shape;33;p4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7" name="Google Shape;37;p4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8" name="Google Shape;38;p4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39" name="Google Shape;39;p4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0" name="Google Shape;40;p4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1" name="Google Shape;41;p4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42" name="Google Shape;42;p4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3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3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3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1" name="Google Shape;291;p3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3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3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99" name="Google Shape;299;p3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0" name="Google Shape;300;p3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3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9" name="Google Shape;309;p3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3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3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7" name="Google Shape;57;p5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8" name="Google Shape;58;p5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59" name="Google Shape;59;p5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0" name="Google Shape;60;p5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61" name="Google Shape;61;p5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9" name="Google Shape;329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3" name="Google Shape;333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4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7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78" name="Google Shape;78;p7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79" name="Google Shape;79;p7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0" name="Google Shape;80;p7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1" name="Google Shape;81;p7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82" name="Google Shape;82;p7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4" name="Google Shape;104;p10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Ameybhide24/intrusion-detection-syste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2112.037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figure/Sparse-deep-denoising-auto-encoder-reconstruction-error-distribution-on-UNSW-NB15_fig12_37607654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ciencedirect.com/science/article/abs/pii/S016740482400518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302.0939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idx="1" type="subTitle"/>
          </p:nvPr>
        </p:nvSpPr>
        <p:spPr>
          <a:xfrm>
            <a:off x="805650" y="3363350"/>
            <a:ext cx="58593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Group Members: Amey Bhide, Rohan Kapdi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Course: CS-258 Computer Communication System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Instructor: Dr. Navrati Saxena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805650" y="1044575"/>
            <a:ext cx="70245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None/>
            </a:pPr>
            <a:r>
              <a:rPr b="1" lang="en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Effective Feature Extraction via Stacked Sparse Autoencoder for Intrusion Detection System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3"/>
          <p:cNvPicPr preferRelativeResize="0"/>
          <p:nvPr/>
        </p:nvPicPr>
        <p:blipFill rotWithShape="1">
          <a:blip r:embed="rId3">
            <a:alphaModFix amt="10000"/>
          </a:blip>
          <a:srcRect b="14552" l="1068" r="50141" t="20939"/>
          <a:stretch/>
        </p:blipFill>
        <p:spPr>
          <a:xfrm>
            <a:off x="1290450" y="1347600"/>
            <a:ext cx="6869100" cy="34023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459" name="Google Shape;459;p53"/>
          <p:cNvSpPr txBox="1"/>
          <p:nvPr>
            <p:ph type="title"/>
          </p:nvPr>
        </p:nvSpPr>
        <p:spPr>
          <a:xfrm>
            <a:off x="1290450" y="416250"/>
            <a:ext cx="75762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60" name="Google Shape;460;p53"/>
          <p:cNvSpPr txBox="1"/>
          <p:nvPr>
            <p:ph idx="4" type="body"/>
          </p:nvPr>
        </p:nvSpPr>
        <p:spPr>
          <a:xfrm>
            <a:off x="1533675" y="1347600"/>
            <a:ext cx="5938800" cy="315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project addresses a critical cybersecurity challenge using innovative deep learning techniques.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SSAE's ability to compress 121 features to just 5 dimensions while maintaining detection accuracy demonstrates an elegant solution to the problem of high dimensional data in intrusion detection systems.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research offers significant practical impact by dramatically reducing classification time and computational resources, making real-time threat detection more feasible in production environments.</a:t>
            </a:r>
            <a:b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approach requires fewer training samples than comparable methods while achieving competitive detection rates, representing a more efficient path to building robust security systems.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/>
          <p:nvPr>
            <p:ph type="title"/>
          </p:nvPr>
        </p:nvSpPr>
        <p:spPr>
          <a:xfrm>
            <a:off x="617700" y="2062725"/>
            <a:ext cx="27534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66" name="Google Shape;466;p54"/>
          <p:cNvSpPr/>
          <p:nvPr/>
        </p:nvSpPr>
        <p:spPr>
          <a:xfrm>
            <a:off x="6260700" y="454950"/>
            <a:ext cx="712500" cy="712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467" name="Google Shape;467;p54"/>
          <p:cNvPicPr preferRelativeResize="0"/>
          <p:nvPr/>
        </p:nvPicPr>
        <p:blipFill rotWithShape="1">
          <a:blip r:embed="rId3">
            <a:alphaModFix/>
          </a:blip>
          <a:srcRect b="0" l="27373" r="49201" t="0"/>
          <a:stretch/>
        </p:blipFill>
        <p:spPr>
          <a:xfrm>
            <a:off x="4406725" y="330825"/>
            <a:ext cx="3439500" cy="4582500"/>
          </a:xfrm>
          <a:prstGeom prst="roundRect">
            <a:avLst>
              <a:gd fmla="val 9632" name="adj"/>
            </a:avLst>
          </a:prstGeom>
          <a:noFill/>
          <a:ln>
            <a:noFill/>
          </a:ln>
        </p:spPr>
      </p:pic>
      <p:grpSp>
        <p:nvGrpSpPr>
          <p:cNvPr id="468" name="Google Shape;468;p54"/>
          <p:cNvGrpSpPr/>
          <p:nvPr/>
        </p:nvGrpSpPr>
        <p:grpSpPr>
          <a:xfrm>
            <a:off x="4406711" y="1167449"/>
            <a:ext cx="3439524" cy="2313348"/>
            <a:chOff x="3155825" y="1386575"/>
            <a:chExt cx="2788200" cy="2076800"/>
          </a:xfrm>
        </p:grpSpPr>
        <p:cxnSp>
          <p:nvCxnSpPr>
            <p:cNvPr id="469" name="Google Shape;469;p54"/>
            <p:cNvCxnSpPr/>
            <p:nvPr/>
          </p:nvCxnSpPr>
          <p:spPr>
            <a:xfrm>
              <a:off x="3155825" y="2465876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54"/>
            <p:cNvCxnSpPr/>
            <p:nvPr/>
          </p:nvCxnSpPr>
          <p:spPr>
            <a:xfrm>
              <a:off x="3155825" y="1386575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54"/>
            <p:cNvCxnSpPr/>
            <p:nvPr/>
          </p:nvCxnSpPr>
          <p:spPr>
            <a:xfrm>
              <a:off x="3155825" y="3463375"/>
              <a:ext cx="278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2" name="Google Shape;472;p54"/>
          <p:cNvSpPr txBox="1"/>
          <p:nvPr/>
        </p:nvSpPr>
        <p:spPr>
          <a:xfrm>
            <a:off x="4570525" y="525450"/>
            <a:ext cx="291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</a:t>
            </a:r>
            <a:r>
              <a:rPr lang="en" sz="1200">
                <a:solidFill>
                  <a:schemeClr val="lt1"/>
                </a:solidFill>
              </a:rPr>
              <a:t>eature quality significantly impacts IDS performance and detection speed.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3" name="Google Shape;473;p54"/>
          <p:cNvSpPr txBox="1"/>
          <p:nvPr/>
        </p:nvSpPr>
        <p:spPr>
          <a:xfrm>
            <a:off x="4670413" y="1402775"/>
            <a:ext cx="29121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Traditional Intrusion Detection Systems (IDS) struggle with high-dimensional, noisy, and redundant data.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474" name="Google Shape;474;p54"/>
          <p:cNvSpPr txBox="1"/>
          <p:nvPr/>
        </p:nvSpPr>
        <p:spPr>
          <a:xfrm>
            <a:off x="4649875" y="2571750"/>
            <a:ext cx="2753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SSAE allows automatic discovery of informative, low-dimensional features from raw inputs.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75" name="Google Shape;475;p54"/>
          <p:cNvSpPr txBox="1"/>
          <p:nvPr/>
        </p:nvSpPr>
        <p:spPr>
          <a:xfrm>
            <a:off x="4670425" y="3638800"/>
            <a:ext cx="3102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Compress 121 original input features into just 5 key features without losing critical information.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Dataset &amp; Preprocessing</a:t>
            </a:r>
            <a:endParaRPr/>
          </a:p>
        </p:txBody>
      </p:sp>
      <p:pic>
        <p:nvPicPr>
          <p:cNvPr id="481" name="Google Shape;481;p55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482" name="Google Shape;482;p55"/>
          <p:cNvSpPr txBox="1"/>
          <p:nvPr/>
        </p:nvSpPr>
        <p:spPr>
          <a:xfrm>
            <a:off x="1231500" y="1757725"/>
            <a:ext cx="66810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Title:</a:t>
            </a:r>
            <a:r>
              <a:rPr lang="en">
                <a:solidFill>
                  <a:schemeClr val="lt1"/>
                </a:solidFill>
              </a:rPr>
              <a:t> NSL-KDD Dataset &amp; Preprocessing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Dataset: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125,973 samples; 41 original features expanded to 121 after one-hot encoding.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Attack categories: DoS, Probe, R2L, U2R + Normal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Preprocessing Steps: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One-hot encoding of symbolic features.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Normalization using Min-Max scaling.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Train-test split: e.g., 80%-20%.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Why SSAE?</a:t>
            </a:r>
            <a:endParaRPr/>
          </a:p>
        </p:txBody>
      </p:sp>
      <p:pic>
        <p:nvPicPr>
          <p:cNvPr id="488" name="Google Shape;488;p56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489" name="Google Shape;489;p56"/>
          <p:cNvSpPr txBox="1"/>
          <p:nvPr/>
        </p:nvSpPr>
        <p:spPr>
          <a:xfrm>
            <a:off x="1231500" y="1757725"/>
            <a:ext cx="66810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Challenge : </a:t>
            </a:r>
            <a:r>
              <a:rPr lang="en">
                <a:solidFill>
                  <a:schemeClr val="lt1"/>
                </a:solidFill>
              </a:rPr>
              <a:t>IDS needs to process high-dimensional, noisy data in real time, which is computationally expensive.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Manual feature selection risks discarding valuable data and lacks adaptability to new attacks.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SSAE: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Automatically learns compact, discriminative features.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Ensures only essential neurons activate which reduces overfitting.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Enables real-time intrusion detection with lower computation.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>
            <p:ph type="title"/>
          </p:nvPr>
        </p:nvSpPr>
        <p:spPr>
          <a:xfrm>
            <a:off x="601925" y="956825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/>
              <a:t>Solution: Flow Diagram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495" name="Google Shape;495;p57" title="Screenshot 2025-05-07 at 12.28.2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525" y="152400"/>
            <a:ext cx="42723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SSAE Architecture</a:t>
            </a:r>
            <a:endParaRPr/>
          </a:p>
        </p:txBody>
      </p:sp>
      <p:pic>
        <p:nvPicPr>
          <p:cNvPr id="501" name="Google Shape;501;p58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355225" y="1412525"/>
            <a:ext cx="45948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02" name="Google Shape;502;p58"/>
          <p:cNvSpPr txBox="1"/>
          <p:nvPr/>
        </p:nvSpPr>
        <p:spPr>
          <a:xfrm>
            <a:off x="613675" y="1500750"/>
            <a:ext cx="41817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SSAE consists of several layers of sparse autoencoders stacked sequentially.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Each autoencoder compresses input data to extract high-level abstract features.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Sparsity constraint encourages the model to activate only a few neurons, improving generalization.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This structure is effective in reducing overfitting and focusing on relevant features.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We input 121 vectors and use 4 hidden layers to reduce the dimensionality of the vector to 5.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503" name="Google Shape;50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425" y="1453650"/>
            <a:ext cx="3580250" cy="3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59" title="WhatsApp Image 2025-05-06 at 23.11.26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400" y="483975"/>
            <a:ext cx="6846075" cy="4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SVM for classification</a:t>
            </a:r>
            <a:endParaRPr/>
          </a:p>
        </p:txBody>
      </p:sp>
      <p:pic>
        <p:nvPicPr>
          <p:cNvPr id="514" name="Google Shape;514;p60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973050" y="1464000"/>
            <a:ext cx="7197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1231500" y="1757725"/>
            <a:ext cx="66810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Why SVM?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Well-suited for high-dimensional, low-sample feature spaces.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Performs well with nonlinear decision boundaries.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Our Setup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Input: 5-dimensional features from SSAE.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Kernel: RBF (Radial Basis Function)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Goal: Separate normal vs attack traffic efficiently.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>
            <p:ph type="title"/>
          </p:nvPr>
        </p:nvSpPr>
        <p:spPr>
          <a:xfrm>
            <a:off x="1502125" y="416250"/>
            <a:ext cx="63417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Evaluation Metrics</a:t>
            </a:r>
            <a:endParaRPr/>
          </a:p>
        </p:txBody>
      </p:sp>
      <p:pic>
        <p:nvPicPr>
          <p:cNvPr id="521" name="Google Shape;521;p61"/>
          <p:cNvPicPr preferRelativeResize="0"/>
          <p:nvPr/>
        </p:nvPicPr>
        <p:blipFill rotWithShape="1">
          <a:blip r:embed="rId3">
            <a:alphaModFix/>
          </a:blip>
          <a:srcRect b="0" l="16036" r="0" t="0"/>
          <a:stretch/>
        </p:blipFill>
        <p:spPr>
          <a:xfrm>
            <a:off x="485450" y="1456125"/>
            <a:ext cx="4401900" cy="3285900"/>
          </a:xfrm>
          <a:prstGeom prst="roundRect">
            <a:avLst>
              <a:gd fmla="val 8833" name="adj"/>
            </a:avLst>
          </a:prstGeom>
          <a:noFill/>
          <a:ln>
            <a:noFill/>
          </a:ln>
        </p:spPr>
      </p:pic>
      <p:sp>
        <p:nvSpPr>
          <p:cNvPr id="522" name="Google Shape;522;p61"/>
          <p:cNvSpPr txBox="1"/>
          <p:nvPr/>
        </p:nvSpPr>
        <p:spPr>
          <a:xfrm>
            <a:off x="743900" y="1742125"/>
            <a:ext cx="3923400" cy="4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Accuracy of the research paper: 97.8%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Accuracy achieved by our model: 88.43%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Detection Rate (DR)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98.55%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Detection Rate by or model : 88.12%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False Alarm Rate (FAR)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2.04%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False Alarm Rate by our model: 0.75%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F1-Score </a:t>
            </a:r>
            <a:r>
              <a:rPr lang="en" sz="1200">
                <a:solidFill>
                  <a:schemeClr val="lt1"/>
                </a:solidFill>
              </a:rPr>
              <a:t>of the research paper</a:t>
            </a:r>
            <a:r>
              <a:rPr lang="en" sz="1200">
                <a:solidFill>
                  <a:schemeClr val="lt1"/>
                </a:solidFill>
              </a:rPr>
              <a:t>: </a:t>
            </a:r>
            <a:r>
              <a:rPr lang="en" sz="1200">
                <a:solidFill>
                  <a:schemeClr val="lt1"/>
                </a:solidFill>
              </a:rPr>
              <a:t>0.972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F1 Score </a:t>
            </a:r>
            <a:r>
              <a:rPr lang="en" sz="1200">
                <a:solidFill>
                  <a:schemeClr val="lt1"/>
                </a:solidFill>
              </a:rPr>
              <a:t>achieved</a:t>
            </a:r>
            <a:r>
              <a:rPr lang="en" sz="1200">
                <a:solidFill>
                  <a:schemeClr val="lt1"/>
                </a:solidFill>
              </a:rPr>
              <a:t> by our model: 0.8806</a:t>
            </a:r>
            <a:endParaRPr sz="1200"/>
          </a:p>
        </p:txBody>
      </p:sp>
      <p:pic>
        <p:nvPicPr>
          <p:cNvPr id="523" name="Google Shape;52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750" y="1453650"/>
            <a:ext cx="3951851" cy="298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0266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9" name="Google Shape;529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37672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30" name="Google Shape;530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55079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31" name="Google Shape;531;p62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72485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32" name="Google Shape;532;p62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533" name="Google Shape;533;p62"/>
          <p:cNvSpPr/>
          <p:nvPr/>
        </p:nvSpPr>
        <p:spPr>
          <a:xfrm>
            <a:off x="21961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4" name="Google Shape;534;p62"/>
          <p:cNvSpPr/>
          <p:nvPr/>
        </p:nvSpPr>
        <p:spPr>
          <a:xfrm>
            <a:off x="39367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5" name="Google Shape;535;p62"/>
          <p:cNvSpPr/>
          <p:nvPr/>
        </p:nvSpPr>
        <p:spPr>
          <a:xfrm>
            <a:off x="56774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6" name="Google Shape;536;p62"/>
          <p:cNvSpPr/>
          <p:nvPr/>
        </p:nvSpPr>
        <p:spPr>
          <a:xfrm>
            <a:off x="74180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7" name="Google Shape;537;p62"/>
          <p:cNvSpPr/>
          <p:nvPr/>
        </p:nvSpPr>
        <p:spPr>
          <a:xfrm>
            <a:off x="22409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8" name="Google Shape;538;p62"/>
          <p:cNvSpPr/>
          <p:nvPr/>
        </p:nvSpPr>
        <p:spPr>
          <a:xfrm>
            <a:off x="39816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9" name="Google Shape;539;p62"/>
          <p:cNvSpPr/>
          <p:nvPr/>
        </p:nvSpPr>
        <p:spPr>
          <a:xfrm>
            <a:off x="57222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0" name="Google Shape;540;p62"/>
          <p:cNvSpPr/>
          <p:nvPr/>
        </p:nvSpPr>
        <p:spPr>
          <a:xfrm>
            <a:off x="74629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1" name="Google Shape;541;p62"/>
          <p:cNvSpPr txBox="1"/>
          <p:nvPr>
            <p:ph idx="3" type="body"/>
          </p:nvPr>
        </p:nvSpPr>
        <p:spPr>
          <a:xfrm>
            <a:off x="2196125" y="2723225"/>
            <a:ext cx="1375500" cy="1758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SSAE extracts a 5-dimensional representation from the 121-dimensional input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2"/>
          <p:cNvSpPr txBox="1"/>
          <p:nvPr>
            <p:ph idx="4" type="body"/>
          </p:nvPr>
        </p:nvSpPr>
        <p:spPr>
          <a:xfrm>
            <a:off x="3936050" y="2646125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These compressed features are input into classifiers like SVM.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62"/>
          <p:cNvSpPr txBox="1"/>
          <p:nvPr>
            <p:ph idx="5" type="body"/>
          </p:nvPr>
        </p:nvSpPr>
        <p:spPr>
          <a:xfrm>
            <a:off x="5677375" y="2646200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classifiers achieve high accuracy with significantly reduced training and testing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2"/>
          <p:cNvSpPr txBox="1"/>
          <p:nvPr>
            <p:ph idx="6" type="body"/>
          </p:nvPr>
        </p:nvSpPr>
        <p:spPr>
          <a:xfrm>
            <a:off x="7379950" y="2646050"/>
            <a:ext cx="1375500" cy="1836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SSAE helps general-purpose classifiers perform better by providing more discriminative features.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1" type="subTitle"/>
          </p:nvPr>
        </p:nvSpPr>
        <p:spPr>
          <a:xfrm>
            <a:off x="4324025" y="5759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Introduction</a:t>
            </a:r>
            <a:endParaRPr/>
          </a:p>
        </p:txBody>
      </p:sp>
      <p:sp>
        <p:nvSpPr>
          <p:cNvPr id="359" name="Google Shape;359;p45"/>
          <p:cNvSpPr txBox="1"/>
          <p:nvPr>
            <p:ph idx="2" type="subTitle"/>
          </p:nvPr>
        </p:nvSpPr>
        <p:spPr>
          <a:xfrm>
            <a:off x="4324025" y="10287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Related Work</a:t>
            </a:r>
            <a:endParaRPr/>
          </a:p>
        </p:txBody>
      </p:sp>
      <p:sp>
        <p:nvSpPr>
          <p:cNvPr id="360" name="Google Shape;360;p45"/>
          <p:cNvSpPr txBox="1"/>
          <p:nvPr>
            <p:ph idx="3" type="subTitle"/>
          </p:nvPr>
        </p:nvSpPr>
        <p:spPr>
          <a:xfrm>
            <a:off x="4324025" y="14814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Motivation</a:t>
            </a:r>
            <a:endParaRPr/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277475" y="1759725"/>
            <a:ext cx="3541500" cy="148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2" name="Google Shape;362;p45"/>
          <p:cNvSpPr txBox="1"/>
          <p:nvPr>
            <p:ph idx="3" type="subTitle"/>
          </p:nvPr>
        </p:nvSpPr>
        <p:spPr>
          <a:xfrm>
            <a:off x="4324025" y="19341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Problem Statement</a:t>
            </a:r>
            <a:endParaRPr/>
          </a:p>
        </p:txBody>
      </p:sp>
      <p:sp>
        <p:nvSpPr>
          <p:cNvPr id="363" name="Google Shape;363;p45"/>
          <p:cNvSpPr txBox="1"/>
          <p:nvPr>
            <p:ph idx="3" type="subTitle"/>
          </p:nvPr>
        </p:nvSpPr>
        <p:spPr>
          <a:xfrm>
            <a:off x="4324025" y="2386800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Solution Approach</a:t>
            </a:r>
            <a:endParaRPr/>
          </a:p>
        </p:txBody>
      </p:sp>
      <p:sp>
        <p:nvSpPr>
          <p:cNvPr id="364" name="Google Shape;364;p45"/>
          <p:cNvSpPr txBox="1"/>
          <p:nvPr>
            <p:ph idx="3" type="subTitle"/>
          </p:nvPr>
        </p:nvSpPr>
        <p:spPr>
          <a:xfrm>
            <a:off x="4324025" y="283948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Our Idea</a:t>
            </a:r>
            <a:endParaRPr/>
          </a:p>
        </p:txBody>
      </p:sp>
      <p:sp>
        <p:nvSpPr>
          <p:cNvPr id="365" name="Google Shape;365;p45"/>
          <p:cNvSpPr txBox="1"/>
          <p:nvPr>
            <p:ph idx="3" type="subTitle"/>
          </p:nvPr>
        </p:nvSpPr>
        <p:spPr>
          <a:xfrm>
            <a:off x="4324025" y="330718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Conclusion</a:t>
            </a:r>
            <a:endParaRPr/>
          </a:p>
        </p:txBody>
      </p:sp>
      <p:sp>
        <p:nvSpPr>
          <p:cNvPr id="366" name="Google Shape;366;p45"/>
          <p:cNvSpPr txBox="1"/>
          <p:nvPr>
            <p:ph idx="3" type="subTitle"/>
          </p:nvPr>
        </p:nvSpPr>
        <p:spPr>
          <a:xfrm>
            <a:off x="4324025" y="375987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63"/>
          <p:cNvGrpSpPr/>
          <p:nvPr/>
        </p:nvGrpSpPr>
        <p:grpSpPr>
          <a:xfrm>
            <a:off x="496725" y="1814273"/>
            <a:ext cx="359400" cy="359400"/>
            <a:chOff x="496725" y="1544573"/>
            <a:chExt cx="359400" cy="359400"/>
          </a:xfrm>
        </p:grpSpPr>
        <p:sp>
          <p:nvSpPr>
            <p:cNvPr id="551" name="Google Shape;551;p63"/>
            <p:cNvSpPr/>
            <p:nvPr/>
          </p:nvSpPr>
          <p:spPr>
            <a:xfrm>
              <a:off x="496725" y="1544573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528053" y="1575900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3" name="Google Shape;553;p63"/>
          <p:cNvGrpSpPr/>
          <p:nvPr/>
        </p:nvGrpSpPr>
        <p:grpSpPr>
          <a:xfrm>
            <a:off x="4738050" y="1814273"/>
            <a:ext cx="359400" cy="359400"/>
            <a:chOff x="2901075" y="1544573"/>
            <a:chExt cx="359400" cy="359400"/>
          </a:xfrm>
        </p:grpSpPr>
        <p:sp>
          <p:nvSpPr>
            <p:cNvPr id="554" name="Google Shape;554;p63"/>
            <p:cNvSpPr/>
            <p:nvPr/>
          </p:nvSpPr>
          <p:spPr>
            <a:xfrm>
              <a:off x="2901075" y="1544573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2932403" y="1575900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6" name="Google Shape;556;p63"/>
          <p:cNvGrpSpPr/>
          <p:nvPr/>
        </p:nvGrpSpPr>
        <p:grpSpPr>
          <a:xfrm>
            <a:off x="496725" y="3629573"/>
            <a:ext cx="359400" cy="359400"/>
            <a:chOff x="496725" y="2935598"/>
            <a:chExt cx="359400" cy="359400"/>
          </a:xfrm>
        </p:grpSpPr>
        <p:sp>
          <p:nvSpPr>
            <p:cNvPr id="557" name="Google Shape;557;p63"/>
            <p:cNvSpPr/>
            <p:nvPr/>
          </p:nvSpPr>
          <p:spPr>
            <a:xfrm>
              <a:off x="496725" y="2935598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528053" y="2966925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59" name="Google Shape;559;p63"/>
          <p:cNvGrpSpPr/>
          <p:nvPr/>
        </p:nvGrpSpPr>
        <p:grpSpPr>
          <a:xfrm>
            <a:off x="4738050" y="3629573"/>
            <a:ext cx="359400" cy="359400"/>
            <a:chOff x="2901075" y="2935598"/>
            <a:chExt cx="359400" cy="359400"/>
          </a:xfrm>
        </p:grpSpPr>
        <p:sp>
          <p:nvSpPr>
            <p:cNvPr id="560" name="Google Shape;560;p63"/>
            <p:cNvSpPr/>
            <p:nvPr/>
          </p:nvSpPr>
          <p:spPr>
            <a:xfrm>
              <a:off x="2901075" y="2935598"/>
              <a:ext cx="359400" cy="3594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2932403" y="2966925"/>
              <a:ext cx="296700" cy="29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  <a:endPara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562" name="Google Shape;562;p63"/>
          <p:cNvSpPr txBox="1"/>
          <p:nvPr/>
        </p:nvSpPr>
        <p:spPr>
          <a:xfrm>
            <a:off x="941850" y="1759650"/>
            <a:ext cx="37962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Experimental results confirmed the model performs comparably to state-of-the-art methods while requiring significantly fewer training samples and computational resources.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5183175" y="1672950"/>
            <a:ext cx="3903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The project contributes a practical, efficient solution to network security challenges that balances high detection performance with the computational efficiency needed for real-world deployment.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4" name="Google Shape;564;p63"/>
          <p:cNvSpPr txBox="1"/>
          <p:nvPr/>
        </p:nvSpPr>
        <p:spPr>
          <a:xfrm>
            <a:off x="941850" y="3526600"/>
            <a:ext cx="3690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The experimental results on the NSL-KDD dataset show that SSAE can compress original features to 5 dimensions without losing the the information from original data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65" name="Google Shape;565;p63"/>
          <p:cNvSpPr txBox="1"/>
          <p:nvPr/>
        </p:nvSpPr>
        <p:spPr>
          <a:xfrm>
            <a:off x="5202750" y="3399050"/>
            <a:ext cx="29061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This hybrid approach reduces false alarms and improves adaptability to new data.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4"/>
          <p:cNvSpPr txBox="1"/>
          <p:nvPr>
            <p:ph type="title"/>
          </p:nvPr>
        </p:nvSpPr>
        <p:spPr>
          <a:xfrm>
            <a:off x="1240400" y="428225"/>
            <a:ext cx="4034400" cy="45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75" y="428225"/>
            <a:ext cx="523500" cy="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4"/>
          <p:cNvSpPr txBox="1"/>
          <p:nvPr/>
        </p:nvSpPr>
        <p:spPr>
          <a:xfrm>
            <a:off x="797775" y="951725"/>
            <a:ext cx="78936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N. Fathima, A. Pramod, Y. Srivastava, A. M. Thomas, S. I. S. P., and K. R. Chandran,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Two-Stage Deep Stacked Autoencoder with Shallow Learning for Network Intrusion Detection System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,” arXiv preprint arXiv:2112.03704, 2021.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B. A. Manjunatha, K. A. Shastry, E. Naresh, P. K. Pareek, and K. T. Reddy,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Network Intrusion Detection Framework on Sparse Deep Denoising Autoencoder for Dimensionality Reduction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,” Soft Computing, vol. 27, pp. 5895–5913, 2023, doi: 10.1007/s00500-023-09408-x.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A. Althobaiti and H. Peyvandi,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Hybrid Intrusion Detection System Leveraging XGBoost and RNNs for Enhanced Anomaly Detection in Cloud Data Centers,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12, pp. 87654–87666, 2024. 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A. Sohail, B. Ayisha, I. Hameed, M. M. Zafar, H. Alquhayz, and A. Khan,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Deep Neural Networks based Meta-Learning for Network Intrusion Detection,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arXiv preprint arXiv:2302.09394, 2023.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B. Yan and G. Han,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Effective Feature Extraction via Stacked Sparse Autoencoder to Improve Intrusion Detection System,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6, pp. 41238–41248, 2018, doi: 10.1109/ACCESS.2018.2858277.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C. Yin, Y. Zhu, J. Fei, and X. He,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 deep learning approach for intrusion detection using recurrent neural networks,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IEEE Access, vol. 5, pp. 21954–21961, Oct. 2017. 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AutoNum type="arabicPeriod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D. Papamartzivanos, F. G. Mármol, and G. Kambourakis, “</a:t>
            </a:r>
            <a:r>
              <a:rPr i="1"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Dendron: Genetic trees driven rule induction for network intrusion detection systems,</a:t>
            </a: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” Future Generation Computer Systems, vol. 79, pp. 558–574, Feb. 2018.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"/>
          <p:cNvSpPr txBox="1"/>
          <p:nvPr>
            <p:ph type="title"/>
          </p:nvPr>
        </p:nvSpPr>
        <p:spPr>
          <a:xfrm>
            <a:off x="2710600" y="1889550"/>
            <a:ext cx="4034400" cy="98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 !</a:t>
            </a:r>
            <a:endParaRPr sz="5200"/>
          </a:p>
        </p:txBody>
      </p:sp>
      <p:sp>
        <p:nvSpPr>
          <p:cNvPr id="578" name="Google Shape;578;p65"/>
          <p:cNvSpPr txBox="1"/>
          <p:nvPr/>
        </p:nvSpPr>
        <p:spPr>
          <a:xfrm>
            <a:off x="2712400" y="2995125"/>
            <a:ext cx="40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Code and ReadMe: </a:t>
            </a:r>
            <a:r>
              <a:rPr lang="en" sz="12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Intrusion_detection_system</a:t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6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73" name="Google Shape;373;p46"/>
          <p:cNvPicPr preferRelativeResize="0"/>
          <p:nvPr/>
        </p:nvPicPr>
        <p:blipFill rotWithShape="1">
          <a:blip r:embed="rId3">
            <a:alphaModFix amt="50000"/>
          </a:blip>
          <a:srcRect b="15822" l="8373" r="54639" t="3369"/>
          <a:stretch/>
        </p:blipFill>
        <p:spPr>
          <a:xfrm>
            <a:off x="1149300" y="1605225"/>
            <a:ext cx="6845400" cy="3263100"/>
          </a:xfrm>
          <a:prstGeom prst="roundRect">
            <a:avLst>
              <a:gd fmla="val 9924" name="adj"/>
            </a:avLst>
          </a:prstGeom>
          <a:noFill/>
          <a:ln>
            <a:noFill/>
          </a:ln>
        </p:spPr>
      </p:pic>
      <p:sp>
        <p:nvSpPr>
          <p:cNvPr id="374" name="Google Shape;374;p46"/>
          <p:cNvSpPr txBox="1"/>
          <p:nvPr/>
        </p:nvSpPr>
        <p:spPr>
          <a:xfrm>
            <a:off x="1440750" y="1888725"/>
            <a:ext cx="62625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Intrusion Detection Systems (IDS) rely heavily on effective feature representation for accurate classification.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High-dimensional network data can hinder performance due to increased computational complexity.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paper proposes using a Stacked Sparse Autoencoder (SSAE) to extract meaningful, low-dimensional features.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SSAE learns deep representations automatically, improving both detection accuracy and processing speed.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Experimental results show SSAE outperforms traditional feature selection methods in both binary and multiclass detection tasks.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736775" y="2129250"/>
            <a:ext cx="8589000" cy="1626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Related Work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5" name="Google Shape;385;p48"/>
          <p:cNvSpPr/>
          <p:nvPr/>
        </p:nvSpPr>
        <p:spPr>
          <a:xfrm>
            <a:off x="5595650" y="892350"/>
            <a:ext cx="2991000" cy="111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6" name="Google Shape;386;p48"/>
          <p:cNvSpPr txBox="1"/>
          <p:nvPr/>
        </p:nvSpPr>
        <p:spPr>
          <a:xfrm>
            <a:off x="5691500" y="934113"/>
            <a:ext cx="2799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Implemented a two-stage model: SSAE for feature extraction followed by a Random Forest classifier.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Focused on addressing class imbalance and improving detection of rare attacks.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7" name="Google Shape;387;p48"/>
          <p:cNvSpPr/>
          <p:nvPr/>
        </p:nvSpPr>
        <p:spPr>
          <a:xfrm>
            <a:off x="6324400" y="2236050"/>
            <a:ext cx="2313900" cy="75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6410125" y="2337325"/>
            <a:ext cx="21063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Handles class imbalance, significant drop in false positives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9" name="Google Shape;389;p48"/>
          <p:cNvSpPr/>
          <p:nvPr/>
        </p:nvSpPr>
        <p:spPr>
          <a:xfrm>
            <a:off x="5575275" y="3361425"/>
            <a:ext cx="31452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0" name="Google Shape;390;p48"/>
          <p:cNvSpPr txBox="1"/>
          <p:nvPr/>
        </p:nvSpPr>
        <p:spPr>
          <a:xfrm>
            <a:off x="5716575" y="3473575"/>
            <a:ext cx="2862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</a:t>
            </a: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Achieved 87% on the CICIDS-2017 dataset.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391" name="Google Shape;391;p48"/>
          <p:cNvCxnSpPr>
            <a:endCxn id="385" idx="1"/>
          </p:cNvCxnSpPr>
          <p:nvPr/>
        </p:nvCxnSpPr>
        <p:spPr>
          <a:xfrm flipH="1" rot="10800000">
            <a:off x="3522050" y="1450350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2" name="Google Shape;392;p48"/>
          <p:cNvCxnSpPr>
            <a:stCxn id="384" idx="3"/>
            <a:endCxn id="387" idx="1"/>
          </p:cNvCxnSpPr>
          <p:nvPr/>
        </p:nvCxnSpPr>
        <p:spPr>
          <a:xfrm>
            <a:off x="3525000" y="2598900"/>
            <a:ext cx="2799300" cy="1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93" name="Google Shape;393;p48"/>
          <p:cNvCxnSpPr>
            <a:endCxn id="389" idx="1"/>
          </p:cNvCxnSpPr>
          <p:nvPr/>
        </p:nvCxnSpPr>
        <p:spPr>
          <a:xfrm>
            <a:off x="3529875" y="33168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94" name="Google Shape;394;p48"/>
          <p:cNvSpPr txBox="1"/>
          <p:nvPr/>
        </p:nvSpPr>
        <p:spPr>
          <a:xfrm>
            <a:off x="328900" y="1628625"/>
            <a:ext cx="3052500" cy="2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Model 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Two-Stag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                </a:t>
            </a: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 Random Forest 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(2021)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5" name="Google Shape;395;p48"/>
          <p:cNvSpPr txBox="1"/>
          <p:nvPr/>
        </p:nvSpPr>
        <p:spPr>
          <a:xfrm>
            <a:off x="1519950" y="1940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Two-stage Deep Stacked Autoencoder with Shallow Learning for Network Intrusion Detection System [1]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(N. Fathima, A. Pramod, Y. Srivastava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6" name="Google Shape;396;p48"/>
          <p:cNvSpPr txBox="1"/>
          <p:nvPr/>
        </p:nvSpPr>
        <p:spPr>
          <a:xfrm>
            <a:off x="356900" y="4800600"/>
            <a:ext cx="3247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[1]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https://arxiv.org/abs/2112.03704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5595650" y="748175"/>
            <a:ext cx="3042600" cy="1302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5717300" y="831463"/>
            <a:ext cx="2799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Introduced a Sparse Deep Denoising Autoencoder (SDDA) to enhance robustness against noisy data.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Integrated ensemble feature selection methods with Long Short-Term Memory (LSTM) networks.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Robust against noisy traffic, cross-dataset generalization with LSTM integration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5575275" y="3361425"/>
            <a:ext cx="3145200" cy="168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5716575" y="3473575"/>
            <a:ext cx="2862600" cy="15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Achieved 99.56% on NSL-KDD.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Reported at 98.05% for NSL-KDD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Results represent a 0.93% increase in accuracy over the original SSAE model on NSL-KDD.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08" name="Google Shape;408;p49"/>
          <p:cNvCxnSpPr>
            <a:endCxn id="402" idx="1"/>
          </p:cNvCxnSpPr>
          <p:nvPr/>
        </p:nvCxnSpPr>
        <p:spPr>
          <a:xfrm flipH="1" rot="10800000">
            <a:off x="3522050" y="1399175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9" name="Google Shape;409;p49"/>
          <p:cNvCxnSpPr>
            <a:stCxn id="401" idx="3"/>
            <a:endCxn id="404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0" name="Google Shape;410;p49"/>
          <p:cNvCxnSpPr>
            <a:endCxn id="406" idx="1"/>
          </p:cNvCxnSpPr>
          <p:nvPr/>
        </p:nvCxnSpPr>
        <p:spPr>
          <a:xfrm>
            <a:off x="3529875" y="36621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1" name="Google Shape;411;p49"/>
          <p:cNvSpPr txBox="1"/>
          <p:nvPr/>
        </p:nvSpPr>
        <p:spPr>
          <a:xfrm>
            <a:off x="332700" y="1875450"/>
            <a:ext cx="31452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Mode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 </a:t>
            </a: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Sparse  Denoising Autoencoder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+ LSTM (2023)</a:t>
            </a:r>
            <a:endParaRPr sz="2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1519950" y="194075"/>
            <a:ext cx="66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A network intrusion detection framework on sparse deep denoising auto-encoder for dimensionality reduction [2]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(B. A. Manjunatha, K. A. Shastry, E. Naresh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132950" y="4800600"/>
            <a:ext cx="5262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[2]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https://www.researchgate.net/figure/Sparse-deep-denoising-auto-encoder-reconstruction-error-distribution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5595650" y="892350"/>
            <a:ext cx="2991000" cy="111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5691500" y="934113"/>
            <a:ext cx="2799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Combined SSAE for deep feature extraction with XGBoost, a gradient-boosting classifier.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Used SSAE's feature learning capabilities and XGBoost's classification strength.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Improved minority class detection (R2L/U2R)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better precision-recall balance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5575275" y="3361425"/>
            <a:ext cx="3145200" cy="1686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5716575" y="3473575"/>
            <a:ext cx="2862600" cy="17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b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Improved to 99.24%, a 0.61% increase over the original SSAE model.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Recall: Achieved 99.40%, indicating a significant enhancement in detecting true positives.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Reported at 0.99, reflecting a balanced improvement in precision and recall.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25" name="Google Shape;425;p50"/>
          <p:cNvCxnSpPr>
            <a:endCxn id="419" idx="1"/>
          </p:cNvCxnSpPr>
          <p:nvPr/>
        </p:nvCxnSpPr>
        <p:spPr>
          <a:xfrm flipH="1" rot="10800000">
            <a:off x="3522050" y="1450350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6" name="Google Shape;426;p50"/>
          <p:cNvCxnSpPr>
            <a:stCxn id="418" idx="3"/>
            <a:endCxn id="421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27" name="Google Shape;427;p50"/>
          <p:cNvCxnSpPr>
            <a:endCxn id="423" idx="1"/>
          </p:cNvCxnSpPr>
          <p:nvPr/>
        </p:nvCxnSpPr>
        <p:spPr>
          <a:xfrm>
            <a:off x="3529875" y="366217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28" name="Google Shape;428;p50"/>
          <p:cNvSpPr txBox="1"/>
          <p:nvPr/>
        </p:nvSpPr>
        <p:spPr>
          <a:xfrm>
            <a:off x="518950" y="1628625"/>
            <a:ext cx="28626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   Model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+XGBoost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Hybrid 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(2024)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9" name="Google Shape;429;p50"/>
          <p:cNvSpPr txBox="1"/>
          <p:nvPr/>
        </p:nvSpPr>
        <p:spPr>
          <a:xfrm>
            <a:off x="1519950" y="194075"/>
            <a:ext cx="661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XGBoost Algorithm on Intrusion Detection System in Detecting Network Intrusions [3]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(A. Althobaiti and H. Peyvandi)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0" name="Google Shape;430;p50"/>
          <p:cNvSpPr txBox="1"/>
          <p:nvPr/>
        </p:nvSpPr>
        <p:spPr>
          <a:xfrm>
            <a:off x="356900" y="4800600"/>
            <a:ext cx="38559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[3]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https://www.sciencedirect.com/science/article/abs/pii/S0167404824005182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/>
          <p:nvPr/>
        </p:nvSpPr>
        <p:spPr>
          <a:xfrm>
            <a:off x="277500" y="1085400"/>
            <a:ext cx="3247500" cy="3027000"/>
          </a:xfrm>
          <a:prstGeom prst="roundRect">
            <a:avLst>
              <a:gd fmla="val 13193" name="adj"/>
            </a:avLst>
          </a:prstGeom>
          <a:solidFill>
            <a:srgbClr val="FCE5CD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6" name="Google Shape;436;p51"/>
          <p:cNvSpPr/>
          <p:nvPr/>
        </p:nvSpPr>
        <p:spPr>
          <a:xfrm>
            <a:off x="5595650" y="747125"/>
            <a:ext cx="2991000" cy="126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5691500" y="841702"/>
            <a:ext cx="2799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Developed a meta-learning framework combining deep sparse autoencoders with ensemble learning.</a:t>
            </a:r>
            <a:b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Aimed to enhance adaptability to new threats and improve generalization across datasets.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8" name="Google Shape;438;p51"/>
          <p:cNvSpPr/>
          <p:nvPr/>
        </p:nvSpPr>
        <p:spPr>
          <a:xfrm>
            <a:off x="6324400" y="2236048"/>
            <a:ext cx="2313900" cy="996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6410125" y="2337325"/>
            <a:ext cx="2106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Notable enhancements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Meta-learning allows adaptability to new attacks and datasets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Strong recall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0" name="Google Shape;440;p51"/>
          <p:cNvSpPr/>
          <p:nvPr/>
        </p:nvSpPr>
        <p:spPr>
          <a:xfrm>
            <a:off x="5575275" y="3361425"/>
            <a:ext cx="3145200" cy="1356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1" name="Google Shape;441;p51"/>
          <p:cNvSpPr txBox="1"/>
          <p:nvPr/>
        </p:nvSpPr>
        <p:spPr>
          <a:xfrm>
            <a:off x="5716575" y="3473575"/>
            <a:ext cx="29910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Performance Improvements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Accuracy: Reported at 91.6% on the test dataset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Recall: Achieved 94% on Test+ indicating improved detection of true positives.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Char char="●"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F1-Score: Consistently at 91% across both datasets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42" name="Google Shape;442;p51"/>
          <p:cNvCxnSpPr>
            <a:endCxn id="436" idx="1"/>
          </p:cNvCxnSpPr>
          <p:nvPr/>
        </p:nvCxnSpPr>
        <p:spPr>
          <a:xfrm flipH="1" rot="10800000">
            <a:off x="3522050" y="1377725"/>
            <a:ext cx="2073600" cy="2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3" name="Google Shape;443;p51"/>
          <p:cNvCxnSpPr>
            <a:stCxn id="435" idx="3"/>
            <a:endCxn id="438" idx="1"/>
          </p:cNvCxnSpPr>
          <p:nvPr/>
        </p:nvCxnSpPr>
        <p:spPr>
          <a:xfrm>
            <a:off x="3525000" y="2598900"/>
            <a:ext cx="2799300" cy="13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4" name="Google Shape;444;p51"/>
          <p:cNvCxnSpPr>
            <a:endCxn id="440" idx="1"/>
          </p:cNvCxnSpPr>
          <p:nvPr/>
        </p:nvCxnSpPr>
        <p:spPr>
          <a:xfrm>
            <a:off x="3529875" y="3497025"/>
            <a:ext cx="20454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5" name="Google Shape;445;p51"/>
          <p:cNvSpPr txBox="1"/>
          <p:nvPr/>
        </p:nvSpPr>
        <p:spPr>
          <a:xfrm>
            <a:off x="518950" y="1628625"/>
            <a:ext cx="28626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SSAE + Meta-Learning (2023)</a:t>
            </a:r>
            <a:endParaRPr sz="2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6" name="Google Shape;446;p51"/>
          <p:cNvSpPr txBox="1"/>
          <p:nvPr/>
        </p:nvSpPr>
        <p:spPr>
          <a:xfrm>
            <a:off x="1519950" y="194075"/>
            <a:ext cx="661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Title: Deep Neural Networks based Meta-Learning for Network Intrusion Detection [4]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(A. Sohail, B. Ayisha, I. Hameed et al.)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7" name="Google Shape;447;p51"/>
          <p:cNvSpPr txBox="1"/>
          <p:nvPr/>
        </p:nvSpPr>
        <p:spPr>
          <a:xfrm>
            <a:off x="356900" y="4800600"/>
            <a:ext cx="32475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[4] </a:t>
            </a:r>
            <a:r>
              <a:rPr lang="en" sz="800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https://arxiv.org/abs/2302.09394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277500" y="73350"/>
            <a:ext cx="8589000" cy="5565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Comparison with the original paper</a:t>
            </a:r>
            <a:endParaRPr sz="2800"/>
          </a:p>
        </p:txBody>
      </p:sp>
      <p:graphicFrame>
        <p:nvGraphicFramePr>
          <p:cNvPr id="453" name="Google Shape;453;p52"/>
          <p:cNvGraphicFramePr/>
          <p:nvPr/>
        </p:nvGraphicFramePr>
        <p:xfrm>
          <a:off x="805550" y="6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{4059BF5B-92BC-4298-84D9-EEB051EBCE0A}</a:tableStyleId>
              </a:tblPr>
              <a:tblGrid>
                <a:gridCol w="2413000"/>
                <a:gridCol w="2413000"/>
                <a:gridCol w="2413000"/>
              </a:tblGrid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Aspect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Original Paper (2018)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Our Implementation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Dataset Used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NSL-KDD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NSL-KDD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Preprocessing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One-hot encoding + Min-max normalization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One-hot encoding + Min-max normalization</a:t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Feature Dim. Reduction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 → 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121 → 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SSAE Architecture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layers: [100, 85, 55, 30], output: 5 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layers: [100, 85, 55, 30], output: 5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Classifier Used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Softmax</a:t>
                      </a:r>
                      <a:endParaRPr sz="13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SVM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Accuracy (Binary Classification)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97.8%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88.43%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F1-Score (Binary)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0.972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0.8806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False Alarm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2.04%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0.75%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Training Time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Higher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Lower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