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Arimo"/>
      <p:regular r:id="rId29"/>
      <p:bold r:id="rId30"/>
      <p:italic r:id="rId31"/>
      <p:boldItalic r:id="rId32"/>
    </p:embeddedFont>
    <p:embeddedFont>
      <p:font typeface="Arimo SemiBold"/>
      <p:regular r:id="rId33"/>
      <p:bold r:id="rId34"/>
      <p:italic r:id="rId35"/>
      <p:boldItalic r:id="rId36"/>
    </p:embeddedFont>
    <p:embeddedFont>
      <p:font typeface="Arimo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75ACEC-87FB-4D40-BD8D-E5C2AB59A42A}">
  <a:tblStyle styleId="{B575ACEC-87FB-4D40-BD8D-E5C2AB59A4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moMedium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rim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imo-italic.fntdata"/><Relationship Id="rId30" Type="http://schemas.openxmlformats.org/officeDocument/2006/relationships/font" Target="fonts/Arimo-bold.fntdata"/><Relationship Id="rId11" Type="http://schemas.openxmlformats.org/officeDocument/2006/relationships/slide" Target="slides/slide5.xml"/><Relationship Id="rId33" Type="http://schemas.openxmlformats.org/officeDocument/2006/relationships/font" Target="fonts/ArimoSemiBold-regular.fntdata"/><Relationship Id="rId10" Type="http://schemas.openxmlformats.org/officeDocument/2006/relationships/slide" Target="slides/slide4.xml"/><Relationship Id="rId32" Type="http://schemas.openxmlformats.org/officeDocument/2006/relationships/font" Target="fonts/Arimo-boldItalic.fntdata"/><Relationship Id="rId13" Type="http://schemas.openxmlformats.org/officeDocument/2006/relationships/slide" Target="slides/slide7.xml"/><Relationship Id="rId35" Type="http://schemas.openxmlformats.org/officeDocument/2006/relationships/font" Target="fonts/ArimoSemiBold-italic.fntdata"/><Relationship Id="rId12" Type="http://schemas.openxmlformats.org/officeDocument/2006/relationships/slide" Target="slides/slide6.xml"/><Relationship Id="rId34" Type="http://schemas.openxmlformats.org/officeDocument/2006/relationships/font" Target="fonts/ArimoSemiBold-bold.fntdata"/><Relationship Id="rId15" Type="http://schemas.openxmlformats.org/officeDocument/2006/relationships/slide" Target="slides/slide9.xml"/><Relationship Id="rId37" Type="http://schemas.openxmlformats.org/officeDocument/2006/relationships/font" Target="fonts/ArimoMedium-regular.fntdata"/><Relationship Id="rId14" Type="http://schemas.openxmlformats.org/officeDocument/2006/relationships/slide" Target="slides/slide8.xml"/><Relationship Id="rId36" Type="http://schemas.openxmlformats.org/officeDocument/2006/relationships/font" Target="fonts/ArimoSemiBold-boldItalic.fntdata"/><Relationship Id="rId17" Type="http://schemas.openxmlformats.org/officeDocument/2006/relationships/slide" Target="slides/slide11.xml"/><Relationship Id="rId39" Type="http://schemas.openxmlformats.org/officeDocument/2006/relationships/font" Target="fonts/ArimoMedium-italic.fntdata"/><Relationship Id="rId16" Type="http://schemas.openxmlformats.org/officeDocument/2006/relationships/slide" Target="slides/slide10.xml"/><Relationship Id="rId38" Type="http://schemas.openxmlformats.org/officeDocument/2006/relationships/font" Target="fonts/ArimoMedium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492a366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492a366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492a366fb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492a366fb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492a366fb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492a366f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492a366fb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5492a366fb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492a366fb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492a366fb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59e2ca4d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59e2ca4d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5492a366fb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5492a366f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559e2ca4d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559e2ca4d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5492a366fb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5492a366fb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4ae45be1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4ae45be1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5492a366fb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5492a366fb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492a366f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492a366f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492a366fb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492a366fb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5492a366fb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5492a366fb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492a366fb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492a366fb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492a366f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492a366f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492a366f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492a366f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492a366fb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492a366fb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492a366fb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492a366fb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492a366f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492a366f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492a366fb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492a366fb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59e2ca4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559e2ca4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1_3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b="4816" l="0" r="0" t="0"/>
          <a:stretch/>
        </p:blipFill>
        <p:spPr>
          <a:xfrm>
            <a:off x="277500" y="277500"/>
            <a:ext cx="8589000" cy="4599000"/>
          </a:xfrm>
          <a:prstGeom prst="roundRect">
            <a:avLst>
              <a:gd fmla="val 13515" name="adj"/>
            </a:avLst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21004" y="4044275"/>
            <a:ext cx="58593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805650" y="792575"/>
            <a:ext cx="754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805650" y="4521775"/>
            <a:ext cx="754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80565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3" type="subTitle"/>
          </p:nvPr>
        </p:nvSpPr>
        <p:spPr>
          <a:xfrm>
            <a:off x="267990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4" type="subTitle"/>
          </p:nvPr>
        </p:nvSpPr>
        <p:spPr>
          <a:xfrm>
            <a:off x="7677976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795525" y="2323100"/>
            <a:ext cx="4838100" cy="145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1">
  <p:cSld name="CUSTOM_11">
    <p:bg>
      <p:bgPr>
        <a:solidFill>
          <a:schemeClr val="accent5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/>
          <p:nvPr>
            <p:ph idx="2" type="pic"/>
          </p:nvPr>
        </p:nvSpPr>
        <p:spPr>
          <a:xfrm>
            <a:off x="7480825" y="734600"/>
            <a:ext cx="1383900" cy="1660200"/>
          </a:xfrm>
          <a:prstGeom prst="roundRect">
            <a:avLst>
              <a:gd fmla="val 11646" name="adj"/>
            </a:avLst>
          </a:prstGeom>
          <a:noFill/>
          <a:ln>
            <a:noFill/>
          </a:ln>
        </p:spPr>
      </p:sp>
      <p:sp>
        <p:nvSpPr>
          <p:cNvPr id="109" name="Google Shape;109;p11"/>
          <p:cNvSpPr/>
          <p:nvPr>
            <p:ph idx="3" type="pic"/>
          </p:nvPr>
        </p:nvSpPr>
        <p:spPr>
          <a:xfrm>
            <a:off x="7480825" y="2521175"/>
            <a:ext cx="1383900" cy="1879200"/>
          </a:xfrm>
          <a:prstGeom prst="roundRect">
            <a:avLst>
              <a:gd fmla="val 11646" name="adj"/>
            </a:avLst>
          </a:prstGeom>
          <a:noFill/>
          <a:ln>
            <a:noFill/>
          </a:ln>
        </p:spPr>
      </p:sp>
      <p:sp>
        <p:nvSpPr>
          <p:cNvPr id="110" name="Google Shape;110;p11"/>
          <p:cNvSpPr/>
          <p:nvPr>
            <p:ph idx="4" type="pic"/>
          </p:nvPr>
        </p:nvSpPr>
        <p:spPr>
          <a:xfrm>
            <a:off x="4665550" y="850900"/>
            <a:ext cx="2589300" cy="3433200"/>
          </a:xfrm>
          <a:prstGeom prst="roundRect">
            <a:avLst>
              <a:gd fmla="val 6330" name="adj"/>
            </a:avLst>
          </a:prstGeom>
          <a:noFill/>
          <a:ln>
            <a:noFill/>
          </a:ln>
        </p:spPr>
      </p:sp>
      <p:sp>
        <p:nvSpPr>
          <p:cNvPr id="111" name="Google Shape;111;p11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5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6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15" name="Google Shape;115;p11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2">
  <p:cSld name="CUSTOM_11_1">
    <p:bg>
      <p:bgPr>
        <a:solidFill>
          <a:schemeClr val="accent5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/>
          <p:nvPr/>
        </p:nvSpPr>
        <p:spPr>
          <a:xfrm>
            <a:off x="6107109" y="582300"/>
            <a:ext cx="2759400" cy="3586200"/>
          </a:xfrm>
          <a:prstGeom prst="roundRect">
            <a:avLst>
              <a:gd fmla="val 86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8" name="Google Shape;118;p12"/>
          <p:cNvSpPr/>
          <p:nvPr>
            <p:ph idx="2" type="pic"/>
          </p:nvPr>
        </p:nvSpPr>
        <p:spPr>
          <a:xfrm>
            <a:off x="6220309" y="696000"/>
            <a:ext cx="2532900" cy="3358800"/>
          </a:xfrm>
          <a:prstGeom prst="roundRect">
            <a:avLst>
              <a:gd fmla="val 7223" name="adj"/>
            </a:avLst>
          </a:prstGeom>
          <a:noFill/>
          <a:ln>
            <a:noFill/>
          </a:ln>
        </p:spPr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20" name="Google Shape;120;p12"/>
          <p:cNvSpPr txBox="1"/>
          <p:nvPr>
            <p:ph idx="3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4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">
  <p:cSld name="CUSTOM_11_1_1">
    <p:bg>
      <p:bgPr>
        <a:solidFill>
          <a:schemeClr val="accent5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2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3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 - Alt 1">
  <p:cSld name="CUSTOM_12">
    <p:bg>
      <p:bgPr>
        <a:solidFill>
          <a:schemeClr val="accent5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32" name="Google Shape;132;p14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3" name="Google Shape;133;p14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>
            <p:ph idx="3" type="body"/>
          </p:nvPr>
        </p:nvSpPr>
        <p:spPr>
          <a:xfrm>
            <a:off x="4956525" y="3571875"/>
            <a:ext cx="35850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6" name="Google Shape;136;p14"/>
          <p:cNvSpPr txBox="1"/>
          <p:nvPr>
            <p:ph idx="4" type="body"/>
          </p:nvPr>
        </p:nvSpPr>
        <p:spPr>
          <a:xfrm>
            <a:off x="389475" y="3571875"/>
            <a:ext cx="35850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7" name="Google Shape;137;p14"/>
          <p:cNvSpPr txBox="1"/>
          <p:nvPr>
            <p:ph idx="5" type="subTitle"/>
          </p:nvPr>
        </p:nvSpPr>
        <p:spPr>
          <a:xfrm>
            <a:off x="479925" y="2730150"/>
            <a:ext cx="3220500" cy="5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8" name="Google Shape;138;p14"/>
          <p:cNvSpPr txBox="1"/>
          <p:nvPr>
            <p:ph idx="6" type="subTitle"/>
          </p:nvPr>
        </p:nvSpPr>
        <p:spPr>
          <a:xfrm>
            <a:off x="4868275" y="2730150"/>
            <a:ext cx="3220500" cy="5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">
  <p:cSld name="CUSTOM_13">
    <p:bg>
      <p:bgPr>
        <a:solidFill>
          <a:schemeClr val="accent5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>
            <p:ph idx="2" type="pic"/>
          </p:nvPr>
        </p:nvSpPr>
        <p:spPr>
          <a:xfrm>
            <a:off x="502800" y="2080575"/>
            <a:ext cx="603600" cy="6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1" name="Google Shape;141;p15"/>
          <p:cNvSpPr/>
          <p:nvPr>
            <p:ph idx="3" type="pic"/>
          </p:nvPr>
        </p:nvSpPr>
        <p:spPr>
          <a:xfrm>
            <a:off x="6334750" y="2080575"/>
            <a:ext cx="603600" cy="6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2" name="Google Shape;142;p15"/>
          <p:cNvSpPr/>
          <p:nvPr>
            <p:ph idx="4" type="pic"/>
          </p:nvPr>
        </p:nvSpPr>
        <p:spPr>
          <a:xfrm>
            <a:off x="3418775" y="2080550"/>
            <a:ext cx="603600" cy="6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3" name="Google Shape;143;p15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5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5"/>
          <p:cNvSpPr txBox="1"/>
          <p:nvPr>
            <p:ph idx="6" type="body"/>
          </p:nvPr>
        </p:nvSpPr>
        <p:spPr>
          <a:xfrm>
            <a:off x="480250" y="3608000"/>
            <a:ext cx="23865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8" name="Google Shape;148;p15"/>
          <p:cNvSpPr txBox="1"/>
          <p:nvPr>
            <p:ph idx="7" type="body"/>
          </p:nvPr>
        </p:nvSpPr>
        <p:spPr>
          <a:xfrm>
            <a:off x="3422476" y="3608000"/>
            <a:ext cx="23865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9" name="Google Shape;149;p15"/>
          <p:cNvSpPr txBox="1"/>
          <p:nvPr>
            <p:ph idx="8" type="body"/>
          </p:nvPr>
        </p:nvSpPr>
        <p:spPr>
          <a:xfrm>
            <a:off x="6326625" y="3608000"/>
            <a:ext cx="23172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50" name="Google Shape;150;p15"/>
          <p:cNvSpPr txBox="1"/>
          <p:nvPr>
            <p:ph idx="9" type="subTitle"/>
          </p:nvPr>
        </p:nvSpPr>
        <p:spPr>
          <a:xfrm>
            <a:off x="480251" y="2861025"/>
            <a:ext cx="2386500" cy="6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51" name="Google Shape;151;p15"/>
          <p:cNvSpPr txBox="1"/>
          <p:nvPr>
            <p:ph idx="13" type="subTitle"/>
          </p:nvPr>
        </p:nvSpPr>
        <p:spPr>
          <a:xfrm>
            <a:off x="3422476" y="2861025"/>
            <a:ext cx="2386500" cy="6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14" type="subTitle"/>
          </p:nvPr>
        </p:nvSpPr>
        <p:spPr>
          <a:xfrm>
            <a:off x="6328801" y="2861025"/>
            <a:ext cx="2386500" cy="6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CUSTOM_13_1">
    <p:bg>
      <p:bgPr>
        <a:solidFill>
          <a:schemeClr val="accent5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/>
          <p:nvPr>
            <p:ph idx="2" type="pic"/>
          </p:nvPr>
        </p:nvSpPr>
        <p:spPr>
          <a:xfrm>
            <a:off x="4644850" y="1299225"/>
            <a:ext cx="1037700" cy="1056300"/>
          </a:xfrm>
          <a:prstGeom prst="roundRect">
            <a:avLst>
              <a:gd fmla="val 12807" name="adj"/>
            </a:avLst>
          </a:prstGeom>
          <a:noFill/>
          <a:ln>
            <a:noFill/>
          </a:ln>
        </p:spPr>
      </p:sp>
      <p:sp>
        <p:nvSpPr>
          <p:cNvPr id="155" name="Google Shape;155;p16"/>
          <p:cNvSpPr/>
          <p:nvPr>
            <p:ph idx="3" type="pic"/>
          </p:nvPr>
        </p:nvSpPr>
        <p:spPr>
          <a:xfrm>
            <a:off x="4644850" y="3642825"/>
            <a:ext cx="1037700" cy="1056300"/>
          </a:xfrm>
          <a:prstGeom prst="roundRect">
            <a:avLst>
              <a:gd fmla="val 12807" name="adj"/>
            </a:avLst>
          </a:prstGeom>
          <a:noFill/>
          <a:ln>
            <a:noFill/>
          </a:ln>
        </p:spPr>
      </p:sp>
      <p:sp>
        <p:nvSpPr>
          <p:cNvPr id="156" name="Google Shape;156;p16"/>
          <p:cNvSpPr/>
          <p:nvPr>
            <p:ph idx="4" type="pic"/>
          </p:nvPr>
        </p:nvSpPr>
        <p:spPr>
          <a:xfrm>
            <a:off x="7828875" y="2471025"/>
            <a:ext cx="1037700" cy="1056300"/>
          </a:xfrm>
          <a:prstGeom prst="roundRect">
            <a:avLst>
              <a:gd fmla="val 12807" name="adj"/>
            </a:avLst>
          </a:prstGeom>
          <a:noFill/>
          <a:ln>
            <a:noFill/>
          </a:ln>
        </p:spPr>
      </p:sp>
      <p:sp>
        <p:nvSpPr>
          <p:cNvPr id="157" name="Google Shape;157;p16"/>
          <p:cNvSpPr/>
          <p:nvPr>
            <p:ph idx="5" type="pic"/>
          </p:nvPr>
        </p:nvSpPr>
        <p:spPr>
          <a:xfrm>
            <a:off x="373175" y="1147525"/>
            <a:ext cx="3579900" cy="3607500"/>
          </a:xfrm>
          <a:prstGeom prst="roundRect">
            <a:avLst>
              <a:gd fmla="val 11548" name="adj"/>
            </a:avLst>
          </a:prstGeom>
          <a:noFill/>
          <a:ln>
            <a:noFill/>
          </a:ln>
        </p:spPr>
      </p:sp>
      <p:sp>
        <p:nvSpPr>
          <p:cNvPr id="158" name="Google Shape;158;p16"/>
          <p:cNvSpPr txBox="1"/>
          <p:nvPr>
            <p:ph type="title"/>
          </p:nvPr>
        </p:nvSpPr>
        <p:spPr>
          <a:xfrm>
            <a:off x="277500" y="416250"/>
            <a:ext cx="8589000" cy="62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59" name="Google Shape;159;p16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60" name="Google Shape;160;p16"/>
          <p:cNvSpPr txBox="1"/>
          <p:nvPr>
            <p:ph idx="6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6"/>
          <p:cNvSpPr txBox="1"/>
          <p:nvPr>
            <p:ph idx="7" type="title"/>
          </p:nvPr>
        </p:nvSpPr>
        <p:spPr>
          <a:xfrm>
            <a:off x="6033800" y="1539375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8" type="title"/>
          </p:nvPr>
        </p:nvSpPr>
        <p:spPr>
          <a:xfrm>
            <a:off x="6033800" y="1808625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9" type="title"/>
          </p:nvPr>
        </p:nvSpPr>
        <p:spPr>
          <a:xfrm>
            <a:off x="4869750" y="2711175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13" type="title"/>
          </p:nvPr>
        </p:nvSpPr>
        <p:spPr>
          <a:xfrm>
            <a:off x="4869750" y="2980425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4" type="title"/>
          </p:nvPr>
        </p:nvSpPr>
        <p:spPr>
          <a:xfrm>
            <a:off x="6033800" y="3882975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7" name="Google Shape;167;p16"/>
          <p:cNvSpPr txBox="1"/>
          <p:nvPr>
            <p:ph idx="15" type="title"/>
          </p:nvPr>
        </p:nvSpPr>
        <p:spPr>
          <a:xfrm>
            <a:off x="6033800" y="4152225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CUSTOM_14">
    <p:bg>
      <p:bgPr>
        <a:solidFill>
          <a:schemeClr val="accent5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70" name="Google Shape;170;p17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1" name="Google Shape;171;p17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2" name="Google Shape;172;p17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17"/>
          <p:cNvSpPr txBox="1"/>
          <p:nvPr>
            <p:ph idx="3" type="body"/>
          </p:nvPr>
        </p:nvSpPr>
        <p:spPr>
          <a:xfrm>
            <a:off x="226690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74" name="Google Shape;174;p17"/>
          <p:cNvSpPr txBox="1"/>
          <p:nvPr>
            <p:ph idx="4" type="body"/>
          </p:nvPr>
        </p:nvSpPr>
        <p:spPr>
          <a:xfrm>
            <a:off x="400685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75" name="Google Shape;175;p17"/>
          <p:cNvSpPr txBox="1"/>
          <p:nvPr>
            <p:ph idx="5" type="body"/>
          </p:nvPr>
        </p:nvSpPr>
        <p:spPr>
          <a:xfrm>
            <a:off x="574820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76" name="Google Shape;176;p17"/>
          <p:cNvSpPr txBox="1"/>
          <p:nvPr>
            <p:ph idx="6" type="body"/>
          </p:nvPr>
        </p:nvSpPr>
        <p:spPr>
          <a:xfrm>
            <a:off x="745075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77" name="Google Shape;177;p17"/>
          <p:cNvSpPr txBox="1"/>
          <p:nvPr>
            <p:ph idx="7" type="subTitle"/>
          </p:nvPr>
        </p:nvSpPr>
        <p:spPr>
          <a:xfrm>
            <a:off x="226700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8" type="subTitle"/>
          </p:nvPr>
        </p:nvSpPr>
        <p:spPr>
          <a:xfrm>
            <a:off x="400685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9" name="Google Shape;179;p17"/>
          <p:cNvSpPr txBox="1"/>
          <p:nvPr>
            <p:ph idx="9" type="subTitle"/>
          </p:nvPr>
        </p:nvSpPr>
        <p:spPr>
          <a:xfrm>
            <a:off x="574750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80" name="Google Shape;180;p17"/>
          <p:cNvSpPr txBox="1"/>
          <p:nvPr>
            <p:ph idx="13" type="subTitle"/>
          </p:nvPr>
        </p:nvSpPr>
        <p:spPr>
          <a:xfrm>
            <a:off x="748885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image">
  <p:cSld name="CUSTOM_15">
    <p:bg>
      <p:bgPr>
        <a:solidFill>
          <a:schemeClr val="accent5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5321925" y="506100"/>
            <a:ext cx="3544500" cy="57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83" name="Google Shape;183;p18"/>
          <p:cNvSpPr/>
          <p:nvPr>
            <p:ph idx="2" type="pic"/>
          </p:nvPr>
        </p:nvSpPr>
        <p:spPr>
          <a:xfrm>
            <a:off x="392100" y="411300"/>
            <a:ext cx="4297500" cy="4333200"/>
          </a:xfrm>
          <a:prstGeom prst="roundRect">
            <a:avLst>
              <a:gd fmla="val 12298" name="adj"/>
            </a:avLst>
          </a:prstGeom>
          <a:noFill/>
          <a:ln>
            <a:noFill/>
          </a:ln>
        </p:spPr>
      </p:sp>
      <p:sp>
        <p:nvSpPr>
          <p:cNvPr id="184" name="Google Shape;184;p18"/>
          <p:cNvSpPr txBox="1"/>
          <p:nvPr>
            <p:ph idx="1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85" name="Google Shape;185;p18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storyboards ">
  <p:cSld name="CUSTOM_17_1">
    <p:bg>
      <p:bgPr>
        <a:solidFill>
          <a:schemeClr val="accent5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idx="1" type="subTitle"/>
          </p:nvPr>
        </p:nvSpPr>
        <p:spPr>
          <a:xfrm>
            <a:off x="27750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88" name="Google Shape;188;p19"/>
          <p:cNvSpPr/>
          <p:nvPr>
            <p:ph idx="2" type="pic"/>
          </p:nvPr>
        </p:nvSpPr>
        <p:spPr>
          <a:xfrm>
            <a:off x="28910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189" name="Google Shape;189;p19"/>
          <p:cNvSpPr/>
          <p:nvPr>
            <p:ph idx="3" type="pic"/>
          </p:nvPr>
        </p:nvSpPr>
        <p:spPr>
          <a:xfrm>
            <a:off x="215220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190" name="Google Shape;190;p19"/>
          <p:cNvSpPr/>
          <p:nvPr>
            <p:ph idx="4" type="pic"/>
          </p:nvPr>
        </p:nvSpPr>
        <p:spPr>
          <a:xfrm>
            <a:off x="401530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191" name="Google Shape;191;p19"/>
          <p:cNvSpPr/>
          <p:nvPr>
            <p:ph idx="5" type="pic"/>
          </p:nvPr>
        </p:nvSpPr>
        <p:spPr>
          <a:xfrm>
            <a:off x="586625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192" name="Google Shape;192;p19"/>
          <p:cNvSpPr txBox="1"/>
          <p:nvPr>
            <p:ph idx="6" type="body"/>
          </p:nvPr>
        </p:nvSpPr>
        <p:spPr>
          <a:xfrm>
            <a:off x="27750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93" name="Google Shape;193;p19"/>
          <p:cNvSpPr txBox="1"/>
          <p:nvPr>
            <p:ph idx="7" type="subTitle"/>
          </p:nvPr>
        </p:nvSpPr>
        <p:spPr>
          <a:xfrm>
            <a:off x="214815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4" name="Google Shape;194;p19"/>
          <p:cNvSpPr txBox="1"/>
          <p:nvPr>
            <p:ph idx="8" type="body"/>
          </p:nvPr>
        </p:nvSpPr>
        <p:spPr>
          <a:xfrm>
            <a:off x="214815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00"/>
              <a:buChar char="■"/>
              <a:defRPr sz="900"/>
            </a:lvl9pPr>
          </a:lstStyle>
          <a:p/>
        </p:txBody>
      </p:sp>
      <p:sp>
        <p:nvSpPr>
          <p:cNvPr id="195" name="Google Shape;195;p19"/>
          <p:cNvSpPr txBox="1"/>
          <p:nvPr>
            <p:ph idx="9" type="subTitle"/>
          </p:nvPr>
        </p:nvSpPr>
        <p:spPr>
          <a:xfrm>
            <a:off x="401880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13" type="body"/>
          </p:nvPr>
        </p:nvSpPr>
        <p:spPr>
          <a:xfrm>
            <a:off x="401880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00"/>
              <a:buChar char="■"/>
              <a:defRPr sz="900"/>
            </a:lvl9pPr>
          </a:lstStyle>
          <a:p/>
        </p:txBody>
      </p:sp>
      <p:sp>
        <p:nvSpPr>
          <p:cNvPr id="197" name="Google Shape;197;p19"/>
          <p:cNvSpPr txBox="1"/>
          <p:nvPr>
            <p:ph idx="14" type="subTitle"/>
          </p:nvPr>
        </p:nvSpPr>
        <p:spPr>
          <a:xfrm>
            <a:off x="585365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8" name="Google Shape;198;p19"/>
          <p:cNvSpPr txBox="1"/>
          <p:nvPr>
            <p:ph idx="15" type="body"/>
          </p:nvPr>
        </p:nvSpPr>
        <p:spPr>
          <a:xfrm>
            <a:off x="585365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00"/>
              <a:buChar char="■"/>
              <a:defRPr sz="900"/>
            </a:lvl9pPr>
          </a:lstStyle>
          <a:p/>
        </p:txBody>
      </p:sp>
      <p:sp>
        <p:nvSpPr>
          <p:cNvPr id="199" name="Google Shape;199;p19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00" name="Google Shape;200;p19"/>
          <p:cNvSpPr txBox="1"/>
          <p:nvPr>
            <p:ph idx="16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01" name="Google Shape;201;p19"/>
          <p:cNvSpPr txBox="1"/>
          <p:nvPr>
            <p:ph idx="17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02" name="Google Shape;202;p19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- Alt 1">
  <p:cSld name="BLANK_1_1_1_1_1_1_1_1_1_1_1_1_1_1_1_1">
    <p:bg>
      <p:bgPr>
        <a:solidFill>
          <a:schemeClr val="accent5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/>
          <p:nvPr>
            <p:ph idx="2" type="pic"/>
          </p:nvPr>
        </p:nvSpPr>
        <p:spPr>
          <a:xfrm>
            <a:off x="392100" y="411300"/>
            <a:ext cx="4915800" cy="4333200"/>
          </a:xfrm>
          <a:prstGeom prst="roundRect">
            <a:avLst>
              <a:gd fmla="val 11160" name="adj"/>
            </a:avLst>
          </a:prstGeom>
          <a:noFill/>
          <a:ln>
            <a:noFill/>
          </a:ln>
        </p:spPr>
      </p:sp>
      <p:sp>
        <p:nvSpPr>
          <p:cNvPr id="205" name="Google Shape;205;p20"/>
          <p:cNvSpPr txBox="1"/>
          <p:nvPr>
            <p:ph type="title"/>
          </p:nvPr>
        </p:nvSpPr>
        <p:spPr>
          <a:xfrm>
            <a:off x="60451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06" name="Google Shape;206;p20"/>
          <p:cNvSpPr txBox="1"/>
          <p:nvPr>
            <p:ph idx="3" type="title"/>
          </p:nvPr>
        </p:nvSpPr>
        <p:spPr>
          <a:xfrm>
            <a:off x="60451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07" name="Google Shape;207;p20"/>
          <p:cNvSpPr txBox="1"/>
          <p:nvPr>
            <p:ph idx="1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08" name="Google Shape;208;p20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653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Alt 2">
  <p:cSld name="BLANK_1_1_1">
    <p:bg>
      <p:bgPr>
        <a:solidFill>
          <a:schemeClr val="accent5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277515" y="277501"/>
            <a:ext cx="8589075" cy="4593888"/>
            <a:chOff x="277500" y="277500"/>
            <a:chExt cx="8589075" cy="4593888"/>
          </a:xfrm>
        </p:grpSpPr>
        <p:pic>
          <p:nvPicPr>
            <p:cNvPr id="19" name="Google Shape;19;p3"/>
            <p:cNvPicPr preferRelativeResize="0"/>
            <p:nvPr/>
          </p:nvPicPr>
          <p:blipFill>
            <a:blip r:embed="rId2">
              <a:alphaModFix amt="10000"/>
            </a:blip>
            <a:stretch>
              <a:fillRect/>
            </a:stretch>
          </p:blipFill>
          <p:spPr>
            <a:xfrm>
              <a:off x="277575" y="277500"/>
              <a:ext cx="8589000" cy="45938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20;p3"/>
            <p:cNvSpPr/>
            <p:nvPr/>
          </p:nvSpPr>
          <p:spPr>
            <a:xfrm>
              <a:off x="277500" y="277500"/>
              <a:ext cx="8589000" cy="4582500"/>
            </a:xfrm>
            <a:prstGeom prst="roundRect">
              <a:avLst>
                <a:gd fmla="val 6093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21" name="Google Shape;21;p3"/>
          <p:cNvSpPr/>
          <p:nvPr/>
        </p:nvSpPr>
        <p:spPr>
          <a:xfrm>
            <a:off x="601356" y="3751056"/>
            <a:ext cx="576000" cy="576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651558" y="3801258"/>
            <a:ext cx="475500" cy="47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601325" y="3751025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None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cxnSp>
        <p:nvCxnSpPr>
          <p:cNvPr id="24" name="Google Shape;24;p3"/>
          <p:cNvCxnSpPr/>
          <p:nvPr/>
        </p:nvCxnSpPr>
        <p:spPr>
          <a:xfrm rot="10800000">
            <a:off x="1341900" y="4039025"/>
            <a:ext cx="1014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2598475" y="3493075"/>
            <a:ext cx="5985300" cy="99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characteristics">
  <p:cSld name="CUSTOM_19_2">
    <p:bg>
      <p:bgPr>
        <a:solidFill>
          <a:schemeClr val="accent5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/>
          <p:nvPr/>
        </p:nvSpPr>
        <p:spPr>
          <a:xfrm>
            <a:off x="6766675" y="282250"/>
            <a:ext cx="2099700" cy="3008100"/>
          </a:xfrm>
          <a:prstGeom prst="roundRect">
            <a:avLst>
              <a:gd fmla="val 11954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277425" y="3414025"/>
            <a:ext cx="3513600" cy="1447800"/>
          </a:xfrm>
          <a:prstGeom prst="roundRect">
            <a:avLst>
              <a:gd fmla="val 156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5298000" y="1843500"/>
            <a:ext cx="1350600" cy="1447800"/>
          </a:xfrm>
          <a:prstGeom prst="roundRect">
            <a:avLst>
              <a:gd fmla="val 20704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1700"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3" name="Google Shape;213;p21"/>
          <p:cNvSpPr/>
          <p:nvPr/>
        </p:nvSpPr>
        <p:spPr>
          <a:xfrm rot="-5400000">
            <a:off x="5577475" y="2049100"/>
            <a:ext cx="566700" cy="867300"/>
          </a:xfrm>
          <a:prstGeom prst="round2SameRect">
            <a:avLst>
              <a:gd fmla="val 49749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5426850" y="2194075"/>
            <a:ext cx="1092900" cy="573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5" name="Google Shape;215;p21"/>
          <p:cNvSpPr/>
          <p:nvPr>
            <p:ph idx="2" type="pic"/>
          </p:nvPr>
        </p:nvSpPr>
        <p:spPr>
          <a:xfrm>
            <a:off x="3910200" y="3408075"/>
            <a:ext cx="3486300" cy="1447800"/>
          </a:xfrm>
          <a:prstGeom prst="roundRect">
            <a:avLst>
              <a:gd fmla="val 16397" name="adj"/>
            </a:avLst>
          </a:prstGeom>
          <a:noFill/>
          <a:ln>
            <a:noFill/>
          </a:ln>
        </p:spPr>
      </p:sp>
      <p:sp>
        <p:nvSpPr>
          <p:cNvPr id="216" name="Google Shape;216;p21"/>
          <p:cNvSpPr/>
          <p:nvPr>
            <p:ph idx="3" type="pic"/>
          </p:nvPr>
        </p:nvSpPr>
        <p:spPr>
          <a:xfrm>
            <a:off x="277500" y="277500"/>
            <a:ext cx="2765700" cy="3013800"/>
          </a:xfrm>
          <a:prstGeom prst="roundRect">
            <a:avLst>
              <a:gd fmla="val 8721" name="adj"/>
            </a:avLst>
          </a:prstGeom>
          <a:noFill/>
          <a:ln>
            <a:noFill/>
          </a:ln>
        </p:spPr>
      </p:sp>
      <p:sp>
        <p:nvSpPr>
          <p:cNvPr id="217" name="Google Shape;217;p21"/>
          <p:cNvSpPr/>
          <p:nvPr>
            <p:ph idx="4" type="pic"/>
          </p:nvPr>
        </p:nvSpPr>
        <p:spPr>
          <a:xfrm>
            <a:off x="3161225" y="277500"/>
            <a:ext cx="1350600" cy="1447800"/>
          </a:xfrm>
          <a:prstGeom prst="roundRect">
            <a:avLst>
              <a:gd fmla="val 15267" name="adj"/>
            </a:avLst>
          </a:prstGeom>
          <a:noFill/>
          <a:ln>
            <a:noFill/>
          </a:ln>
        </p:spPr>
      </p:sp>
      <p:sp>
        <p:nvSpPr>
          <p:cNvPr id="218" name="Google Shape;218;p21"/>
          <p:cNvSpPr/>
          <p:nvPr>
            <p:ph idx="5" type="pic"/>
          </p:nvPr>
        </p:nvSpPr>
        <p:spPr>
          <a:xfrm>
            <a:off x="6883575" y="399550"/>
            <a:ext cx="1866000" cy="2775000"/>
          </a:xfrm>
          <a:prstGeom prst="roundRect">
            <a:avLst>
              <a:gd fmla="val 9097" name="adj"/>
            </a:avLst>
          </a:prstGeom>
          <a:noFill/>
          <a:ln>
            <a:noFill/>
          </a:ln>
        </p:spPr>
      </p:sp>
      <p:sp>
        <p:nvSpPr>
          <p:cNvPr id="219" name="Google Shape;219;p21"/>
          <p:cNvSpPr/>
          <p:nvPr>
            <p:ph idx="6" type="pic"/>
          </p:nvPr>
        </p:nvSpPr>
        <p:spPr>
          <a:xfrm>
            <a:off x="7516025" y="3407700"/>
            <a:ext cx="1350600" cy="1447800"/>
          </a:xfrm>
          <a:prstGeom prst="roundRect">
            <a:avLst>
              <a:gd fmla="val 16397" name="adj"/>
            </a:avLst>
          </a:prstGeom>
          <a:noFill/>
          <a:ln>
            <a:noFill/>
          </a:ln>
        </p:spPr>
      </p:sp>
      <p:sp>
        <p:nvSpPr>
          <p:cNvPr id="220" name="Google Shape;220;p21"/>
          <p:cNvSpPr/>
          <p:nvPr>
            <p:ph idx="7" type="pic"/>
          </p:nvPr>
        </p:nvSpPr>
        <p:spPr>
          <a:xfrm>
            <a:off x="394425" y="3528475"/>
            <a:ext cx="3279600" cy="1218900"/>
          </a:xfrm>
          <a:prstGeom prst="roundRect">
            <a:avLst>
              <a:gd fmla="val 11412" name="adj"/>
            </a:avLst>
          </a:prstGeom>
          <a:noFill/>
          <a:ln>
            <a:noFill/>
          </a:ln>
        </p:spPr>
      </p:sp>
      <p:sp>
        <p:nvSpPr>
          <p:cNvPr id="221" name="Google Shape;221;p21"/>
          <p:cNvSpPr/>
          <p:nvPr/>
        </p:nvSpPr>
        <p:spPr>
          <a:xfrm>
            <a:off x="3161225" y="1842600"/>
            <a:ext cx="2018700" cy="144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4629850" y="279301"/>
            <a:ext cx="2018700" cy="144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23" name="Google Shape;223;p21"/>
          <p:cNvCxnSpPr>
            <a:stCxn id="221" idx="1"/>
            <a:endCxn id="221" idx="3"/>
          </p:cNvCxnSpPr>
          <p:nvPr/>
        </p:nvCxnSpPr>
        <p:spPr>
          <a:xfrm>
            <a:off x="3161225" y="2566500"/>
            <a:ext cx="2018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394425" y="4055150"/>
            <a:ext cx="3279600" cy="573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5" name="Google Shape;225;p21"/>
          <p:cNvSpPr txBox="1"/>
          <p:nvPr>
            <p:ph idx="8" type="subTitle"/>
          </p:nvPr>
        </p:nvSpPr>
        <p:spPr>
          <a:xfrm>
            <a:off x="6883575" y="605875"/>
            <a:ext cx="1866000" cy="5736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6" name="Google Shape;226;p21"/>
          <p:cNvSpPr txBox="1"/>
          <p:nvPr>
            <p:ph idx="9" type="subTitle"/>
          </p:nvPr>
        </p:nvSpPr>
        <p:spPr>
          <a:xfrm>
            <a:off x="3910200" y="3779175"/>
            <a:ext cx="3486300" cy="7056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7" name="Google Shape;227;p21"/>
          <p:cNvSpPr txBox="1"/>
          <p:nvPr>
            <p:ph idx="13" type="subTitle"/>
          </p:nvPr>
        </p:nvSpPr>
        <p:spPr>
          <a:xfrm>
            <a:off x="291075" y="2571750"/>
            <a:ext cx="2765700" cy="70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8" name="Google Shape;228;p21"/>
          <p:cNvSpPr txBox="1"/>
          <p:nvPr>
            <p:ph idx="14" type="subTitle"/>
          </p:nvPr>
        </p:nvSpPr>
        <p:spPr>
          <a:xfrm>
            <a:off x="4629850" y="694401"/>
            <a:ext cx="2018700" cy="566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idx="15" type="subTitle"/>
          </p:nvPr>
        </p:nvSpPr>
        <p:spPr>
          <a:xfrm>
            <a:off x="4629900" y="1390480"/>
            <a:ext cx="2018700" cy="224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 u="sng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0" name="Google Shape;230;p21"/>
          <p:cNvSpPr txBox="1"/>
          <p:nvPr>
            <p:ph idx="16" type="subTitle"/>
          </p:nvPr>
        </p:nvSpPr>
        <p:spPr>
          <a:xfrm>
            <a:off x="3596775" y="2292000"/>
            <a:ext cx="1507500" cy="224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idx="17" type="subTitle"/>
          </p:nvPr>
        </p:nvSpPr>
        <p:spPr>
          <a:xfrm>
            <a:off x="3596775" y="2997350"/>
            <a:ext cx="1507500" cy="224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idx="18" type="subTitle"/>
          </p:nvPr>
        </p:nvSpPr>
        <p:spPr>
          <a:xfrm>
            <a:off x="3596675" y="1934500"/>
            <a:ext cx="1507500" cy="357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19" type="subTitle"/>
          </p:nvPr>
        </p:nvSpPr>
        <p:spPr>
          <a:xfrm>
            <a:off x="3596775" y="2618213"/>
            <a:ext cx="1507500" cy="357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20" type="subTitle"/>
          </p:nvPr>
        </p:nvSpPr>
        <p:spPr>
          <a:xfrm>
            <a:off x="5297950" y="2885600"/>
            <a:ext cx="1350600" cy="288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 u="sng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21"/>
          <p:cNvSpPr txBox="1"/>
          <p:nvPr>
            <p:ph idx="21" type="subTitle"/>
          </p:nvPr>
        </p:nvSpPr>
        <p:spPr>
          <a:xfrm>
            <a:off x="5426775" y="2214775"/>
            <a:ext cx="10929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 with description">
  <p:cSld name="CUSTOM_19_1_1_1">
    <p:bg>
      <p:bgPr>
        <a:solidFill>
          <a:schemeClr val="accent5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/>
          <p:nvPr>
            <p:ph idx="2" type="pic"/>
          </p:nvPr>
        </p:nvSpPr>
        <p:spPr>
          <a:xfrm>
            <a:off x="2021325" y="1854425"/>
            <a:ext cx="1679100" cy="3013800"/>
          </a:xfrm>
          <a:prstGeom prst="roundRect">
            <a:avLst>
              <a:gd fmla="val 13643" name="adj"/>
            </a:avLst>
          </a:prstGeom>
          <a:noFill/>
          <a:ln>
            <a:noFill/>
          </a:ln>
        </p:spPr>
      </p:sp>
      <p:sp>
        <p:nvSpPr>
          <p:cNvPr id="239" name="Google Shape;239;p22"/>
          <p:cNvSpPr/>
          <p:nvPr>
            <p:ph idx="3" type="pic"/>
          </p:nvPr>
        </p:nvSpPr>
        <p:spPr>
          <a:xfrm>
            <a:off x="5444400" y="1854425"/>
            <a:ext cx="1679100" cy="3013800"/>
          </a:xfrm>
          <a:prstGeom prst="roundRect">
            <a:avLst>
              <a:gd fmla="val 13643" name="adj"/>
            </a:avLst>
          </a:prstGeom>
          <a:noFill/>
          <a:ln>
            <a:noFill/>
          </a:ln>
        </p:spPr>
      </p:sp>
      <p:sp>
        <p:nvSpPr>
          <p:cNvPr id="240" name="Google Shape;240;p22"/>
          <p:cNvSpPr txBox="1"/>
          <p:nvPr>
            <p:ph idx="1" type="subTitle"/>
          </p:nvPr>
        </p:nvSpPr>
        <p:spPr>
          <a:xfrm>
            <a:off x="3700500" y="3326350"/>
            <a:ext cx="1743900" cy="453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4" type="body"/>
          </p:nvPr>
        </p:nvSpPr>
        <p:spPr>
          <a:xfrm>
            <a:off x="3700500" y="3850823"/>
            <a:ext cx="17439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42" name="Google Shape;242;p22"/>
          <p:cNvSpPr txBox="1"/>
          <p:nvPr>
            <p:ph idx="5" type="subTitle"/>
          </p:nvPr>
        </p:nvSpPr>
        <p:spPr>
          <a:xfrm>
            <a:off x="7123575" y="3326350"/>
            <a:ext cx="1743900" cy="453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3" name="Google Shape;243;p22"/>
          <p:cNvSpPr txBox="1"/>
          <p:nvPr>
            <p:ph idx="6" type="body"/>
          </p:nvPr>
        </p:nvSpPr>
        <p:spPr>
          <a:xfrm>
            <a:off x="7123575" y="3850823"/>
            <a:ext cx="17439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44" name="Google Shape;244;p22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45" name="Google Shape;245;p22"/>
          <p:cNvSpPr txBox="1"/>
          <p:nvPr>
            <p:ph idx="7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idx="8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7" name="Google Shape;247;p22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50" name="Google Shape;250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9" name="Google Shape;259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69" name="Google Shape;269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0" name="Google Shape;270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s">
  <p:cSld name="CUSTOM_23">
    <p:bg>
      <p:bgPr>
        <a:solidFill>
          <a:schemeClr val="accent5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>
            <p:ph idx="2" type="pic"/>
          </p:nvPr>
        </p:nvSpPr>
        <p:spPr>
          <a:xfrm>
            <a:off x="277500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29" name="Google Shape;29;p4"/>
          <p:cNvSpPr/>
          <p:nvPr>
            <p:ph idx="3" type="pic"/>
          </p:nvPr>
        </p:nvSpPr>
        <p:spPr>
          <a:xfrm>
            <a:off x="17282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30" name="Google Shape;30;p4"/>
          <p:cNvSpPr/>
          <p:nvPr>
            <p:ph idx="4" type="pic"/>
          </p:nvPr>
        </p:nvSpPr>
        <p:spPr>
          <a:xfrm>
            <a:off x="31790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/>
          <p:nvPr>
            <p:ph idx="5" type="pic"/>
          </p:nvPr>
        </p:nvSpPr>
        <p:spPr>
          <a:xfrm>
            <a:off x="46298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32" name="Google Shape;32;p4"/>
          <p:cNvSpPr/>
          <p:nvPr>
            <p:ph idx="6" type="pic"/>
          </p:nvPr>
        </p:nvSpPr>
        <p:spPr>
          <a:xfrm>
            <a:off x="60806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33" name="Google Shape;33;p4"/>
          <p:cNvSpPr/>
          <p:nvPr>
            <p:ph idx="7" type="pic"/>
          </p:nvPr>
        </p:nvSpPr>
        <p:spPr>
          <a:xfrm>
            <a:off x="75314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277500" y="577275"/>
            <a:ext cx="7137000" cy="9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7064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37" name="Google Shape;37;p4"/>
          <p:cNvSpPr txBox="1"/>
          <p:nvPr>
            <p:ph idx="8" type="body"/>
          </p:nvPr>
        </p:nvSpPr>
        <p:spPr>
          <a:xfrm>
            <a:off x="182162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38" name="Google Shape;38;p4"/>
          <p:cNvSpPr txBox="1"/>
          <p:nvPr>
            <p:ph idx="9" type="body"/>
          </p:nvPr>
        </p:nvSpPr>
        <p:spPr>
          <a:xfrm>
            <a:off x="327260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39" name="Google Shape;39;p4"/>
          <p:cNvSpPr txBox="1"/>
          <p:nvPr>
            <p:ph idx="13" type="body"/>
          </p:nvPr>
        </p:nvSpPr>
        <p:spPr>
          <a:xfrm>
            <a:off x="472358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40" name="Google Shape;40;p4"/>
          <p:cNvSpPr txBox="1"/>
          <p:nvPr>
            <p:ph idx="14" type="body"/>
          </p:nvPr>
        </p:nvSpPr>
        <p:spPr>
          <a:xfrm>
            <a:off x="617456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41" name="Google Shape;41;p4"/>
          <p:cNvSpPr txBox="1"/>
          <p:nvPr>
            <p:ph idx="15" type="body"/>
          </p:nvPr>
        </p:nvSpPr>
        <p:spPr>
          <a:xfrm>
            <a:off x="762554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42" name="Google Shape;42;p4"/>
          <p:cNvSpPr txBox="1"/>
          <p:nvPr>
            <p:ph idx="16" type="subTitle"/>
          </p:nvPr>
        </p:nvSpPr>
        <p:spPr>
          <a:xfrm>
            <a:off x="370650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7" type="subTitle"/>
          </p:nvPr>
        </p:nvSpPr>
        <p:spPr>
          <a:xfrm>
            <a:off x="1821493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8" type="subTitle"/>
          </p:nvPr>
        </p:nvSpPr>
        <p:spPr>
          <a:xfrm>
            <a:off x="3272343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9" type="subTitle"/>
          </p:nvPr>
        </p:nvSpPr>
        <p:spPr>
          <a:xfrm>
            <a:off x="4723193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20" type="subTitle"/>
          </p:nvPr>
        </p:nvSpPr>
        <p:spPr>
          <a:xfrm>
            <a:off x="6174375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21" type="subTitle"/>
          </p:nvPr>
        </p:nvSpPr>
        <p:spPr>
          <a:xfrm>
            <a:off x="7625550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275" name="Google Shape;275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0" name="Google Shape;280;p34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1" name="Google Shape;281;p34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4" name="Google Shape;284;p34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91" name="Google Shape;291;p36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2" name="Google Shape;292;p36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3" name="Google Shape;293;p36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6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7" name="Google Shape;297;p37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8" name="Google Shape;298;p3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99" name="Google Shape;299;p37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0" name="Google Shape;300;p37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1" name="Google Shape;301;p37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2" name="Google Shape;302;p37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5" name="Google Shape;305;p38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6" name="Google Shape;306;p38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7" name="Google Shape;307;p38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8" name="Google Shape;308;p38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09" name="Google Shape;309;p38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38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1" name="Google Shape;311;p38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2" name="Google Shape;312;p38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39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8" name="Google Shape;318;p40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Google Shape;319;p40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40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1" name="Google Shape;32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40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3" name="Google Shape;323;p40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ards">
  <p:cSld name="CUSTOM_24">
    <p:bg>
      <p:bgPr>
        <a:solidFill>
          <a:schemeClr val="accent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idx="1" type="subTitle"/>
          </p:nvPr>
        </p:nvSpPr>
        <p:spPr>
          <a:xfrm>
            <a:off x="417936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2" type="subTitle"/>
          </p:nvPr>
        </p:nvSpPr>
        <p:spPr>
          <a:xfrm>
            <a:off x="2167325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3" type="subTitle"/>
          </p:nvPr>
        </p:nvSpPr>
        <p:spPr>
          <a:xfrm>
            <a:off x="3905470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4" type="subTitle"/>
          </p:nvPr>
        </p:nvSpPr>
        <p:spPr>
          <a:xfrm>
            <a:off x="5652384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5" type="subTitle"/>
          </p:nvPr>
        </p:nvSpPr>
        <p:spPr>
          <a:xfrm>
            <a:off x="7392630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6" type="body"/>
          </p:nvPr>
        </p:nvSpPr>
        <p:spPr>
          <a:xfrm>
            <a:off x="417811" y="3433000"/>
            <a:ext cx="1337400" cy="117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57" name="Google Shape;57;p5"/>
          <p:cNvSpPr txBox="1"/>
          <p:nvPr>
            <p:ph idx="7" type="body"/>
          </p:nvPr>
        </p:nvSpPr>
        <p:spPr>
          <a:xfrm>
            <a:off x="2167325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58" name="Google Shape;58;p5"/>
          <p:cNvSpPr txBox="1"/>
          <p:nvPr>
            <p:ph idx="8" type="body"/>
          </p:nvPr>
        </p:nvSpPr>
        <p:spPr>
          <a:xfrm>
            <a:off x="3903300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59" name="Google Shape;59;p5"/>
          <p:cNvSpPr txBox="1"/>
          <p:nvPr>
            <p:ph idx="9" type="body"/>
          </p:nvPr>
        </p:nvSpPr>
        <p:spPr>
          <a:xfrm>
            <a:off x="5648625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60" name="Google Shape;60;p5"/>
          <p:cNvSpPr txBox="1"/>
          <p:nvPr>
            <p:ph idx="13" type="body"/>
          </p:nvPr>
        </p:nvSpPr>
        <p:spPr>
          <a:xfrm>
            <a:off x="7385291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61" name="Google Shape;61;p5"/>
          <p:cNvSpPr txBox="1"/>
          <p:nvPr>
            <p:ph idx="14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15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6" name="Google Shape;326;p41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1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1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9" name="Google Shape;329;p41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1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1" name="Google Shape;3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2" name="Google Shape;332;p41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3" name="Google Shape;333;p41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4" name="Google Shape;334;p41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3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43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43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43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43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43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5" name="Google Shape;345;p43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43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43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- Alt 1">
  <p:cSld name="CUSTOM_25">
    <p:bg>
      <p:bgPr>
        <a:solidFill>
          <a:schemeClr val="accent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6"/>
          <p:cNvSpPr txBox="1"/>
          <p:nvPr/>
        </p:nvSpPr>
        <p:spPr>
          <a:xfrm>
            <a:off x="277500" y="277500"/>
            <a:ext cx="85890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3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4 steps - Alt 1">
  <p:cSld name="CUSTOM_25_1_1">
    <p:bg>
      <p:bgPr>
        <a:solidFill>
          <a:schemeClr val="accent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type="title"/>
          </p:nvPr>
        </p:nvSpPr>
        <p:spPr>
          <a:xfrm>
            <a:off x="1969400" y="138075"/>
            <a:ext cx="5217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75" name="Google Shape;75;p7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7"/>
          <p:cNvSpPr/>
          <p:nvPr>
            <p:ph idx="3" type="pic"/>
          </p:nvPr>
        </p:nvSpPr>
        <p:spPr>
          <a:xfrm>
            <a:off x="3766700" y="873150"/>
            <a:ext cx="1621800" cy="3549600"/>
          </a:xfrm>
          <a:prstGeom prst="roundRect">
            <a:avLst>
              <a:gd fmla="val 10482" name="adj"/>
            </a:avLst>
          </a:prstGeom>
          <a:noFill/>
          <a:ln>
            <a:noFill/>
          </a:ln>
        </p:spPr>
      </p:sp>
      <p:sp>
        <p:nvSpPr>
          <p:cNvPr id="78" name="Google Shape;78;p7"/>
          <p:cNvSpPr/>
          <p:nvPr>
            <p:ph idx="4" type="pic"/>
          </p:nvPr>
        </p:nvSpPr>
        <p:spPr>
          <a:xfrm>
            <a:off x="289100" y="1324475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79" name="Google Shape;79;p7"/>
          <p:cNvSpPr/>
          <p:nvPr>
            <p:ph idx="5" type="pic"/>
          </p:nvPr>
        </p:nvSpPr>
        <p:spPr>
          <a:xfrm>
            <a:off x="1969400" y="1142650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80" name="Google Shape;80;p7"/>
          <p:cNvSpPr/>
          <p:nvPr>
            <p:ph idx="6" type="pic"/>
          </p:nvPr>
        </p:nvSpPr>
        <p:spPr>
          <a:xfrm>
            <a:off x="5623125" y="1142650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81" name="Google Shape;81;p7"/>
          <p:cNvSpPr/>
          <p:nvPr>
            <p:ph idx="7" type="pic"/>
          </p:nvPr>
        </p:nvSpPr>
        <p:spPr>
          <a:xfrm>
            <a:off x="7304050" y="1324475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82" name="Google Shape;82;p7"/>
          <p:cNvSpPr txBox="1"/>
          <p:nvPr>
            <p:ph idx="8" type="subTitle"/>
          </p:nvPr>
        </p:nvSpPr>
        <p:spPr>
          <a:xfrm>
            <a:off x="378475" y="4261299"/>
            <a:ext cx="1563300" cy="20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3" name="Google Shape;83;p7"/>
          <p:cNvSpPr txBox="1"/>
          <p:nvPr>
            <p:ph idx="9" type="subTitle"/>
          </p:nvPr>
        </p:nvSpPr>
        <p:spPr>
          <a:xfrm>
            <a:off x="378476" y="4562900"/>
            <a:ext cx="14739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4" name="Google Shape;84;p7"/>
          <p:cNvSpPr txBox="1"/>
          <p:nvPr>
            <p:ph idx="13" type="subTitle"/>
          </p:nvPr>
        </p:nvSpPr>
        <p:spPr>
          <a:xfrm>
            <a:off x="2057625" y="4074126"/>
            <a:ext cx="1563300" cy="20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5" name="Google Shape;85;p7"/>
          <p:cNvSpPr txBox="1"/>
          <p:nvPr>
            <p:ph idx="14" type="subTitle"/>
          </p:nvPr>
        </p:nvSpPr>
        <p:spPr>
          <a:xfrm>
            <a:off x="2057625" y="4375725"/>
            <a:ext cx="14739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idx="15" type="subTitle"/>
          </p:nvPr>
        </p:nvSpPr>
        <p:spPr>
          <a:xfrm>
            <a:off x="5712200" y="4074126"/>
            <a:ext cx="1563300" cy="1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7" name="Google Shape;87;p7"/>
          <p:cNvSpPr txBox="1"/>
          <p:nvPr>
            <p:ph idx="16" type="subTitle"/>
          </p:nvPr>
        </p:nvSpPr>
        <p:spPr>
          <a:xfrm>
            <a:off x="5712200" y="4375725"/>
            <a:ext cx="14739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8" name="Google Shape;88;p7"/>
          <p:cNvSpPr txBox="1"/>
          <p:nvPr>
            <p:ph idx="17" type="subTitle"/>
          </p:nvPr>
        </p:nvSpPr>
        <p:spPr>
          <a:xfrm>
            <a:off x="7395575" y="4261301"/>
            <a:ext cx="1563300" cy="1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9" name="Google Shape;89;p7"/>
          <p:cNvSpPr txBox="1"/>
          <p:nvPr>
            <p:ph idx="18" type="subTitle"/>
          </p:nvPr>
        </p:nvSpPr>
        <p:spPr>
          <a:xfrm>
            <a:off x="7395575" y="4562900"/>
            <a:ext cx="15042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1">
  <p:cSld name="CUSTOM_21_1_1">
    <p:bg>
      <p:bgPr>
        <a:solidFill>
          <a:schemeClr val="accent5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92" name="Google Shape;92;p8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3" name="Google Shape;93;p8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BLANK_1_1_1_1_1_1">
    <p:bg>
      <p:bgPr>
        <a:solidFill>
          <a:schemeClr val="accent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9"/>
          <p:cNvPicPr preferRelativeResize="0"/>
          <p:nvPr/>
        </p:nvPicPr>
        <p:blipFill rotWithShape="1">
          <a:blip r:embed="rId2">
            <a:alphaModFix amt="10000"/>
          </a:blip>
          <a:srcRect b="720" l="1068" r="19" t="592"/>
          <a:stretch/>
        </p:blipFill>
        <p:spPr>
          <a:xfrm>
            <a:off x="277425" y="277650"/>
            <a:ext cx="8588100" cy="4582500"/>
          </a:xfrm>
          <a:prstGeom prst="roundRect">
            <a:avLst>
              <a:gd fmla="val 13460" name="adj"/>
            </a:avLst>
          </a:prstGeom>
          <a:noFill/>
          <a:ln>
            <a:noFill/>
          </a:ln>
        </p:spPr>
      </p:pic>
      <p:sp>
        <p:nvSpPr>
          <p:cNvPr id="97" name="Google Shape;97;p9"/>
          <p:cNvSpPr txBox="1"/>
          <p:nvPr>
            <p:ph type="title"/>
          </p:nvPr>
        </p:nvSpPr>
        <p:spPr>
          <a:xfrm>
            <a:off x="625375" y="2731850"/>
            <a:ext cx="4034400" cy="17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bg>
      <p:bgPr>
        <a:solidFill>
          <a:schemeClr val="accent5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idx="1" type="subTitle"/>
          </p:nvPr>
        </p:nvSpPr>
        <p:spPr>
          <a:xfrm>
            <a:off x="4539825" y="3178291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1" name="Google Shape;101;p10"/>
          <p:cNvSpPr txBox="1"/>
          <p:nvPr>
            <p:ph idx="2" type="subTitle"/>
          </p:nvPr>
        </p:nvSpPr>
        <p:spPr>
          <a:xfrm>
            <a:off x="4539825" y="3792808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2" name="Google Shape;102;p10"/>
          <p:cNvSpPr txBox="1"/>
          <p:nvPr>
            <p:ph idx="3" type="subTitle"/>
          </p:nvPr>
        </p:nvSpPr>
        <p:spPr>
          <a:xfrm>
            <a:off x="4539825" y="4407325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type="title"/>
          </p:nvPr>
        </p:nvSpPr>
        <p:spPr>
          <a:xfrm>
            <a:off x="277425" y="2056225"/>
            <a:ext cx="3541500" cy="280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4" name="Google Shape;104;p10"/>
          <p:cNvSpPr txBox="1"/>
          <p:nvPr>
            <p:ph idx="4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5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4850" y="2001325"/>
            <a:ext cx="4088100" cy="2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75">
          <p15:clr>
            <a:srgbClr val="E46962"/>
          </p15:clr>
        </p15:guide>
        <p15:guide id="2" orient="horz" pos="3061">
          <p15:clr>
            <a:srgbClr val="E46962"/>
          </p15:clr>
        </p15:guide>
        <p15:guide id="3" orient="horz" pos="175">
          <p15:clr>
            <a:srgbClr val="E46962"/>
          </p15:clr>
        </p15:guide>
        <p15:guide id="4" pos="5585">
          <p15:clr>
            <a:srgbClr val="E46962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Ameybhide24/intrusion-detection-syste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abs/2112.0370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esearchgate.net/figure/Sparse-deep-denoising-auto-encoder-reconstruction-error-distribution-on-UNSW-NB15_fig12_376076544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ciencedirect.com/science/article/abs/pii/S016740482400518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abs/2302.09394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>
            <p:ph idx="1" type="subTitle"/>
          </p:nvPr>
        </p:nvSpPr>
        <p:spPr>
          <a:xfrm>
            <a:off x="805650" y="3363350"/>
            <a:ext cx="58593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Group Members: Amey Bhide, Rohan Kapdi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Course: CS-258 Computer Communication System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Instructor: Dr. Navrati Saxena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4"/>
          <p:cNvSpPr txBox="1"/>
          <p:nvPr>
            <p:ph type="title"/>
          </p:nvPr>
        </p:nvSpPr>
        <p:spPr>
          <a:xfrm>
            <a:off x="805650" y="1044575"/>
            <a:ext cx="7024500" cy="145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None/>
            </a:pPr>
            <a:r>
              <a:rPr b="1" lang="e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Effective Feature Extraction via Stacked Sparse Autoencoder for Intrusion Detection System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53"/>
          <p:cNvPicPr preferRelativeResize="0"/>
          <p:nvPr/>
        </p:nvPicPr>
        <p:blipFill rotWithShape="1">
          <a:blip r:embed="rId3">
            <a:alphaModFix amt="10000"/>
          </a:blip>
          <a:srcRect b="14552" l="1068" r="50141" t="20939"/>
          <a:stretch/>
        </p:blipFill>
        <p:spPr>
          <a:xfrm>
            <a:off x="1290450" y="1347600"/>
            <a:ext cx="6869100" cy="34023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sp>
        <p:nvSpPr>
          <p:cNvPr id="459" name="Google Shape;459;p53"/>
          <p:cNvSpPr txBox="1"/>
          <p:nvPr>
            <p:ph type="title"/>
          </p:nvPr>
        </p:nvSpPr>
        <p:spPr>
          <a:xfrm>
            <a:off x="1290450" y="416250"/>
            <a:ext cx="75762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460" name="Google Shape;460;p53"/>
          <p:cNvSpPr txBox="1"/>
          <p:nvPr>
            <p:ph idx="4" type="body"/>
          </p:nvPr>
        </p:nvSpPr>
        <p:spPr>
          <a:xfrm>
            <a:off x="1533675" y="1347600"/>
            <a:ext cx="5938800" cy="315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project addresses a critical cybersecurity challenge using innovative deep learning techniques.</a:t>
            </a:r>
            <a:b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SSAE's ability to compress 121 features to just 5 dimensions while maintaining detection accuracy demonstrates an elegant solution to the problem of high dimensional data in intrusion detection systems.</a:t>
            </a:r>
            <a:b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research offers significant practical impact by dramatically reducing classification time and computational resources, making real-time threat detection more feasible in production environments.</a:t>
            </a:r>
            <a:b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approach requires fewer training samples than comparable methods while achieving competitive detection rates, representing a more efficient path to building robust security systems.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4"/>
          <p:cNvSpPr txBox="1"/>
          <p:nvPr>
            <p:ph type="title"/>
          </p:nvPr>
        </p:nvSpPr>
        <p:spPr>
          <a:xfrm>
            <a:off x="617700" y="2062725"/>
            <a:ext cx="27534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66" name="Google Shape;466;p54"/>
          <p:cNvSpPr/>
          <p:nvPr/>
        </p:nvSpPr>
        <p:spPr>
          <a:xfrm>
            <a:off x="6260700" y="454950"/>
            <a:ext cx="712500" cy="712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467" name="Google Shape;467;p54"/>
          <p:cNvPicPr preferRelativeResize="0"/>
          <p:nvPr/>
        </p:nvPicPr>
        <p:blipFill rotWithShape="1">
          <a:blip r:embed="rId3">
            <a:alphaModFix/>
          </a:blip>
          <a:srcRect b="0" l="27373" r="49201" t="0"/>
          <a:stretch/>
        </p:blipFill>
        <p:spPr>
          <a:xfrm>
            <a:off x="4406725" y="330825"/>
            <a:ext cx="3439500" cy="4582500"/>
          </a:xfrm>
          <a:prstGeom prst="roundRect">
            <a:avLst>
              <a:gd fmla="val 9632" name="adj"/>
            </a:avLst>
          </a:prstGeom>
          <a:noFill/>
          <a:ln>
            <a:noFill/>
          </a:ln>
        </p:spPr>
      </p:pic>
      <p:grpSp>
        <p:nvGrpSpPr>
          <p:cNvPr id="468" name="Google Shape;468;p54"/>
          <p:cNvGrpSpPr/>
          <p:nvPr/>
        </p:nvGrpSpPr>
        <p:grpSpPr>
          <a:xfrm>
            <a:off x="4406711" y="1167449"/>
            <a:ext cx="3439524" cy="2313348"/>
            <a:chOff x="3155825" y="1386575"/>
            <a:chExt cx="2788200" cy="2076800"/>
          </a:xfrm>
        </p:grpSpPr>
        <p:cxnSp>
          <p:nvCxnSpPr>
            <p:cNvPr id="469" name="Google Shape;469;p54"/>
            <p:cNvCxnSpPr/>
            <p:nvPr/>
          </p:nvCxnSpPr>
          <p:spPr>
            <a:xfrm>
              <a:off x="3155825" y="2465876"/>
              <a:ext cx="278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54"/>
            <p:cNvCxnSpPr/>
            <p:nvPr/>
          </p:nvCxnSpPr>
          <p:spPr>
            <a:xfrm>
              <a:off x="3155825" y="1386575"/>
              <a:ext cx="278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54"/>
            <p:cNvCxnSpPr/>
            <p:nvPr/>
          </p:nvCxnSpPr>
          <p:spPr>
            <a:xfrm>
              <a:off x="3155825" y="3463375"/>
              <a:ext cx="278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2" name="Google Shape;472;p54"/>
          <p:cNvSpPr txBox="1"/>
          <p:nvPr/>
        </p:nvSpPr>
        <p:spPr>
          <a:xfrm>
            <a:off x="4570525" y="525450"/>
            <a:ext cx="2912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F</a:t>
            </a:r>
            <a:r>
              <a:rPr lang="en" sz="1200">
                <a:solidFill>
                  <a:schemeClr val="lt1"/>
                </a:solidFill>
              </a:rPr>
              <a:t>eature quality significantly impacts IDS performance and detection speed.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73" name="Google Shape;473;p54"/>
          <p:cNvSpPr txBox="1"/>
          <p:nvPr/>
        </p:nvSpPr>
        <p:spPr>
          <a:xfrm>
            <a:off x="4670413" y="1402775"/>
            <a:ext cx="29121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Traditional Intrusion Detection Systems (IDS) struggle with high-dimensional, noisy, and redundant data.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lt1"/>
              </a:solidFill>
            </a:endParaRPr>
          </a:p>
        </p:txBody>
      </p:sp>
      <p:sp>
        <p:nvSpPr>
          <p:cNvPr id="474" name="Google Shape;474;p54"/>
          <p:cNvSpPr txBox="1"/>
          <p:nvPr/>
        </p:nvSpPr>
        <p:spPr>
          <a:xfrm>
            <a:off x="4649875" y="2571750"/>
            <a:ext cx="27534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SSAE allows automatic discovery of informative, low-dimensional features from raw inputs.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75" name="Google Shape;475;p54"/>
          <p:cNvSpPr txBox="1"/>
          <p:nvPr/>
        </p:nvSpPr>
        <p:spPr>
          <a:xfrm>
            <a:off x="4670425" y="3638800"/>
            <a:ext cx="3102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Compress 121 original input features into just 5 key features without losing critical information.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5"/>
          <p:cNvSpPr txBox="1"/>
          <p:nvPr>
            <p:ph type="title"/>
          </p:nvPr>
        </p:nvSpPr>
        <p:spPr>
          <a:xfrm>
            <a:off x="1502125" y="416250"/>
            <a:ext cx="63417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Dataset &amp; Preprocessing</a:t>
            </a:r>
            <a:endParaRPr/>
          </a:p>
        </p:txBody>
      </p:sp>
      <p:pic>
        <p:nvPicPr>
          <p:cNvPr id="481" name="Google Shape;481;p55"/>
          <p:cNvPicPr preferRelativeResize="0"/>
          <p:nvPr/>
        </p:nvPicPr>
        <p:blipFill rotWithShape="1">
          <a:blip r:embed="rId3">
            <a:alphaModFix/>
          </a:blip>
          <a:srcRect b="0" l="16036" r="0" t="0"/>
          <a:stretch/>
        </p:blipFill>
        <p:spPr>
          <a:xfrm>
            <a:off x="973050" y="1464000"/>
            <a:ext cx="7197900" cy="3285900"/>
          </a:xfrm>
          <a:prstGeom prst="roundRect">
            <a:avLst>
              <a:gd fmla="val 8833" name="adj"/>
            </a:avLst>
          </a:prstGeom>
          <a:noFill/>
          <a:ln>
            <a:noFill/>
          </a:ln>
        </p:spPr>
      </p:pic>
      <p:sp>
        <p:nvSpPr>
          <p:cNvPr id="482" name="Google Shape;482;p55"/>
          <p:cNvSpPr txBox="1"/>
          <p:nvPr/>
        </p:nvSpPr>
        <p:spPr>
          <a:xfrm>
            <a:off x="1231500" y="1757725"/>
            <a:ext cx="6681000" cy="4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Title:</a:t>
            </a:r>
            <a:r>
              <a:rPr lang="en">
                <a:solidFill>
                  <a:schemeClr val="lt1"/>
                </a:solidFill>
              </a:rPr>
              <a:t> NSL-KDD Dataset &amp; Preprocessing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Dataset: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125,973 samples; 41 original features expanded to 121 after one-hot encoding.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Attack categories: DoS, Probe, R2L, U2R + Normal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Preprocessing Steps: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One-hot encoding of symbolic features.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Normalization using Min-Max scaling.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Train-test split: e.g., 80%-20%.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6"/>
          <p:cNvSpPr txBox="1"/>
          <p:nvPr>
            <p:ph type="title"/>
          </p:nvPr>
        </p:nvSpPr>
        <p:spPr>
          <a:xfrm>
            <a:off x="1502125" y="416250"/>
            <a:ext cx="63417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Why SSAE?</a:t>
            </a:r>
            <a:endParaRPr/>
          </a:p>
        </p:txBody>
      </p:sp>
      <p:pic>
        <p:nvPicPr>
          <p:cNvPr id="488" name="Google Shape;488;p56"/>
          <p:cNvPicPr preferRelativeResize="0"/>
          <p:nvPr/>
        </p:nvPicPr>
        <p:blipFill rotWithShape="1">
          <a:blip r:embed="rId3">
            <a:alphaModFix/>
          </a:blip>
          <a:srcRect b="0" l="16036" r="0" t="0"/>
          <a:stretch/>
        </p:blipFill>
        <p:spPr>
          <a:xfrm>
            <a:off x="973050" y="1464000"/>
            <a:ext cx="7197900" cy="3285900"/>
          </a:xfrm>
          <a:prstGeom prst="roundRect">
            <a:avLst>
              <a:gd fmla="val 8833" name="adj"/>
            </a:avLst>
          </a:prstGeom>
          <a:noFill/>
          <a:ln>
            <a:noFill/>
          </a:ln>
        </p:spPr>
      </p:pic>
      <p:sp>
        <p:nvSpPr>
          <p:cNvPr id="489" name="Google Shape;489;p56"/>
          <p:cNvSpPr txBox="1"/>
          <p:nvPr/>
        </p:nvSpPr>
        <p:spPr>
          <a:xfrm>
            <a:off x="1231500" y="1757725"/>
            <a:ext cx="66810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Challenge : </a:t>
            </a:r>
            <a:r>
              <a:rPr lang="en">
                <a:solidFill>
                  <a:schemeClr val="lt1"/>
                </a:solidFill>
              </a:rPr>
              <a:t>IDS needs to process high-dimensional, noisy data in real time, which is computationally expensive.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Manual feature selection risks discarding valuable data and lacks adaptability to new attacks.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SSAE: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Automatically learns compact, discriminative features.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Ensures only essential neurons activate which reduces overfitting.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Enables real-time intrusion detection with lower computation.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7"/>
          <p:cNvSpPr txBox="1"/>
          <p:nvPr>
            <p:ph type="title"/>
          </p:nvPr>
        </p:nvSpPr>
        <p:spPr>
          <a:xfrm>
            <a:off x="601925" y="956825"/>
            <a:ext cx="3544500" cy="57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600"/>
              <a:t>Solution: Flow Diagram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495" name="Google Shape;495;p57" title="Screenshot 2025-05-07 at 12.28.24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525" y="152400"/>
            <a:ext cx="42723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8"/>
          <p:cNvSpPr txBox="1"/>
          <p:nvPr>
            <p:ph type="title"/>
          </p:nvPr>
        </p:nvSpPr>
        <p:spPr>
          <a:xfrm>
            <a:off x="1502125" y="416250"/>
            <a:ext cx="63417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SSAE Architecture</a:t>
            </a:r>
            <a:endParaRPr/>
          </a:p>
        </p:txBody>
      </p:sp>
      <p:pic>
        <p:nvPicPr>
          <p:cNvPr id="501" name="Google Shape;501;p58"/>
          <p:cNvPicPr preferRelativeResize="0"/>
          <p:nvPr/>
        </p:nvPicPr>
        <p:blipFill rotWithShape="1">
          <a:blip r:embed="rId3">
            <a:alphaModFix/>
          </a:blip>
          <a:srcRect b="0" l="16036" r="0" t="0"/>
          <a:stretch/>
        </p:blipFill>
        <p:spPr>
          <a:xfrm>
            <a:off x="355225" y="1412525"/>
            <a:ext cx="4594800" cy="3285900"/>
          </a:xfrm>
          <a:prstGeom prst="roundRect">
            <a:avLst>
              <a:gd fmla="val 8833" name="adj"/>
            </a:avLst>
          </a:prstGeom>
          <a:noFill/>
          <a:ln>
            <a:noFill/>
          </a:ln>
        </p:spPr>
      </p:pic>
      <p:sp>
        <p:nvSpPr>
          <p:cNvPr id="502" name="Google Shape;502;p58"/>
          <p:cNvSpPr txBox="1"/>
          <p:nvPr/>
        </p:nvSpPr>
        <p:spPr>
          <a:xfrm>
            <a:off x="613675" y="1500750"/>
            <a:ext cx="4181700" cy="29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SSAE consists of several layers of sparse autoencoders stacked sequentially.</a:t>
            </a:r>
            <a:br>
              <a:rPr lang="e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Each autoencoder compresses input data to extract high-level abstract features.</a:t>
            </a:r>
            <a:br>
              <a:rPr lang="e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Sparsity constraint encourages the model to activate only a few neurons, improving generalization.</a:t>
            </a:r>
            <a:br>
              <a:rPr lang="e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This structure is effective in reducing overfitting and focusing on relevant features.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We input 121 vectors and use 4 hidden layers to reduce the dimensionality of the vector to 5.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503" name="Google Shape;50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2425" y="1453650"/>
            <a:ext cx="3580250" cy="30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59" title="WhatsApp Image 2025-05-06 at 23.11.26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400" y="483975"/>
            <a:ext cx="6846075" cy="42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0"/>
          <p:cNvSpPr txBox="1"/>
          <p:nvPr>
            <p:ph type="title"/>
          </p:nvPr>
        </p:nvSpPr>
        <p:spPr>
          <a:xfrm>
            <a:off x="1502125" y="416250"/>
            <a:ext cx="63417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SVM for classification</a:t>
            </a:r>
            <a:endParaRPr/>
          </a:p>
        </p:txBody>
      </p:sp>
      <p:pic>
        <p:nvPicPr>
          <p:cNvPr id="514" name="Google Shape;514;p60"/>
          <p:cNvPicPr preferRelativeResize="0"/>
          <p:nvPr/>
        </p:nvPicPr>
        <p:blipFill rotWithShape="1">
          <a:blip r:embed="rId3">
            <a:alphaModFix/>
          </a:blip>
          <a:srcRect b="0" l="16036" r="0" t="0"/>
          <a:stretch/>
        </p:blipFill>
        <p:spPr>
          <a:xfrm>
            <a:off x="973050" y="1464000"/>
            <a:ext cx="7197900" cy="3285900"/>
          </a:xfrm>
          <a:prstGeom prst="roundRect">
            <a:avLst>
              <a:gd fmla="val 8833" name="adj"/>
            </a:avLst>
          </a:prstGeom>
          <a:noFill/>
          <a:ln>
            <a:noFill/>
          </a:ln>
        </p:spPr>
      </p:pic>
      <p:sp>
        <p:nvSpPr>
          <p:cNvPr id="515" name="Google Shape;515;p60"/>
          <p:cNvSpPr txBox="1"/>
          <p:nvPr/>
        </p:nvSpPr>
        <p:spPr>
          <a:xfrm>
            <a:off x="1231500" y="1757725"/>
            <a:ext cx="66810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Why SVM?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Well-suited for high-dimensional, low-sample feature spaces.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Performs well with nonlinear decision boundaries.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Our Setup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Input: 5-dimensional features from SSAE.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Kernel: RBF (Radial Basis Function)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Goal: Separate normal vs attack traffic efficiently.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1"/>
          <p:cNvSpPr txBox="1"/>
          <p:nvPr>
            <p:ph type="title"/>
          </p:nvPr>
        </p:nvSpPr>
        <p:spPr>
          <a:xfrm>
            <a:off x="1502125" y="416250"/>
            <a:ext cx="63417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Evaluation Metrics</a:t>
            </a:r>
            <a:endParaRPr/>
          </a:p>
        </p:txBody>
      </p:sp>
      <p:pic>
        <p:nvPicPr>
          <p:cNvPr id="521" name="Google Shape;521;p61"/>
          <p:cNvPicPr preferRelativeResize="0"/>
          <p:nvPr/>
        </p:nvPicPr>
        <p:blipFill rotWithShape="1">
          <a:blip r:embed="rId3">
            <a:alphaModFix/>
          </a:blip>
          <a:srcRect b="0" l="16036" r="0" t="0"/>
          <a:stretch/>
        </p:blipFill>
        <p:spPr>
          <a:xfrm>
            <a:off x="485450" y="1456125"/>
            <a:ext cx="4401900" cy="3285900"/>
          </a:xfrm>
          <a:prstGeom prst="roundRect">
            <a:avLst>
              <a:gd fmla="val 8833" name="adj"/>
            </a:avLst>
          </a:prstGeom>
          <a:noFill/>
          <a:ln>
            <a:noFill/>
          </a:ln>
        </p:spPr>
      </p:pic>
      <p:sp>
        <p:nvSpPr>
          <p:cNvPr id="522" name="Google Shape;522;p61"/>
          <p:cNvSpPr txBox="1"/>
          <p:nvPr/>
        </p:nvSpPr>
        <p:spPr>
          <a:xfrm>
            <a:off x="743900" y="1742125"/>
            <a:ext cx="3923400" cy="4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Accuracy of the research paper: 97.8%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Accuracy achieved by our model: 88.43%</a:t>
            </a:r>
            <a:br>
              <a:rPr lang="e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Detection Rate (DR) </a:t>
            </a:r>
            <a:r>
              <a:rPr lang="en" sz="1200">
                <a:solidFill>
                  <a:schemeClr val="lt1"/>
                </a:solidFill>
              </a:rPr>
              <a:t>of the research paper</a:t>
            </a:r>
            <a:r>
              <a:rPr lang="en" sz="1200">
                <a:solidFill>
                  <a:schemeClr val="lt1"/>
                </a:solidFill>
              </a:rPr>
              <a:t>: 98.55%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Detection Rate by or model : 88.12%</a:t>
            </a:r>
            <a:br>
              <a:rPr lang="e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False Alarm Rate (FAR) </a:t>
            </a:r>
            <a:r>
              <a:rPr lang="en" sz="1200">
                <a:solidFill>
                  <a:schemeClr val="lt1"/>
                </a:solidFill>
              </a:rPr>
              <a:t>of the research paper</a:t>
            </a:r>
            <a:r>
              <a:rPr lang="en" sz="1200">
                <a:solidFill>
                  <a:schemeClr val="lt1"/>
                </a:solidFill>
              </a:rPr>
              <a:t>: 2.04%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False Alarm Rate by our model: 0.75%</a:t>
            </a:r>
            <a:br>
              <a:rPr lang="e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F1-Score </a:t>
            </a:r>
            <a:r>
              <a:rPr lang="en" sz="1200">
                <a:solidFill>
                  <a:schemeClr val="lt1"/>
                </a:solidFill>
              </a:rPr>
              <a:t>of the research paper</a:t>
            </a:r>
            <a:r>
              <a:rPr lang="en" sz="1200">
                <a:solidFill>
                  <a:schemeClr val="lt1"/>
                </a:solidFill>
              </a:rPr>
              <a:t>: </a:t>
            </a:r>
            <a:r>
              <a:rPr lang="en" sz="1200">
                <a:solidFill>
                  <a:schemeClr val="lt1"/>
                </a:solidFill>
              </a:rPr>
              <a:t>0.972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F1 Score </a:t>
            </a:r>
            <a:r>
              <a:rPr lang="en" sz="1200">
                <a:solidFill>
                  <a:schemeClr val="lt1"/>
                </a:solidFill>
              </a:rPr>
              <a:t>achieved</a:t>
            </a:r>
            <a:r>
              <a:rPr lang="en" sz="1200">
                <a:solidFill>
                  <a:schemeClr val="lt1"/>
                </a:solidFill>
              </a:rPr>
              <a:t> by our model: 0.8806</a:t>
            </a:r>
            <a:endParaRPr sz="1200"/>
          </a:p>
        </p:txBody>
      </p:sp>
      <p:pic>
        <p:nvPicPr>
          <p:cNvPr id="523" name="Google Shape;52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750" y="1453650"/>
            <a:ext cx="3951851" cy="2984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62"/>
          <p:cNvPicPr preferRelativeResize="0"/>
          <p:nvPr/>
        </p:nvPicPr>
        <p:blipFill rotWithShape="1">
          <a:blip r:embed="rId3">
            <a:alphaModFix amt="10000"/>
          </a:blip>
          <a:srcRect b="13596" l="3713" r="77643" t="20941"/>
          <a:stretch/>
        </p:blipFill>
        <p:spPr>
          <a:xfrm>
            <a:off x="2026600" y="1591825"/>
            <a:ext cx="1618800" cy="30396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pic>
        <p:nvPicPr>
          <p:cNvPr id="529" name="Google Shape;529;p62"/>
          <p:cNvPicPr preferRelativeResize="0"/>
          <p:nvPr/>
        </p:nvPicPr>
        <p:blipFill rotWithShape="1">
          <a:blip r:embed="rId3">
            <a:alphaModFix amt="10000"/>
          </a:blip>
          <a:srcRect b="13596" l="3713" r="77643" t="20941"/>
          <a:stretch/>
        </p:blipFill>
        <p:spPr>
          <a:xfrm>
            <a:off x="3767250" y="1591825"/>
            <a:ext cx="1618800" cy="30396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pic>
        <p:nvPicPr>
          <p:cNvPr id="530" name="Google Shape;530;p62"/>
          <p:cNvPicPr preferRelativeResize="0"/>
          <p:nvPr/>
        </p:nvPicPr>
        <p:blipFill rotWithShape="1">
          <a:blip r:embed="rId3">
            <a:alphaModFix amt="10000"/>
          </a:blip>
          <a:srcRect b="13596" l="3713" r="77643" t="20941"/>
          <a:stretch/>
        </p:blipFill>
        <p:spPr>
          <a:xfrm>
            <a:off x="5507900" y="1591825"/>
            <a:ext cx="1618800" cy="30396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pic>
        <p:nvPicPr>
          <p:cNvPr id="531" name="Google Shape;531;p62"/>
          <p:cNvPicPr preferRelativeResize="0"/>
          <p:nvPr/>
        </p:nvPicPr>
        <p:blipFill rotWithShape="1">
          <a:blip r:embed="rId3">
            <a:alphaModFix amt="10000"/>
          </a:blip>
          <a:srcRect b="13596" l="3713" r="77643" t="20941"/>
          <a:stretch/>
        </p:blipFill>
        <p:spPr>
          <a:xfrm>
            <a:off x="7248550" y="1591825"/>
            <a:ext cx="1618800" cy="30396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sp>
        <p:nvSpPr>
          <p:cNvPr id="532" name="Google Shape;532;p62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Idea</a:t>
            </a:r>
            <a:endParaRPr/>
          </a:p>
        </p:txBody>
      </p:sp>
      <p:sp>
        <p:nvSpPr>
          <p:cNvPr id="533" name="Google Shape;533;p62"/>
          <p:cNvSpPr/>
          <p:nvPr/>
        </p:nvSpPr>
        <p:spPr>
          <a:xfrm>
            <a:off x="2196125" y="1995575"/>
            <a:ext cx="514500" cy="514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4" name="Google Shape;534;p62"/>
          <p:cNvSpPr/>
          <p:nvPr/>
        </p:nvSpPr>
        <p:spPr>
          <a:xfrm>
            <a:off x="3936775" y="1995575"/>
            <a:ext cx="514500" cy="514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5" name="Google Shape;535;p62"/>
          <p:cNvSpPr/>
          <p:nvPr/>
        </p:nvSpPr>
        <p:spPr>
          <a:xfrm>
            <a:off x="5677425" y="1995575"/>
            <a:ext cx="514500" cy="514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6" name="Google Shape;536;p62"/>
          <p:cNvSpPr/>
          <p:nvPr/>
        </p:nvSpPr>
        <p:spPr>
          <a:xfrm>
            <a:off x="7418075" y="1995575"/>
            <a:ext cx="514500" cy="514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7" name="Google Shape;537;p62"/>
          <p:cNvSpPr/>
          <p:nvPr/>
        </p:nvSpPr>
        <p:spPr>
          <a:xfrm>
            <a:off x="2240984" y="2040434"/>
            <a:ext cx="424800" cy="4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8" name="Google Shape;538;p62"/>
          <p:cNvSpPr/>
          <p:nvPr/>
        </p:nvSpPr>
        <p:spPr>
          <a:xfrm>
            <a:off x="3981634" y="2040434"/>
            <a:ext cx="424800" cy="4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9" name="Google Shape;539;p62"/>
          <p:cNvSpPr/>
          <p:nvPr/>
        </p:nvSpPr>
        <p:spPr>
          <a:xfrm>
            <a:off x="5722284" y="2040434"/>
            <a:ext cx="424800" cy="4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40" name="Google Shape;540;p62"/>
          <p:cNvSpPr/>
          <p:nvPr/>
        </p:nvSpPr>
        <p:spPr>
          <a:xfrm>
            <a:off x="7462934" y="2040434"/>
            <a:ext cx="424800" cy="4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41" name="Google Shape;541;p62"/>
          <p:cNvSpPr txBox="1"/>
          <p:nvPr>
            <p:ph idx="3" type="body"/>
          </p:nvPr>
        </p:nvSpPr>
        <p:spPr>
          <a:xfrm>
            <a:off x="2196125" y="2723225"/>
            <a:ext cx="1375500" cy="17589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SSAE extracts a 5-dimensional representation from the 121-dimensional input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2"/>
          <p:cNvSpPr txBox="1"/>
          <p:nvPr>
            <p:ph idx="4" type="body"/>
          </p:nvPr>
        </p:nvSpPr>
        <p:spPr>
          <a:xfrm>
            <a:off x="3936050" y="2646125"/>
            <a:ext cx="1375500" cy="1836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These compressed features are input into classifiers like SVM.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62"/>
          <p:cNvSpPr txBox="1"/>
          <p:nvPr>
            <p:ph idx="5" type="body"/>
          </p:nvPr>
        </p:nvSpPr>
        <p:spPr>
          <a:xfrm>
            <a:off x="5677375" y="2646200"/>
            <a:ext cx="1375500" cy="1836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classifiers achieve high accuracy with significantly reduced training and testing time.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62"/>
          <p:cNvSpPr txBox="1"/>
          <p:nvPr>
            <p:ph idx="6" type="body"/>
          </p:nvPr>
        </p:nvSpPr>
        <p:spPr>
          <a:xfrm>
            <a:off x="7379950" y="2646050"/>
            <a:ext cx="1375500" cy="1836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SSAE helps general-purpose classifiers perform better by providing more discriminative features.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idx="1" type="subTitle"/>
          </p:nvPr>
        </p:nvSpPr>
        <p:spPr>
          <a:xfrm>
            <a:off x="4324025" y="575991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Introduction</a:t>
            </a:r>
            <a:endParaRPr/>
          </a:p>
        </p:txBody>
      </p:sp>
      <p:sp>
        <p:nvSpPr>
          <p:cNvPr id="359" name="Google Shape;359;p45"/>
          <p:cNvSpPr txBox="1"/>
          <p:nvPr>
            <p:ph idx="2" type="subTitle"/>
          </p:nvPr>
        </p:nvSpPr>
        <p:spPr>
          <a:xfrm>
            <a:off x="4324025" y="1028708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Related Work</a:t>
            </a:r>
            <a:endParaRPr/>
          </a:p>
        </p:txBody>
      </p:sp>
      <p:sp>
        <p:nvSpPr>
          <p:cNvPr id="360" name="Google Shape;360;p45"/>
          <p:cNvSpPr txBox="1"/>
          <p:nvPr>
            <p:ph idx="3" type="subTitle"/>
          </p:nvPr>
        </p:nvSpPr>
        <p:spPr>
          <a:xfrm>
            <a:off x="4324025" y="1481400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Motivation</a:t>
            </a:r>
            <a:endParaRPr/>
          </a:p>
        </p:txBody>
      </p:sp>
      <p:sp>
        <p:nvSpPr>
          <p:cNvPr id="361" name="Google Shape;361;p45"/>
          <p:cNvSpPr txBox="1"/>
          <p:nvPr>
            <p:ph type="title"/>
          </p:nvPr>
        </p:nvSpPr>
        <p:spPr>
          <a:xfrm>
            <a:off x="277475" y="1759725"/>
            <a:ext cx="3541500" cy="148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62" name="Google Shape;362;p45"/>
          <p:cNvSpPr txBox="1"/>
          <p:nvPr>
            <p:ph idx="3" type="subTitle"/>
          </p:nvPr>
        </p:nvSpPr>
        <p:spPr>
          <a:xfrm>
            <a:off x="4324025" y="1934100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Problem Statement</a:t>
            </a:r>
            <a:endParaRPr/>
          </a:p>
        </p:txBody>
      </p:sp>
      <p:sp>
        <p:nvSpPr>
          <p:cNvPr id="363" name="Google Shape;363;p45"/>
          <p:cNvSpPr txBox="1"/>
          <p:nvPr>
            <p:ph idx="3" type="subTitle"/>
          </p:nvPr>
        </p:nvSpPr>
        <p:spPr>
          <a:xfrm>
            <a:off x="4324025" y="2386800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Solution Approach</a:t>
            </a:r>
            <a:endParaRPr/>
          </a:p>
        </p:txBody>
      </p:sp>
      <p:sp>
        <p:nvSpPr>
          <p:cNvPr id="364" name="Google Shape;364;p45"/>
          <p:cNvSpPr txBox="1"/>
          <p:nvPr>
            <p:ph idx="3" type="subTitle"/>
          </p:nvPr>
        </p:nvSpPr>
        <p:spPr>
          <a:xfrm>
            <a:off x="4324025" y="2839488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Our Idea</a:t>
            </a:r>
            <a:endParaRPr/>
          </a:p>
        </p:txBody>
      </p:sp>
      <p:sp>
        <p:nvSpPr>
          <p:cNvPr id="365" name="Google Shape;365;p45"/>
          <p:cNvSpPr txBox="1"/>
          <p:nvPr>
            <p:ph idx="3" type="subTitle"/>
          </p:nvPr>
        </p:nvSpPr>
        <p:spPr>
          <a:xfrm>
            <a:off x="4324025" y="3307188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Conclusion</a:t>
            </a:r>
            <a:endParaRPr/>
          </a:p>
        </p:txBody>
      </p:sp>
      <p:sp>
        <p:nvSpPr>
          <p:cNvPr id="366" name="Google Shape;366;p45"/>
          <p:cNvSpPr txBox="1"/>
          <p:nvPr>
            <p:ph idx="3" type="subTitle"/>
          </p:nvPr>
        </p:nvSpPr>
        <p:spPr>
          <a:xfrm>
            <a:off x="4324025" y="3759875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References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3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63"/>
          <p:cNvGrpSpPr/>
          <p:nvPr/>
        </p:nvGrpSpPr>
        <p:grpSpPr>
          <a:xfrm>
            <a:off x="496725" y="1814273"/>
            <a:ext cx="359400" cy="359400"/>
            <a:chOff x="496725" y="1544573"/>
            <a:chExt cx="359400" cy="359400"/>
          </a:xfrm>
        </p:grpSpPr>
        <p:sp>
          <p:nvSpPr>
            <p:cNvPr id="551" name="Google Shape;551;p63"/>
            <p:cNvSpPr/>
            <p:nvPr/>
          </p:nvSpPr>
          <p:spPr>
            <a:xfrm>
              <a:off x="496725" y="1544573"/>
              <a:ext cx="359400" cy="3594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52" name="Google Shape;552;p63"/>
            <p:cNvSpPr/>
            <p:nvPr/>
          </p:nvSpPr>
          <p:spPr>
            <a:xfrm>
              <a:off x="528053" y="1575900"/>
              <a:ext cx="296700" cy="29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1</a:t>
              </a:r>
              <a:endPara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53" name="Google Shape;553;p63"/>
          <p:cNvGrpSpPr/>
          <p:nvPr/>
        </p:nvGrpSpPr>
        <p:grpSpPr>
          <a:xfrm>
            <a:off x="4738050" y="1814273"/>
            <a:ext cx="359400" cy="359400"/>
            <a:chOff x="2901075" y="1544573"/>
            <a:chExt cx="359400" cy="359400"/>
          </a:xfrm>
        </p:grpSpPr>
        <p:sp>
          <p:nvSpPr>
            <p:cNvPr id="554" name="Google Shape;554;p63"/>
            <p:cNvSpPr/>
            <p:nvPr/>
          </p:nvSpPr>
          <p:spPr>
            <a:xfrm>
              <a:off x="2901075" y="1544573"/>
              <a:ext cx="359400" cy="3594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55" name="Google Shape;555;p63"/>
            <p:cNvSpPr/>
            <p:nvPr/>
          </p:nvSpPr>
          <p:spPr>
            <a:xfrm>
              <a:off x="2932403" y="1575900"/>
              <a:ext cx="296700" cy="29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2</a:t>
              </a:r>
              <a:endPara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56" name="Google Shape;556;p63"/>
          <p:cNvGrpSpPr/>
          <p:nvPr/>
        </p:nvGrpSpPr>
        <p:grpSpPr>
          <a:xfrm>
            <a:off x="496725" y="3629573"/>
            <a:ext cx="359400" cy="359400"/>
            <a:chOff x="496725" y="2935598"/>
            <a:chExt cx="359400" cy="359400"/>
          </a:xfrm>
        </p:grpSpPr>
        <p:sp>
          <p:nvSpPr>
            <p:cNvPr id="557" name="Google Shape;557;p63"/>
            <p:cNvSpPr/>
            <p:nvPr/>
          </p:nvSpPr>
          <p:spPr>
            <a:xfrm>
              <a:off x="496725" y="2935598"/>
              <a:ext cx="359400" cy="3594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58" name="Google Shape;558;p63"/>
            <p:cNvSpPr/>
            <p:nvPr/>
          </p:nvSpPr>
          <p:spPr>
            <a:xfrm>
              <a:off x="528053" y="2966925"/>
              <a:ext cx="296700" cy="29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3</a:t>
              </a:r>
              <a:endPara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59" name="Google Shape;559;p63"/>
          <p:cNvGrpSpPr/>
          <p:nvPr/>
        </p:nvGrpSpPr>
        <p:grpSpPr>
          <a:xfrm>
            <a:off x="4738050" y="3629573"/>
            <a:ext cx="359400" cy="359400"/>
            <a:chOff x="2901075" y="2935598"/>
            <a:chExt cx="359400" cy="359400"/>
          </a:xfrm>
        </p:grpSpPr>
        <p:sp>
          <p:nvSpPr>
            <p:cNvPr id="560" name="Google Shape;560;p63"/>
            <p:cNvSpPr/>
            <p:nvPr/>
          </p:nvSpPr>
          <p:spPr>
            <a:xfrm>
              <a:off x="2901075" y="2935598"/>
              <a:ext cx="359400" cy="3594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61" name="Google Shape;561;p63"/>
            <p:cNvSpPr/>
            <p:nvPr/>
          </p:nvSpPr>
          <p:spPr>
            <a:xfrm>
              <a:off x="2932403" y="2966925"/>
              <a:ext cx="296700" cy="29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4</a:t>
              </a:r>
              <a:endPara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562" name="Google Shape;562;p63"/>
          <p:cNvSpPr txBox="1"/>
          <p:nvPr/>
        </p:nvSpPr>
        <p:spPr>
          <a:xfrm>
            <a:off x="941850" y="1759650"/>
            <a:ext cx="37962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</a:rPr>
              <a:t>Experimental results confirmed the model performs comparably to state-of-the-art methods while requiring significantly fewer training samples and computational resources.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563" name="Google Shape;563;p63"/>
          <p:cNvSpPr txBox="1"/>
          <p:nvPr/>
        </p:nvSpPr>
        <p:spPr>
          <a:xfrm>
            <a:off x="5183175" y="1672950"/>
            <a:ext cx="39033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</a:rPr>
              <a:t>The project contributes a practical, efficient solution to network security challenges that balances high detection performance with the computational efficiency needed for real-world deployment.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64" name="Google Shape;564;p63"/>
          <p:cNvSpPr txBox="1"/>
          <p:nvPr/>
        </p:nvSpPr>
        <p:spPr>
          <a:xfrm>
            <a:off x="941850" y="3526600"/>
            <a:ext cx="36909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</a:rPr>
              <a:t>The experimental results on the NSL-KDD dataset show that SSAE can compress original features to 5 dimensions without losing the the information from original data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65" name="Google Shape;565;p63"/>
          <p:cNvSpPr txBox="1"/>
          <p:nvPr/>
        </p:nvSpPr>
        <p:spPr>
          <a:xfrm>
            <a:off x="5202750" y="3399050"/>
            <a:ext cx="2906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595959"/>
                </a:solidFill>
              </a:rPr>
              <a:t>This hybrid approach reduces false alarms and improves adaptability to new data.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4"/>
          <p:cNvSpPr txBox="1"/>
          <p:nvPr>
            <p:ph type="title"/>
          </p:nvPr>
        </p:nvSpPr>
        <p:spPr>
          <a:xfrm>
            <a:off x="1240400" y="428225"/>
            <a:ext cx="4034400" cy="45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Google Shape;57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75" y="428225"/>
            <a:ext cx="523500" cy="5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64"/>
          <p:cNvSpPr txBox="1"/>
          <p:nvPr/>
        </p:nvSpPr>
        <p:spPr>
          <a:xfrm>
            <a:off x="797775" y="951725"/>
            <a:ext cx="78936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AutoNum type="arabicPeriod"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N. Fathima, A. Pramod, Y. Srivastava, A. M. Thomas, S. I. S. P., and K. R. Chandran, “</a:t>
            </a:r>
            <a:r>
              <a:rPr i="1"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Two-Stage Deep Stacked Autoencoder with Shallow Learning for Network Intrusion Detection System</a:t>
            </a: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,” arXiv preprint arXiv:2112.03704, 2021.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AutoNum type="arabicPeriod"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B. A. Manjunatha, K. A. Shastry, E. Naresh, P. K. Pareek, and K. T. Reddy, “</a:t>
            </a:r>
            <a:r>
              <a:rPr i="1"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 Network Intrusion Detection Framework on Sparse Deep Denoising Autoencoder for Dimensionality Reduction</a:t>
            </a: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,” Soft Computing, vol. 27, pp. 5895–5913, 2023, doi: 10.1007/s00500-023-09408-x.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AutoNum type="arabicPeriod"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A. Althobaiti and H. Peyvandi, “</a:t>
            </a:r>
            <a:r>
              <a:rPr i="1"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 Hybrid Intrusion Detection System Leveraging XGBoost and RNNs for Enhanced Anomaly Detection in Cloud Data Centers,</a:t>
            </a: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” IEEE Access, vol. 12, pp. 87654–87666, 2024. 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AutoNum type="arabicPeriod"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A. Sohail, B. Ayisha, I. Hameed, M. M. Zafar, H. Alquhayz, and A. Khan, “</a:t>
            </a:r>
            <a:r>
              <a:rPr i="1"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Deep Neural Networks based Meta-Learning for Network Intrusion Detection,</a:t>
            </a: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” arXiv preprint arXiv:2302.09394, 2023.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AutoNum type="arabicPeriod"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B. Yan and G. Han, “</a:t>
            </a:r>
            <a:r>
              <a:rPr i="1"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Effective Feature Extraction via Stacked Sparse Autoencoder to Improve Intrusion Detection System,</a:t>
            </a: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” IEEE Access, vol. 6, pp. 41238–41248, 2018, doi: 10.1109/ACCESS.2018.2858277.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AutoNum type="arabicPeriod"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C. Yin, Y. Zhu, J. Fei, and X. He, “</a:t>
            </a:r>
            <a:r>
              <a:rPr i="1"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 deep learning approach for intrusion detection using recurrent neural networks,</a:t>
            </a: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” IEEE Access, vol. 5, pp. 21954–21961, Oct. 2017. 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AutoNum type="arabicPeriod"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D. Papamartzivanos, F. G. Mármol, and G. Kambourakis, “</a:t>
            </a:r>
            <a:r>
              <a:rPr i="1"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Dendron: Genetic trees driven rule induction for network intrusion detection systems,</a:t>
            </a: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” Future Generation Computer Systems, vol. 79, pp. 558–574, Feb. 2018.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5"/>
          <p:cNvSpPr txBox="1"/>
          <p:nvPr>
            <p:ph type="title"/>
          </p:nvPr>
        </p:nvSpPr>
        <p:spPr>
          <a:xfrm>
            <a:off x="2710600" y="1889550"/>
            <a:ext cx="4034400" cy="98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Thank you !</a:t>
            </a:r>
            <a:endParaRPr sz="5200"/>
          </a:p>
        </p:txBody>
      </p:sp>
      <p:sp>
        <p:nvSpPr>
          <p:cNvPr id="578" name="Google Shape;578;p65"/>
          <p:cNvSpPr txBox="1"/>
          <p:nvPr/>
        </p:nvSpPr>
        <p:spPr>
          <a:xfrm>
            <a:off x="2712400" y="2995125"/>
            <a:ext cx="40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Github and ReadMe: </a:t>
            </a:r>
            <a:r>
              <a:rPr lang="en" sz="1200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3"/>
              </a:rPr>
              <a:t>Intrusion_detection_system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6"/>
          <p:cNvSpPr txBox="1"/>
          <p:nvPr>
            <p:ph idx="3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Date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373" name="Google Shape;373;p46"/>
          <p:cNvPicPr preferRelativeResize="0"/>
          <p:nvPr/>
        </p:nvPicPr>
        <p:blipFill rotWithShape="1">
          <a:blip r:embed="rId3">
            <a:alphaModFix amt="50000"/>
          </a:blip>
          <a:srcRect b="15822" l="8373" r="54639" t="3369"/>
          <a:stretch/>
        </p:blipFill>
        <p:spPr>
          <a:xfrm>
            <a:off x="1149300" y="1605225"/>
            <a:ext cx="6845400" cy="3263100"/>
          </a:xfrm>
          <a:prstGeom prst="roundRect">
            <a:avLst>
              <a:gd fmla="val 9924" name="adj"/>
            </a:avLst>
          </a:prstGeom>
          <a:noFill/>
          <a:ln>
            <a:noFill/>
          </a:ln>
        </p:spPr>
      </p:pic>
      <p:sp>
        <p:nvSpPr>
          <p:cNvPr id="374" name="Google Shape;374;p46"/>
          <p:cNvSpPr txBox="1"/>
          <p:nvPr/>
        </p:nvSpPr>
        <p:spPr>
          <a:xfrm>
            <a:off x="1440750" y="1888725"/>
            <a:ext cx="6262500" cy="26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Intrusion Detection Systems (IDS) rely heavily on effective feature representation for accurate classification.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High-dimensional network data can hinder performance due to increased computational complexity.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The paper proposes using a Stacked Sparse Autoencoder (SSAE) to extract meaningful, low-dimensional features.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SSAE learns deep representations automatically, improving both detection accuracy and processing speed.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Experimental results show SSAE outperforms traditional feature selection methods in both binary and multiclass detection tasks.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736775" y="2129250"/>
            <a:ext cx="8589000" cy="16269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Related Work</a:t>
            </a:r>
            <a:endParaRPr sz="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8"/>
          <p:cNvSpPr/>
          <p:nvPr/>
        </p:nvSpPr>
        <p:spPr>
          <a:xfrm>
            <a:off x="277500" y="1085400"/>
            <a:ext cx="3247500" cy="3027000"/>
          </a:xfrm>
          <a:prstGeom prst="roundRect">
            <a:avLst>
              <a:gd fmla="val 13193" name="adj"/>
            </a:avLst>
          </a:prstGeom>
          <a:solidFill>
            <a:srgbClr val="FCE5CD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85" name="Google Shape;385;p48"/>
          <p:cNvSpPr/>
          <p:nvPr/>
        </p:nvSpPr>
        <p:spPr>
          <a:xfrm>
            <a:off x="5595650" y="892350"/>
            <a:ext cx="2991000" cy="1116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86" name="Google Shape;386;p48"/>
          <p:cNvSpPr txBox="1"/>
          <p:nvPr/>
        </p:nvSpPr>
        <p:spPr>
          <a:xfrm>
            <a:off x="5691500" y="934113"/>
            <a:ext cx="2799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Methodology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Implemented a two-stage model: SSAE for feature extraction followed by a Random Forest classifier.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Focused on addressing class imbalance and improving detection of rare attacks.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87" name="Google Shape;387;p48"/>
          <p:cNvSpPr/>
          <p:nvPr/>
        </p:nvSpPr>
        <p:spPr>
          <a:xfrm>
            <a:off x="6324400" y="2236050"/>
            <a:ext cx="2313900" cy="75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88" name="Google Shape;388;p48"/>
          <p:cNvSpPr txBox="1"/>
          <p:nvPr/>
        </p:nvSpPr>
        <p:spPr>
          <a:xfrm>
            <a:off x="6410125" y="2337325"/>
            <a:ext cx="21063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Notable enhancements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Handles class imbalance, significant drop in false positives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89" name="Google Shape;389;p48"/>
          <p:cNvSpPr/>
          <p:nvPr/>
        </p:nvSpPr>
        <p:spPr>
          <a:xfrm>
            <a:off x="5575275" y="3361425"/>
            <a:ext cx="3145200" cy="996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90" name="Google Shape;390;p48"/>
          <p:cNvSpPr txBox="1"/>
          <p:nvPr/>
        </p:nvSpPr>
        <p:spPr>
          <a:xfrm>
            <a:off x="5716575" y="3473575"/>
            <a:ext cx="2862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Performance Improvements</a:t>
            </a:r>
            <a:b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Accuracy: </a:t>
            </a: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Achieved 87% on the CICIDS-2017 dataset.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391" name="Google Shape;391;p48"/>
          <p:cNvCxnSpPr>
            <a:endCxn id="385" idx="1"/>
          </p:cNvCxnSpPr>
          <p:nvPr/>
        </p:nvCxnSpPr>
        <p:spPr>
          <a:xfrm flipH="1" rot="10800000">
            <a:off x="3522050" y="1450350"/>
            <a:ext cx="2073600" cy="20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92" name="Google Shape;392;p48"/>
          <p:cNvCxnSpPr>
            <a:stCxn id="384" idx="3"/>
            <a:endCxn id="387" idx="1"/>
          </p:cNvCxnSpPr>
          <p:nvPr/>
        </p:nvCxnSpPr>
        <p:spPr>
          <a:xfrm>
            <a:off x="3525000" y="2598900"/>
            <a:ext cx="2799300" cy="1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93" name="Google Shape;393;p48"/>
          <p:cNvCxnSpPr>
            <a:endCxn id="389" idx="1"/>
          </p:cNvCxnSpPr>
          <p:nvPr/>
        </p:nvCxnSpPr>
        <p:spPr>
          <a:xfrm>
            <a:off x="3529875" y="3316875"/>
            <a:ext cx="20454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94" name="Google Shape;394;p48"/>
          <p:cNvSpPr txBox="1"/>
          <p:nvPr/>
        </p:nvSpPr>
        <p:spPr>
          <a:xfrm>
            <a:off x="328900" y="1628625"/>
            <a:ext cx="3052500" cy="21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Model </a:t>
            </a:r>
            <a:r>
              <a:rPr lang="en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Two-Stag</a:t>
            </a:r>
            <a:r>
              <a:rPr lang="en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                </a:t>
            </a:r>
            <a:r>
              <a:rPr lang="en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SSAE + Random Forest </a:t>
            </a:r>
            <a:endParaRPr sz="2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(2021)</a:t>
            </a:r>
            <a:endParaRPr sz="2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95" name="Google Shape;395;p48"/>
          <p:cNvSpPr txBox="1"/>
          <p:nvPr/>
        </p:nvSpPr>
        <p:spPr>
          <a:xfrm>
            <a:off x="1519950" y="194075"/>
            <a:ext cx="661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Title: Two-stage Deep Stacked Autoencoder with Shallow Learning for Network Intrusion Detection System [1]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(N. Fathima, A. Pramod, Y. Srivastava et al.)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96" name="Google Shape;396;p48"/>
          <p:cNvSpPr txBox="1"/>
          <p:nvPr/>
        </p:nvSpPr>
        <p:spPr>
          <a:xfrm>
            <a:off x="356900" y="4800600"/>
            <a:ext cx="32475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[1] </a:t>
            </a:r>
            <a:r>
              <a:rPr lang="en" sz="800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3"/>
              </a:rPr>
              <a:t>https://arxiv.org/abs/2112.03704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/>
          <p:nvPr/>
        </p:nvSpPr>
        <p:spPr>
          <a:xfrm>
            <a:off x="277500" y="1085400"/>
            <a:ext cx="3247500" cy="3027000"/>
          </a:xfrm>
          <a:prstGeom prst="roundRect">
            <a:avLst>
              <a:gd fmla="val 13193" name="adj"/>
            </a:avLst>
          </a:prstGeom>
          <a:solidFill>
            <a:srgbClr val="FCE5CD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02" name="Google Shape;402;p49"/>
          <p:cNvSpPr/>
          <p:nvPr/>
        </p:nvSpPr>
        <p:spPr>
          <a:xfrm>
            <a:off x="5595650" y="748175"/>
            <a:ext cx="3042600" cy="1302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03" name="Google Shape;403;p49"/>
          <p:cNvSpPr txBox="1"/>
          <p:nvPr/>
        </p:nvSpPr>
        <p:spPr>
          <a:xfrm>
            <a:off x="5717300" y="831463"/>
            <a:ext cx="27993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Methodology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Introduced a Sparse Deep Denoising Autoencoder (SDDA) to enhance robustness against noisy data.</a:t>
            </a:r>
            <a:b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Integrated ensemble feature selection methods with Long Short-Term Memory (LSTM) networks.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04" name="Google Shape;404;p49"/>
          <p:cNvSpPr/>
          <p:nvPr/>
        </p:nvSpPr>
        <p:spPr>
          <a:xfrm>
            <a:off x="6324400" y="2236048"/>
            <a:ext cx="2313900" cy="996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05" name="Google Shape;405;p49"/>
          <p:cNvSpPr txBox="1"/>
          <p:nvPr/>
        </p:nvSpPr>
        <p:spPr>
          <a:xfrm>
            <a:off x="6410125" y="2337325"/>
            <a:ext cx="2106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Notable enhancements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Robust against noisy traffic, cross-dataset generalization with LSTM integration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06" name="Google Shape;406;p49"/>
          <p:cNvSpPr/>
          <p:nvPr/>
        </p:nvSpPr>
        <p:spPr>
          <a:xfrm>
            <a:off x="5575275" y="3361425"/>
            <a:ext cx="3145200" cy="1686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07" name="Google Shape;407;p49"/>
          <p:cNvSpPr txBox="1"/>
          <p:nvPr/>
        </p:nvSpPr>
        <p:spPr>
          <a:xfrm>
            <a:off x="5716575" y="3473575"/>
            <a:ext cx="28626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Performance Improvements</a:t>
            </a:r>
            <a:b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Accuracy: Achieved 99.56% on NSL-KDD.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F1-Score: Reported at 98.05% for NSL-KDD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Results represent a 0.93% increase in accuracy over the original SSAE model on NSL-KDD.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408" name="Google Shape;408;p49"/>
          <p:cNvCxnSpPr>
            <a:endCxn id="402" idx="1"/>
          </p:cNvCxnSpPr>
          <p:nvPr/>
        </p:nvCxnSpPr>
        <p:spPr>
          <a:xfrm flipH="1" rot="10800000">
            <a:off x="3522050" y="1399175"/>
            <a:ext cx="2073600" cy="20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09" name="Google Shape;409;p49"/>
          <p:cNvCxnSpPr>
            <a:stCxn id="401" idx="3"/>
            <a:endCxn id="404" idx="1"/>
          </p:cNvCxnSpPr>
          <p:nvPr/>
        </p:nvCxnSpPr>
        <p:spPr>
          <a:xfrm>
            <a:off x="3525000" y="2598900"/>
            <a:ext cx="2799300" cy="13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0" name="Google Shape;410;p49"/>
          <p:cNvCxnSpPr>
            <a:endCxn id="406" idx="1"/>
          </p:cNvCxnSpPr>
          <p:nvPr/>
        </p:nvCxnSpPr>
        <p:spPr>
          <a:xfrm>
            <a:off x="3529875" y="3662175"/>
            <a:ext cx="20454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11" name="Google Shape;411;p49"/>
          <p:cNvSpPr txBox="1"/>
          <p:nvPr/>
        </p:nvSpPr>
        <p:spPr>
          <a:xfrm>
            <a:off x="332700" y="1875450"/>
            <a:ext cx="3145200" cy="15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</a:t>
            </a:r>
            <a:r>
              <a:rPr lang="en" sz="2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Mode</a:t>
            </a:r>
            <a:r>
              <a:rPr lang="en" sz="2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 </a:t>
            </a:r>
            <a:r>
              <a:rPr lang="en" sz="2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Sparse  Denoising Autoencoder</a:t>
            </a:r>
            <a:endParaRPr sz="2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+ LSTM (2023)</a:t>
            </a:r>
            <a:endParaRPr sz="2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2" name="Google Shape;412;p49"/>
          <p:cNvSpPr txBox="1"/>
          <p:nvPr/>
        </p:nvSpPr>
        <p:spPr>
          <a:xfrm>
            <a:off x="1519950" y="194075"/>
            <a:ext cx="661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Title: A network intrusion detection framework on sparse deep denoising auto-encoder for dimensionality reduction [2]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(B. A. Manjunatha, K. A. Shastry, E. Naresh et al.)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132950" y="4800600"/>
            <a:ext cx="52626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[2] </a:t>
            </a:r>
            <a:r>
              <a:rPr lang="en" sz="800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3"/>
              </a:rPr>
              <a:t>https://www.researchgate.net/figure/Sparse-deep-denoising-auto-encoder-reconstruction-error-distribution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/>
          <p:nvPr/>
        </p:nvSpPr>
        <p:spPr>
          <a:xfrm>
            <a:off x="277500" y="1085400"/>
            <a:ext cx="3247500" cy="3027000"/>
          </a:xfrm>
          <a:prstGeom prst="roundRect">
            <a:avLst>
              <a:gd fmla="val 13193" name="adj"/>
            </a:avLst>
          </a:prstGeom>
          <a:solidFill>
            <a:srgbClr val="FCE5CD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9" name="Google Shape;419;p50"/>
          <p:cNvSpPr/>
          <p:nvPr/>
        </p:nvSpPr>
        <p:spPr>
          <a:xfrm>
            <a:off x="5595650" y="892350"/>
            <a:ext cx="2991000" cy="1116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0" name="Google Shape;420;p50"/>
          <p:cNvSpPr txBox="1"/>
          <p:nvPr/>
        </p:nvSpPr>
        <p:spPr>
          <a:xfrm>
            <a:off x="5691500" y="934113"/>
            <a:ext cx="2799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Methodology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Combined SSAE for deep feature extraction with XGBoost, a gradient-boosting classifier.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Used SSAE's feature learning capabilities and XGBoost's classification strength.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1" name="Google Shape;421;p50"/>
          <p:cNvSpPr/>
          <p:nvPr/>
        </p:nvSpPr>
        <p:spPr>
          <a:xfrm>
            <a:off x="6324400" y="2236048"/>
            <a:ext cx="2313900" cy="996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2" name="Google Shape;422;p50"/>
          <p:cNvSpPr txBox="1"/>
          <p:nvPr/>
        </p:nvSpPr>
        <p:spPr>
          <a:xfrm>
            <a:off x="6410125" y="2337325"/>
            <a:ext cx="2106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Notable enhancements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Improved minority class detection (R2L/U2R)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better precision-recall balance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3" name="Google Shape;423;p50"/>
          <p:cNvSpPr/>
          <p:nvPr/>
        </p:nvSpPr>
        <p:spPr>
          <a:xfrm>
            <a:off x="5575275" y="3361425"/>
            <a:ext cx="3145200" cy="1686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4" name="Google Shape;424;p50"/>
          <p:cNvSpPr txBox="1"/>
          <p:nvPr/>
        </p:nvSpPr>
        <p:spPr>
          <a:xfrm>
            <a:off x="5716575" y="3473575"/>
            <a:ext cx="28626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Performance Improvements</a:t>
            </a:r>
            <a:b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Accuracy: Improved to 99.24%, a 0.61% increase over the original SSAE model.</a:t>
            </a:r>
            <a:b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Recall: Achieved 99.40%, indicating a significant enhancement in detecting true positives.</a:t>
            </a:r>
            <a:b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F1-Score: Reported at 0.99, reflecting a balanced improvement in precision and recall.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425" name="Google Shape;425;p50"/>
          <p:cNvCxnSpPr>
            <a:endCxn id="419" idx="1"/>
          </p:cNvCxnSpPr>
          <p:nvPr/>
        </p:nvCxnSpPr>
        <p:spPr>
          <a:xfrm flipH="1" rot="10800000">
            <a:off x="3522050" y="1450350"/>
            <a:ext cx="2073600" cy="20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26" name="Google Shape;426;p50"/>
          <p:cNvCxnSpPr>
            <a:stCxn id="418" idx="3"/>
            <a:endCxn id="421" idx="1"/>
          </p:cNvCxnSpPr>
          <p:nvPr/>
        </p:nvCxnSpPr>
        <p:spPr>
          <a:xfrm>
            <a:off x="3525000" y="2598900"/>
            <a:ext cx="2799300" cy="13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27" name="Google Shape;427;p50"/>
          <p:cNvCxnSpPr>
            <a:endCxn id="423" idx="1"/>
          </p:cNvCxnSpPr>
          <p:nvPr/>
        </p:nvCxnSpPr>
        <p:spPr>
          <a:xfrm>
            <a:off x="3529875" y="3662175"/>
            <a:ext cx="20454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28" name="Google Shape;428;p50"/>
          <p:cNvSpPr txBox="1"/>
          <p:nvPr/>
        </p:nvSpPr>
        <p:spPr>
          <a:xfrm>
            <a:off x="518950" y="1628625"/>
            <a:ext cx="28626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   Model</a:t>
            </a:r>
            <a:endParaRPr sz="2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SSAE +XGBoost</a:t>
            </a:r>
            <a:endParaRPr sz="2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Hybrid </a:t>
            </a:r>
            <a:endParaRPr sz="2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(2024)</a:t>
            </a:r>
            <a:endParaRPr sz="2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9" name="Google Shape;429;p50"/>
          <p:cNvSpPr txBox="1"/>
          <p:nvPr/>
        </p:nvSpPr>
        <p:spPr>
          <a:xfrm>
            <a:off x="1519950" y="194075"/>
            <a:ext cx="661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Title: XGBoost Algorithm on Intrusion Detection System in Detecting Network Intrusions [3]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(A. Althobaiti and H. Peyvandi)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30" name="Google Shape;430;p50"/>
          <p:cNvSpPr txBox="1"/>
          <p:nvPr/>
        </p:nvSpPr>
        <p:spPr>
          <a:xfrm>
            <a:off x="356900" y="4800600"/>
            <a:ext cx="38559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[3] </a:t>
            </a:r>
            <a:r>
              <a:rPr lang="en" sz="800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3"/>
              </a:rPr>
              <a:t>https://www.sciencedirect.com/science/article/abs/pii/S0167404824005182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1"/>
          <p:cNvSpPr/>
          <p:nvPr/>
        </p:nvSpPr>
        <p:spPr>
          <a:xfrm>
            <a:off x="277500" y="1085400"/>
            <a:ext cx="3247500" cy="3027000"/>
          </a:xfrm>
          <a:prstGeom prst="roundRect">
            <a:avLst>
              <a:gd fmla="val 13193" name="adj"/>
            </a:avLst>
          </a:prstGeom>
          <a:solidFill>
            <a:srgbClr val="FCE5CD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36" name="Google Shape;436;p51"/>
          <p:cNvSpPr/>
          <p:nvPr/>
        </p:nvSpPr>
        <p:spPr>
          <a:xfrm>
            <a:off x="5595650" y="747125"/>
            <a:ext cx="2991000" cy="126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37" name="Google Shape;437;p51"/>
          <p:cNvSpPr txBox="1"/>
          <p:nvPr/>
        </p:nvSpPr>
        <p:spPr>
          <a:xfrm>
            <a:off x="5691500" y="841702"/>
            <a:ext cx="27993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Methodology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Developed a meta-learning framework combining deep sparse autoencoders with ensemble learning.</a:t>
            </a:r>
            <a:b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Aimed to enhance adaptability to new threats and improve generalization across datasets.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38" name="Google Shape;438;p51"/>
          <p:cNvSpPr/>
          <p:nvPr/>
        </p:nvSpPr>
        <p:spPr>
          <a:xfrm>
            <a:off x="6324400" y="2236048"/>
            <a:ext cx="2313900" cy="996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39" name="Google Shape;439;p51"/>
          <p:cNvSpPr txBox="1"/>
          <p:nvPr/>
        </p:nvSpPr>
        <p:spPr>
          <a:xfrm>
            <a:off x="6410125" y="2337325"/>
            <a:ext cx="2106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Notable enhancements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Meta-learning allows adaptability to new attacks and datasets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Strong recall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40" name="Google Shape;440;p51"/>
          <p:cNvSpPr/>
          <p:nvPr/>
        </p:nvSpPr>
        <p:spPr>
          <a:xfrm>
            <a:off x="5575275" y="3361425"/>
            <a:ext cx="3145200" cy="1356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41" name="Google Shape;441;p51"/>
          <p:cNvSpPr txBox="1"/>
          <p:nvPr/>
        </p:nvSpPr>
        <p:spPr>
          <a:xfrm>
            <a:off x="5716575" y="3473575"/>
            <a:ext cx="2991000" cy="1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Performance Improvements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Accuracy: Reported at 91.6% on the test dataset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Recall: Achieved 94% on Test+ indicating improved detection of true positives.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F1-Score: Consistently at 91% across both datasets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442" name="Google Shape;442;p51"/>
          <p:cNvCxnSpPr>
            <a:endCxn id="436" idx="1"/>
          </p:cNvCxnSpPr>
          <p:nvPr/>
        </p:nvCxnSpPr>
        <p:spPr>
          <a:xfrm flipH="1" rot="10800000">
            <a:off x="3522050" y="1377725"/>
            <a:ext cx="2073600" cy="20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3" name="Google Shape;443;p51"/>
          <p:cNvCxnSpPr>
            <a:stCxn id="435" idx="3"/>
            <a:endCxn id="438" idx="1"/>
          </p:cNvCxnSpPr>
          <p:nvPr/>
        </p:nvCxnSpPr>
        <p:spPr>
          <a:xfrm>
            <a:off x="3525000" y="2598900"/>
            <a:ext cx="2799300" cy="13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4" name="Google Shape;444;p51"/>
          <p:cNvCxnSpPr>
            <a:endCxn id="440" idx="1"/>
          </p:cNvCxnSpPr>
          <p:nvPr/>
        </p:nvCxnSpPr>
        <p:spPr>
          <a:xfrm>
            <a:off x="3529875" y="3497025"/>
            <a:ext cx="20454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5" name="Google Shape;445;p51"/>
          <p:cNvSpPr txBox="1"/>
          <p:nvPr/>
        </p:nvSpPr>
        <p:spPr>
          <a:xfrm>
            <a:off x="518950" y="1628625"/>
            <a:ext cx="28626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SSAE + Meta-Learning (2023)</a:t>
            </a:r>
            <a:endParaRPr sz="2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46" name="Google Shape;446;p51"/>
          <p:cNvSpPr txBox="1"/>
          <p:nvPr/>
        </p:nvSpPr>
        <p:spPr>
          <a:xfrm>
            <a:off x="1519950" y="194075"/>
            <a:ext cx="661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Title: Deep Neural Networks based Meta-Learning for Network Intrusion Detection [4]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(A. Sohail, B. Ayisha, I. Hameed et al.)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47" name="Google Shape;447;p51"/>
          <p:cNvSpPr txBox="1"/>
          <p:nvPr/>
        </p:nvSpPr>
        <p:spPr>
          <a:xfrm>
            <a:off x="356900" y="4800600"/>
            <a:ext cx="32475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[4] </a:t>
            </a:r>
            <a:r>
              <a:rPr lang="en" sz="800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3"/>
              </a:rPr>
              <a:t>https://arxiv.org/abs/2302.09394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2"/>
          <p:cNvSpPr txBox="1"/>
          <p:nvPr>
            <p:ph type="title"/>
          </p:nvPr>
        </p:nvSpPr>
        <p:spPr>
          <a:xfrm>
            <a:off x="277500" y="73350"/>
            <a:ext cx="8589000" cy="5565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Comparison with the original paper</a:t>
            </a:r>
            <a:endParaRPr sz="2800"/>
          </a:p>
        </p:txBody>
      </p:sp>
      <p:graphicFrame>
        <p:nvGraphicFramePr>
          <p:cNvPr id="453" name="Google Shape;453;p52"/>
          <p:cNvGraphicFramePr/>
          <p:nvPr/>
        </p:nvGraphicFramePr>
        <p:xfrm>
          <a:off x="805550" y="6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{B575ACEC-87FB-4D40-BD8D-E5C2AB59A42A}</a:tableStyleId>
              </a:tblPr>
              <a:tblGrid>
                <a:gridCol w="2413000"/>
                <a:gridCol w="2413000"/>
                <a:gridCol w="2413000"/>
              </a:tblGrid>
              <a:tr h="35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Aspect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Original Paper (2018)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Our Implementation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35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Dataset Used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NSL-KDD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NSL-KDD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3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Preprocessing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One-hot encoding + Min-max normalization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One-hot encoding + Min-max normalization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Feature Dim. Reduction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121 → 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121 → 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SSAE Architecture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 layers: [100, 85, 55, 30], output: 5 </a:t>
                      </a:r>
                      <a:endParaRPr sz="13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 layers: [100, 85, 55, 30], output: 5 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Classifier Used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Softmax</a:t>
                      </a:r>
                      <a:endParaRPr sz="13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SVM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Accuracy (Binary Classification)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97.8%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88.43%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F1-Score (Binary)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0.972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0.8806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5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False Alarm Rate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2.04%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0.75%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5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Training Time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Higher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Lower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duct demo | Human focus">
  <a:themeElements>
    <a:clrScheme name="Simple Light">
      <a:dk1>
        <a:srgbClr val="3C4043"/>
      </a:dk1>
      <a:lt1>
        <a:srgbClr val="000000"/>
      </a:lt1>
      <a:dk2>
        <a:srgbClr val="F4F4F4"/>
      </a:dk2>
      <a:lt2>
        <a:srgbClr val="FFFFFF"/>
      </a:lt2>
      <a:accent1>
        <a:srgbClr val="FDD198"/>
      </a:accent1>
      <a:accent2>
        <a:srgbClr val="F4F4F4"/>
      </a:accent2>
      <a:accent3>
        <a:srgbClr val="B7B7B7"/>
      </a:accent3>
      <a:accent4>
        <a:srgbClr val="FFA767"/>
      </a:accent4>
      <a:accent5>
        <a:srgbClr val="FFF2DC"/>
      </a:accent5>
      <a:accent6>
        <a:srgbClr val="F0C894"/>
      </a:accent6>
      <a:hlink>
        <a:srgbClr val="CAA9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