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8" r:id="rId9"/>
    <p:sldId id="263" r:id="rId10"/>
    <p:sldId id="267" r:id="rId11"/>
    <p:sldId id="272" r:id="rId12"/>
    <p:sldId id="266" r:id="rId13"/>
    <p:sldId id="271" r:id="rId14"/>
    <p:sldId id="274" r:id="rId15"/>
    <p:sldId id="276" r:id="rId16"/>
    <p:sldId id="27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04202-14CF-4B92-962C-D04A8797A5A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D2B73BB-F9C2-4A8D-97F1-F09092B90093}">
      <dgm:prSet custT="1"/>
      <dgm:spPr/>
      <dgm:t>
        <a:bodyPr/>
        <a:lstStyle/>
        <a:p>
          <a:r>
            <a:rPr lang="en-IN" sz="4000" dirty="0">
              <a:latin typeface="Bahnschrift Light SemiCondensed" panose="020B0502040204020203" pitchFamily="34" charset="0"/>
            </a:rPr>
            <a:t>Introduction</a:t>
          </a:r>
          <a:endParaRPr lang="en-US" sz="4000" dirty="0">
            <a:latin typeface="Bahnschrift Light SemiCondensed" panose="020B0502040204020203" pitchFamily="34" charset="0"/>
          </a:endParaRPr>
        </a:p>
      </dgm:t>
    </dgm:pt>
    <dgm:pt modelId="{AFCAA674-0A2C-4047-80E1-DB18E5B3DA32}" type="parTrans" cxnId="{870FA1AF-C7F6-4B0B-A363-EF6DB0A0CAB7}">
      <dgm:prSet/>
      <dgm:spPr/>
      <dgm:t>
        <a:bodyPr/>
        <a:lstStyle/>
        <a:p>
          <a:endParaRPr lang="en-US"/>
        </a:p>
      </dgm:t>
    </dgm:pt>
    <dgm:pt modelId="{94142B1D-7C0F-487A-805C-0677ABCC3B22}" type="sibTrans" cxnId="{870FA1AF-C7F6-4B0B-A363-EF6DB0A0CAB7}">
      <dgm:prSet/>
      <dgm:spPr/>
      <dgm:t>
        <a:bodyPr/>
        <a:lstStyle/>
        <a:p>
          <a:endParaRPr lang="en-US"/>
        </a:p>
      </dgm:t>
    </dgm:pt>
    <dgm:pt modelId="{95B0FCE4-B763-49AD-B89B-428074E6C572}">
      <dgm:prSet custT="1"/>
      <dgm:spPr/>
      <dgm:t>
        <a:bodyPr/>
        <a:lstStyle/>
        <a:p>
          <a:r>
            <a:rPr lang="en-IN" sz="4000" dirty="0">
              <a:latin typeface="Bahnschrift Light SemiCondensed" panose="020B0502040204020203" pitchFamily="34" charset="0"/>
            </a:rPr>
            <a:t>Business Problem</a:t>
          </a:r>
          <a:endParaRPr lang="en-US" sz="4000" dirty="0">
            <a:latin typeface="Bahnschrift Light SemiCondensed" panose="020B0502040204020203" pitchFamily="34" charset="0"/>
          </a:endParaRPr>
        </a:p>
      </dgm:t>
    </dgm:pt>
    <dgm:pt modelId="{5BA8B9AD-322E-424B-842B-4EA44A554A68}" type="parTrans" cxnId="{0D1D3959-75E6-40F2-A0E7-38EA8F94EC53}">
      <dgm:prSet/>
      <dgm:spPr/>
      <dgm:t>
        <a:bodyPr/>
        <a:lstStyle/>
        <a:p>
          <a:endParaRPr lang="en-US"/>
        </a:p>
      </dgm:t>
    </dgm:pt>
    <dgm:pt modelId="{9D72F2A8-D238-47C8-8A36-72A9C763347F}" type="sibTrans" cxnId="{0D1D3959-75E6-40F2-A0E7-38EA8F94EC53}">
      <dgm:prSet/>
      <dgm:spPr/>
      <dgm:t>
        <a:bodyPr/>
        <a:lstStyle/>
        <a:p>
          <a:endParaRPr lang="en-US"/>
        </a:p>
      </dgm:t>
    </dgm:pt>
    <dgm:pt modelId="{27B89A1D-F938-4E34-8135-3D860D99C1DA}">
      <dgm:prSet custT="1"/>
      <dgm:spPr/>
      <dgm:t>
        <a:bodyPr/>
        <a:lstStyle/>
        <a:p>
          <a:r>
            <a:rPr lang="en-IN" sz="4000">
              <a:latin typeface="Bahnschrift Light SemiCondensed" panose="020B0502040204020203" pitchFamily="34" charset="0"/>
            </a:rPr>
            <a:t>Data </a:t>
          </a:r>
          <a:endParaRPr lang="en-US" sz="4000">
            <a:latin typeface="Bahnschrift Light SemiCondensed" panose="020B0502040204020203" pitchFamily="34" charset="0"/>
          </a:endParaRPr>
        </a:p>
      </dgm:t>
    </dgm:pt>
    <dgm:pt modelId="{0E00BC07-4CBC-419A-8DC8-AB1183998D03}" type="parTrans" cxnId="{5916BEA8-EFEA-460D-BE3E-46DCC59CF730}">
      <dgm:prSet/>
      <dgm:spPr/>
      <dgm:t>
        <a:bodyPr/>
        <a:lstStyle/>
        <a:p>
          <a:endParaRPr lang="en-US"/>
        </a:p>
      </dgm:t>
    </dgm:pt>
    <dgm:pt modelId="{C9913DB5-61ED-450C-916B-8670A957404A}" type="sibTrans" cxnId="{5916BEA8-EFEA-460D-BE3E-46DCC59CF730}">
      <dgm:prSet/>
      <dgm:spPr/>
      <dgm:t>
        <a:bodyPr/>
        <a:lstStyle/>
        <a:p>
          <a:endParaRPr lang="en-US"/>
        </a:p>
      </dgm:t>
    </dgm:pt>
    <dgm:pt modelId="{89FDD05B-34BA-4A04-B58D-87578F74FA7B}">
      <dgm:prSet custT="1"/>
      <dgm:spPr/>
      <dgm:t>
        <a:bodyPr/>
        <a:lstStyle/>
        <a:p>
          <a:r>
            <a:rPr lang="en-IN" sz="4000">
              <a:latin typeface="Bahnschrift Light SemiCondensed" panose="020B0502040204020203" pitchFamily="34" charset="0"/>
            </a:rPr>
            <a:t>Methodology</a:t>
          </a:r>
          <a:endParaRPr lang="en-US" sz="4000">
            <a:latin typeface="Bahnschrift Light SemiCondensed" panose="020B0502040204020203" pitchFamily="34" charset="0"/>
          </a:endParaRPr>
        </a:p>
      </dgm:t>
    </dgm:pt>
    <dgm:pt modelId="{50418313-1C33-4B2F-A784-CAB176498F27}" type="parTrans" cxnId="{9AF122C6-25BC-40C6-A8CC-B052B54D49C6}">
      <dgm:prSet/>
      <dgm:spPr/>
      <dgm:t>
        <a:bodyPr/>
        <a:lstStyle/>
        <a:p>
          <a:endParaRPr lang="en-US"/>
        </a:p>
      </dgm:t>
    </dgm:pt>
    <dgm:pt modelId="{D3673C89-41CA-472F-BDF3-CF27704A8C11}" type="sibTrans" cxnId="{9AF122C6-25BC-40C6-A8CC-B052B54D49C6}">
      <dgm:prSet/>
      <dgm:spPr/>
      <dgm:t>
        <a:bodyPr/>
        <a:lstStyle/>
        <a:p>
          <a:endParaRPr lang="en-US"/>
        </a:p>
      </dgm:t>
    </dgm:pt>
    <dgm:pt modelId="{4CDE10AD-24F2-4936-B47F-C8A98B587C73}">
      <dgm:prSet custT="1"/>
      <dgm:spPr/>
      <dgm:t>
        <a:bodyPr/>
        <a:lstStyle/>
        <a:p>
          <a:r>
            <a:rPr lang="en-IN" sz="4000">
              <a:latin typeface="Bahnschrift Light SemiCondensed" panose="020B0502040204020203" pitchFamily="34" charset="0"/>
            </a:rPr>
            <a:t>Analysis</a:t>
          </a:r>
          <a:endParaRPr lang="en-US" sz="4000">
            <a:latin typeface="Bahnschrift Light SemiCondensed" panose="020B0502040204020203" pitchFamily="34" charset="0"/>
          </a:endParaRPr>
        </a:p>
      </dgm:t>
    </dgm:pt>
    <dgm:pt modelId="{9E6AEAEE-AB60-4C88-BEB2-4416BAA5F6C2}" type="parTrans" cxnId="{E7C8FC4E-652F-459F-B7AB-B42D6510699B}">
      <dgm:prSet/>
      <dgm:spPr/>
      <dgm:t>
        <a:bodyPr/>
        <a:lstStyle/>
        <a:p>
          <a:endParaRPr lang="en-US"/>
        </a:p>
      </dgm:t>
    </dgm:pt>
    <dgm:pt modelId="{67218900-6B8C-485D-88D6-7CF39EDBEF8F}" type="sibTrans" cxnId="{E7C8FC4E-652F-459F-B7AB-B42D6510699B}">
      <dgm:prSet/>
      <dgm:spPr/>
      <dgm:t>
        <a:bodyPr/>
        <a:lstStyle/>
        <a:p>
          <a:endParaRPr lang="en-US"/>
        </a:p>
      </dgm:t>
    </dgm:pt>
    <dgm:pt modelId="{A63AA3B4-5605-4AE5-8BB5-C500C9E72D22}">
      <dgm:prSet custT="1"/>
      <dgm:spPr/>
      <dgm:t>
        <a:bodyPr/>
        <a:lstStyle/>
        <a:p>
          <a:r>
            <a:rPr lang="en-IN" sz="4000" dirty="0">
              <a:latin typeface="Bahnschrift Light SemiCondensed" panose="020B0502040204020203" pitchFamily="34" charset="0"/>
            </a:rPr>
            <a:t>Result</a:t>
          </a:r>
          <a:endParaRPr lang="en-US" sz="4000" dirty="0">
            <a:latin typeface="Bahnschrift Light SemiCondensed" panose="020B0502040204020203" pitchFamily="34" charset="0"/>
          </a:endParaRPr>
        </a:p>
      </dgm:t>
    </dgm:pt>
    <dgm:pt modelId="{17CCB741-7C38-4D79-B32F-95B3279E8FDC}" type="parTrans" cxnId="{27EB4EDE-23C1-42D8-8170-3DD860ED4D34}">
      <dgm:prSet/>
      <dgm:spPr/>
      <dgm:t>
        <a:bodyPr/>
        <a:lstStyle/>
        <a:p>
          <a:endParaRPr lang="en-US"/>
        </a:p>
      </dgm:t>
    </dgm:pt>
    <dgm:pt modelId="{FB0D9716-CD94-461F-8702-FE58BC792D01}" type="sibTrans" cxnId="{27EB4EDE-23C1-42D8-8170-3DD860ED4D34}">
      <dgm:prSet/>
      <dgm:spPr/>
      <dgm:t>
        <a:bodyPr/>
        <a:lstStyle/>
        <a:p>
          <a:endParaRPr lang="en-US"/>
        </a:p>
      </dgm:t>
    </dgm:pt>
    <dgm:pt modelId="{320B7A14-820C-4E17-9FD7-92225FE83825}">
      <dgm:prSet custT="1"/>
      <dgm:spPr/>
      <dgm:t>
        <a:bodyPr/>
        <a:lstStyle/>
        <a:p>
          <a:r>
            <a:rPr lang="en-IN" sz="4000">
              <a:latin typeface="Bahnschrift Light SemiCondensed" panose="020B0502040204020203" pitchFamily="34" charset="0"/>
            </a:rPr>
            <a:t>Discussion</a:t>
          </a:r>
          <a:endParaRPr lang="en-US" sz="4000">
            <a:latin typeface="Bahnschrift Light SemiCondensed" panose="020B0502040204020203" pitchFamily="34" charset="0"/>
          </a:endParaRPr>
        </a:p>
      </dgm:t>
    </dgm:pt>
    <dgm:pt modelId="{E10572D7-A0DC-4AF4-B3A2-23B70DCEF5D3}" type="parTrans" cxnId="{08EA99BE-1E03-4EA6-8ECC-D6EE0F641912}">
      <dgm:prSet/>
      <dgm:spPr/>
      <dgm:t>
        <a:bodyPr/>
        <a:lstStyle/>
        <a:p>
          <a:endParaRPr lang="en-US"/>
        </a:p>
      </dgm:t>
    </dgm:pt>
    <dgm:pt modelId="{5D6DCD75-FC55-44AA-891B-42A0EF38B6B7}" type="sibTrans" cxnId="{08EA99BE-1E03-4EA6-8ECC-D6EE0F641912}">
      <dgm:prSet/>
      <dgm:spPr/>
      <dgm:t>
        <a:bodyPr/>
        <a:lstStyle/>
        <a:p>
          <a:endParaRPr lang="en-US"/>
        </a:p>
      </dgm:t>
    </dgm:pt>
    <dgm:pt modelId="{D8016071-3798-45AB-AEF2-4FE34A347F61}">
      <dgm:prSet custT="1"/>
      <dgm:spPr/>
      <dgm:t>
        <a:bodyPr/>
        <a:lstStyle/>
        <a:p>
          <a:r>
            <a:rPr lang="en-IN" sz="4000">
              <a:latin typeface="Bahnschrift Light SemiCondensed" panose="020B0502040204020203" pitchFamily="34" charset="0"/>
            </a:rPr>
            <a:t>Conclusion</a:t>
          </a:r>
          <a:endParaRPr lang="en-US" sz="4000">
            <a:latin typeface="Bahnschrift Light SemiCondensed" panose="020B0502040204020203" pitchFamily="34" charset="0"/>
          </a:endParaRPr>
        </a:p>
      </dgm:t>
    </dgm:pt>
    <dgm:pt modelId="{AE07F927-2F33-4F45-9087-215077E4347B}" type="parTrans" cxnId="{37F58220-0CC4-4CE3-BBD1-3B3D46020C33}">
      <dgm:prSet/>
      <dgm:spPr/>
      <dgm:t>
        <a:bodyPr/>
        <a:lstStyle/>
        <a:p>
          <a:endParaRPr lang="en-US"/>
        </a:p>
      </dgm:t>
    </dgm:pt>
    <dgm:pt modelId="{2C934A5F-A197-4098-A986-7DE5B71A702D}" type="sibTrans" cxnId="{37F58220-0CC4-4CE3-BBD1-3B3D46020C33}">
      <dgm:prSet/>
      <dgm:spPr/>
      <dgm:t>
        <a:bodyPr/>
        <a:lstStyle/>
        <a:p>
          <a:endParaRPr lang="en-US"/>
        </a:p>
      </dgm:t>
    </dgm:pt>
    <dgm:pt modelId="{AB095269-4CCF-4F88-8365-BD869D31CA74}" type="pres">
      <dgm:prSet presAssocID="{13204202-14CF-4B92-962C-D04A8797A5A8}" presName="linear" presStyleCnt="0">
        <dgm:presLayoutVars>
          <dgm:animLvl val="lvl"/>
          <dgm:resizeHandles val="exact"/>
        </dgm:presLayoutVars>
      </dgm:prSet>
      <dgm:spPr/>
    </dgm:pt>
    <dgm:pt modelId="{14D37021-214C-4A22-8FD6-D6513646BAFB}" type="pres">
      <dgm:prSet presAssocID="{DD2B73BB-F9C2-4A8D-97F1-F09092B90093}" presName="parentText" presStyleLbl="node1" presStyleIdx="0" presStyleCnt="8">
        <dgm:presLayoutVars>
          <dgm:chMax val="0"/>
          <dgm:bulletEnabled val="1"/>
        </dgm:presLayoutVars>
      </dgm:prSet>
      <dgm:spPr/>
    </dgm:pt>
    <dgm:pt modelId="{9CB9AF9D-AAB5-46AE-A7D3-3E9FB144C487}" type="pres">
      <dgm:prSet presAssocID="{94142B1D-7C0F-487A-805C-0677ABCC3B22}" presName="spacer" presStyleCnt="0"/>
      <dgm:spPr/>
    </dgm:pt>
    <dgm:pt modelId="{44D22696-667B-4A88-830E-490FCFB93AEF}" type="pres">
      <dgm:prSet presAssocID="{95B0FCE4-B763-49AD-B89B-428074E6C572}" presName="parentText" presStyleLbl="node1" presStyleIdx="1" presStyleCnt="8">
        <dgm:presLayoutVars>
          <dgm:chMax val="0"/>
          <dgm:bulletEnabled val="1"/>
        </dgm:presLayoutVars>
      </dgm:prSet>
      <dgm:spPr/>
    </dgm:pt>
    <dgm:pt modelId="{ECD00116-B033-4737-B31A-CEEAC2370C70}" type="pres">
      <dgm:prSet presAssocID="{9D72F2A8-D238-47C8-8A36-72A9C763347F}" presName="spacer" presStyleCnt="0"/>
      <dgm:spPr/>
    </dgm:pt>
    <dgm:pt modelId="{3F9F9F31-E7EC-4D96-BE3B-F685EE2CCE8A}" type="pres">
      <dgm:prSet presAssocID="{27B89A1D-F938-4E34-8135-3D860D99C1DA}" presName="parentText" presStyleLbl="node1" presStyleIdx="2" presStyleCnt="8">
        <dgm:presLayoutVars>
          <dgm:chMax val="0"/>
          <dgm:bulletEnabled val="1"/>
        </dgm:presLayoutVars>
      </dgm:prSet>
      <dgm:spPr/>
    </dgm:pt>
    <dgm:pt modelId="{27ED116E-0D43-4439-B47E-D86A4D85EF3C}" type="pres">
      <dgm:prSet presAssocID="{C9913DB5-61ED-450C-916B-8670A957404A}" presName="spacer" presStyleCnt="0"/>
      <dgm:spPr/>
    </dgm:pt>
    <dgm:pt modelId="{80122607-8F80-4F84-BFCD-16CC2877BE60}" type="pres">
      <dgm:prSet presAssocID="{89FDD05B-34BA-4A04-B58D-87578F74FA7B}" presName="parentText" presStyleLbl="node1" presStyleIdx="3" presStyleCnt="8">
        <dgm:presLayoutVars>
          <dgm:chMax val="0"/>
          <dgm:bulletEnabled val="1"/>
        </dgm:presLayoutVars>
      </dgm:prSet>
      <dgm:spPr/>
    </dgm:pt>
    <dgm:pt modelId="{FF1FF40A-AC3A-4871-BCD2-0899623CF557}" type="pres">
      <dgm:prSet presAssocID="{D3673C89-41CA-472F-BDF3-CF27704A8C11}" presName="spacer" presStyleCnt="0"/>
      <dgm:spPr/>
    </dgm:pt>
    <dgm:pt modelId="{4EC99D5D-3802-4EC4-84E9-0343FA42E62D}" type="pres">
      <dgm:prSet presAssocID="{4CDE10AD-24F2-4936-B47F-C8A98B587C73}" presName="parentText" presStyleLbl="node1" presStyleIdx="4" presStyleCnt="8">
        <dgm:presLayoutVars>
          <dgm:chMax val="0"/>
          <dgm:bulletEnabled val="1"/>
        </dgm:presLayoutVars>
      </dgm:prSet>
      <dgm:spPr/>
    </dgm:pt>
    <dgm:pt modelId="{73705BC3-E6F2-4B1F-9A86-2B26B14E0C9D}" type="pres">
      <dgm:prSet presAssocID="{67218900-6B8C-485D-88D6-7CF39EDBEF8F}" presName="spacer" presStyleCnt="0"/>
      <dgm:spPr/>
    </dgm:pt>
    <dgm:pt modelId="{B87B0A48-D056-4172-A4B0-FFED6507381A}" type="pres">
      <dgm:prSet presAssocID="{A63AA3B4-5605-4AE5-8BB5-C500C9E72D22}" presName="parentText" presStyleLbl="node1" presStyleIdx="5" presStyleCnt="8">
        <dgm:presLayoutVars>
          <dgm:chMax val="0"/>
          <dgm:bulletEnabled val="1"/>
        </dgm:presLayoutVars>
      </dgm:prSet>
      <dgm:spPr/>
    </dgm:pt>
    <dgm:pt modelId="{321E7720-2FDC-4E2C-951F-9C3DC5035163}" type="pres">
      <dgm:prSet presAssocID="{FB0D9716-CD94-461F-8702-FE58BC792D01}" presName="spacer" presStyleCnt="0"/>
      <dgm:spPr/>
    </dgm:pt>
    <dgm:pt modelId="{5FB52254-E820-4376-8809-82AABAAB69C6}" type="pres">
      <dgm:prSet presAssocID="{320B7A14-820C-4E17-9FD7-92225FE83825}" presName="parentText" presStyleLbl="node1" presStyleIdx="6" presStyleCnt="8">
        <dgm:presLayoutVars>
          <dgm:chMax val="0"/>
          <dgm:bulletEnabled val="1"/>
        </dgm:presLayoutVars>
      </dgm:prSet>
      <dgm:spPr/>
    </dgm:pt>
    <dgm:pt modelId="{52A86A17-6ACE-4F21-8495-D8B0B3E7D333}" type="pres">
      <dgm:prSet presAssocID="{5D6DCD75-FC55-44AA-891B-42A0EF38B6B7}" presName="spacer" presStyleCnt="0"/>
      <dgm:spPr/>
    </dgm:pt>
    <dgm:pt modelId="{674309CF-D41D-4782-AF01-2E0C3CB46129}" type="pres">
      <dgm:prSet presAssocID="{D8016071-3798-45AB-AEF2-4FE34A347F61}" presName="parentText" presStyleLbl="node1" presStyleIdx="7" presStyleCnt="8">
        <dgm:presLayoutVars>
          <dgm:chMax val="0"/>
          <dgm:bulletEnabled val="1"/>
        </dgm:presLayoutVars>
      </dgm:prSet>
      <dgm:spPr/>
    </dgm:pt>
  </dgm:ptLst>
  <dgm:cxnLst>
    <dgm:cxn modelId="{9EF8341B-1631-44E2-B220-D86968CE2E77}" type="presOf" srcId="{320B7A14-820C-4E17-9FD7-92225FE83825}" destId="{5FB52254-E820-4376-8809-82AABAAB69C6}" srcOrd="0" destOrd="0" presId="urn:microsoft.com/office/officeart/2005/8/layout/vList2"/>
    <dgm:cxn modelId="{37F58220-0CC4-4CE3-BBD1-3B3D46020C33}" srcId="{13204202-14CF-4B92-962C-D04A8797A5A8}" destId="{D8016071-3798-45AB-AEF2-4FE34A347F61}" srcOrd="7" destOrd="0" parTransId="{AE07F927-2F33-4F45-9087-215077E4347B}" sibTransId="{2C934A5F-A197-4098-A986-7DE5B71A702D}"/>
    <dgm:cxn modelId="{EBDBED5D-FA9F-4803-8E64-E51A79A90EC0}" type="presOf" srcId="{13204202-14CF-4B92-962C-D04A8797A5A8}" destId="{AB095269-4CCF-4F88-8365-BD869D31CA74}" srcOrd="0" destOrd="0" presId="urn:microsoft.com/office/officeart/2005/8/layout/vList2"/>
    <dgm:cxn modelId="{BA5E6B63-9EE4-4A8A-AA9D-B4BEE4AC3B7E}" type="presOf" srcId="{DD2B73BB-F9C2-4A8D-97F1-F09092B90093}" destId="{14D37021-214C-4A22-8FD6-D6513646BAFB}" srcOrd="0" destOrd="0" presId="urn:microsoft.com/office/officeart/2005/8/layout/vList2"/>
    <dgm:cxn modelId="{FEE9F543-8F93-434B-9DC1-3A9C4CBD1F16}" type="presOf" srcId="{4CDE10AD-24F2-4936-B47F-C8A98B587C73}" destId="{4EC99D5D-3802-4EC4-84E9-0343FA42E62D}" srcOrd="0" destOrd="0" presId="urn:microsoft.com/office/officeart/2005/8/layout/vList2"/>
    <dgm:cxn modelId="{90A49065-39B7-41CA-B99A-984846BFF66C}" type="presOf" srcId="{95B0FCE4-B763-49AD-B89B-428074E6C572}" destId="{44D22696-667B-4A88-830E-490FCFB93AEF}" srcOrd="0" destOrd="0" presId="urn:microsoft.com/office/officeart/2005/8/layout/vList2"/>
    <dgm:cxn modelId="{E7C8FC4E-652F-459F-B7AB-B42D6510699B}" srcId="{13204202-14CF-4B92-962C-D04A8797A5A8}" destId="{4CDE10AD-24F2-4936-B47F-C8A98B587C73}" srcOrd="4" destOrd="0" parTransId="{9E6AEAEE-AB60-4C88-BEB2-4416BAA5F6C2}" sibTransId="{67218900-6B8C-485D-88D6-7CF39EDBEF8F}"/>
    <dgm:cxn modelId="{0D1D3959-75E6-40F2-A0E7-38EA8F94EC53}" srcId="{13204202-14CF-4B92-962C-D04A8797A5A8}" destId="{95B0FCE4-B763-49AD-B89B-428074E6C572}" srcOrd="1" destOrd="0" parTransId="{5BA8B9AD-322E-424B-842B-4EA44A554A68}" sibTransId="{9D72F2A8-D238-47C8-8A36-72A9C763347F}"/>
    <dgm:cxn modelId="{7C87017B-E189-46E2-A377-8CBD862E0FD6}" type="presOf" srcId="{27B89A1D-F938-4E34-8135-3D860D99C1DA}" destId="{3F9F9F31-E7EC-4D96-BE3B-F685EE2CCE8A}" srcOrd="0" destOrd="0" presId="urn:microsoft.com/office/officeart/2005/8/layout/vList2"/>
    <dgm:cxn modelId="{5916BEA8-EFEA-460D-BE3E-46DCC59CF730}" srcId="{13204202-14CF-4B92-962C-D04A8797A5A8}" destId="{27B89A1D-F938-4E34-8135-3D860D99C1DA}" srcOrd="2" destOrd="0" parTransId="{0E00BC07-4CBC-419A-8DC8-AB1183998D03}" sibTransId="{C9913DB5-61ED-450C-916B-8670A957404A}"/>
    <dgm:cxn modelId="{870FA1AF-C7F6-4B0B-A363-EF6DB0A0CAB7}" srcId="{13204202-14CF-4B92-962C-D04A8797A5A8}" destId="{DD2B73BB-F9C2-4A8D-97F1-F09092B90093}" srcOrd="0" destOrd="0" parTransId="{AFCAA674-0A2C-4047-80E1-DB18E5B3DA32}" sibTransId="{94142B1D-7C0F-487A-805C-0677ABCC3B22}"/>
    <dgm:cxn modelId="{E4347CB7-6516-4341-A985-02BCF6CF4F82}" type="presOf" srcId="{89FDD05B-34BA-4A04-B58D-87578F74FA7B}" destId="{80122607-8F80-4F84-BFCD-16CC2877BE60}" srcOrd="0" destOrd="0" presId="urn:microsoft.com/office/officeart/2005/8/layout/vList2"/>
    <dgm:cxn modelId="{40BCCFBC-F54E-4A59-99A2-AF37B75E0D7D}" type="presOf" srcId="{D8016071-3798-45AB-AEF2-4FE34A347F61}" destId="{674309CF-D41D-4782-AF01-2E0C3CB46129}" srcOrd="0" destOrd="0" presId="urn:microsoft.com/office/officeart/2005/8/layout/vList2"/>
    <dgm:cxn modelId="{08EA99BE-1E03-4EA6-8ECC-D6EE0F641912}" srcId="{13204202-14CF-4B92-962C-D04A8797A5A8}" destId="{320B7A14-820C-4E17-9FD7-92225FE83825}" srcOrd="6" destOrd="0" parTransId="{E10572D7-A0DC-4AF4-B3A2-23B70DCEF5D3}" sibTransId="{5D6DCD75-FC55-44AA-891B-42A0EF38B6B7}"/>
    <dgm:cxn modelId="{9AF122C6-25BC-40C6-A8CC-B052B54D49C6}" srcId="{13204202-14CF-4B92-962C-D04A8797A5A8}" destId="{89FDD05B-34BA-4A04-B58D-87578F74FA7B}" srcOrd="3" destOrd="0" parTransId="{50418313-1C33-4B2F-A784-CAB176498F27}" sibTransId="{D3673C89-41CA-472F-BDF3-CF27704A8C11}"/>
    <dgm:cxn modelId="{594331D3-4CF4-45A5-80DD-2FDD55B5907A}" type="presOf" srcId="{A63AA3B4-5605-4AE5-8BB5-C500C9E72D22}" destId="{B87B0A48-D056-4172-A4B0-FFED6507381A}" srcOrd="0" destOrd="0" presId="urn:microsoft.com/office/officeart/2005/8/layout/vList2"/>
    <dgm:cxn modelId="{27EB4EDE-23C1-42D8-8170-3DD860ED4D34}" srcId="{13204202-14CF-4B92-962C-D04A8797A5A8}" destId="{A63AA3B4-5605-4AE5-8BB5-C500C9E72D22}" srcOrd="5" destOrd="0" parTransId="{17CCB741-7C38-4D79-B32F-95B3279E8FDC}" sibTransId="{FB0D9716-CD94-461F-8702-FE58BC792D01}"/>
    <dgm:cxn modelId="{16FCA5A7-E828-4D66-B5F2-07C41D1EE6D8}" type="presParOf" srcId="{AB095269-4CCF-4F88-8365-BD869D31CA74}" destId="{14D37021-214C-4A22-8FD6-D6513646BAFB}" srcOrd="0" destOrd="0" presId="urn:microsoft.com/office/officeart/2005/8/layout/vList2"/>
    <dgm:cxn modelId="{D84F01DF-B384-4B3C-BC83-2844ECB9591F}" type="presParOf" srcId="{AB095269-4CCF-4F88-8365-BD869D31CA74}" destId="{9CB9AF9D-AAB5-46AE-A7D3-3E9FB144C487}" srcOrd="1" destOrd="0" presId="urn:microsoft.com/office/officeart/2005/8/layout/vList2"/>
    <dgm:cxn modelId="{5DAD09F7-7710-48D4-BA34-6EDF56506A53}" type="presParOf" srcId="{AB095269-4CCF-4F88-8365-BD869D31CA74}" destId="{44D22696-667B-4A88-830E-490FCFB93AEF}" srcOrd="2" destOrd="0" presId="urn:microsoft.com/office/officeart/2005/8/layout/vList2"/>
    <dgm:cxn modelId="{2AA1F948-4CBF-4DED-A2AB-5C2923CFE6F3}" type="presParOf" srcId="{AB095269-4CCF-4F88-8365-BD869D31CA74}" destId="{ECD00116-B033-4737-B31A-CEEAC2370C70}" srcOrd="3" destOrd="0" presId="urn:microsoft.com/office/officeart/2005/8/layout/vList2"/>
    <dgm:cxn modelId="{748B8CE9-363A-4B20-8917-F7FFD3FBB3D6}" type="presParOf" srcId="{AB095269-4CCF-4F88-8365-BD869D31CA74}" destId="{3F9F9F31-E7EC-4D96-BE3B-F685EE2CCE8A}" srcOrd="4" destOrd="0" presId="urn:microsoft.com/office/officeart/2005/8/layout/vList2"/>
    <dgm:cxn modelId="{DEFEFEE1-B982-4200-A396-EEB725351132}" type="presParOf" srcId="{AB095269-4CCF-4F88-8365-BD869D31CA74}" destId="{27ED116E-0D43-4439-B47E-D86A4D85EF3C}" srcOrd="5" destOrd="0" presId="urn:microsoft.com/office/officeart/2005/8/layout/vList2"/>
    <dgm:cxn modelId="{D2B1CFAC-62A9-43C9-8E4B-E8C3A80DB8F2}" type="presParOf" srcId="{AB095269-4CCF-4F88-8365-BD869D31CA74}" destId="{80122607-8F80-4F84-BFCD-16CC2877BE60}" srcOrd="6" destOrd="0" presId="urn:microsoft.com/office/officeart/2005/8/layout/vList2"/>
    <dgm:cxn modelId="{2FBE7678-E02D-44E8-924E-3A886F98CE7D}" type="presParOf" srcId="{AB095269-4CCF-4F88-8365-BD869D31CA74}" destId="{FF1FF40A-AC3A-4871-BCD2-0899623CF557}" srcOrd="7" destOrd="0" presId="urn:microsoft.com/office/officeart/2005/8/layout/vList2"/>
    <dgm:cxn modelId="{FC852EA6-526B-4365-8E3C-FCA27E122044}" type="presParOf" srcId="{AB095269-4CCF-4F88-8365-BD869D31CA74}" destId="{4EC99D5D-3802-4EC4-84E9-0343FA42E62D}" srcOrd="8" destOrd="0" presId="urn:microsoft.com/office/officeart/2005/8/layout/vList2"/>
    <dgm:cxn modelId="{772E902C-1CD5-42A1-B0C7-F7DA9B24C547}" type="presParOf" srcId="{AB095269-4CCF-4F88-8365-BD869D31CA74}" destId="{73705BC3-E6F2-4B1F-9A86-2B26B14E0C9D}" srcOrd="9" destOrd="0" presId="urn:microsoft.com/office/officeart/2005/8/layout/vList2"/>
    <dgm:cxn modelId="{512B2643-7853-4DEE-9DCD-A70182710BDF}" type="presParOf" srcId="{AB095269-4CCF-4F88-8365-BD869D31CA74}" destId="{B87B0A48-D056-4172-A4B0-FFED6507381A}" srcOrd="10" destOrd="0" presId="urn:microsoft.com/office/officeart/2005/8/layout/vList2"/>
    <dgm:cxn modelId="{6B04AA91-67F5-4B8E-9C30-A8E0551B8D31}" type="presParOf" srcId="{AB095269-4CCF-4F88-8365-BD869D31CA74}" destId="{321E7720-2FDC-4E2C-951F-9C3DC5035163}" srcOrd="11" destOrd="0" presId="urn:microsoft.com/office/officeart/2005/8/layout/vList2"/>
    <dgm:cxn modelId="{41A16E33-DC39-4D8C-B95B-54D00BB4EA50}" type="presParOf" srcId="{AB095269-4CCF-4F88-8365-BD869D31CA74}" destId="{5FB52254-E820-4376-8809-82AABAAB69C6}" srcOrd="12" destOrd="0" presId="urn:microsoft.com/office/officeart/2005/8/layout/vList2"/>
    <dgm:cxn modelId="{AA450528-6350-40C2-AD4A-A7CB1E2C3817}" type="presParOf" srcId="{AB095269-4CCF-4F88-8365-BD869D31CA74}" destId="{52A86A17-6ACE-4F21-8495-D8B0B3E7D333}" srcOrd="13" destOrd="0" presId="urn:microsoft.com/office/officeart/2005/8/layout/vList2"/>
    <dgm:cxn modelId="{72CF7EC9-16F3-4231-8AE4-C167EBC97E99}" type="presParOf" srcId="{AB095269-4CCF-4F88-8365-BD869D31CA74}" destId="{674309CF-D41D-4782-AF01-2E0C3CB4612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37021-214C-4A22-8FD6-D6513646BAFB}">
      <dsp:nvSpPr>
        <dsp:cNvPr id="0" name=""/>
        <dsp:cNvSpPr/>
      </dsp:nvSpPr>
      <dsp:spPr>
        <a:xfrm>
          <a:off x="0" y="2775"/>
          <a:ext cx="5257800" cy="6784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latin typeface="Bahnschrift Light SemiCondensed" panose="020B0502040204020203" pitchFamily="34" charset="0"/>
            </a:rPr>
            <a:t>Introduction</a:t>
          </a:r>
          <a:endParaRPr lang="en-US" sz="4000" kern="1200" dirty="0">
            <a:latin typeface="Bahnschrift Light SemiCondensed" panose="020B0502040204020203" pitchFamily="34" charset="0"/>
          </a:endParaRPr>
        </a:p>
      </dsp:txBody>
      <dsp:txXfrm>
        <a:off x="33118" y="35893"/>
        <a:ext cx="5191564" cy="612198"/>
      </dsp:txXfrm>
    </dsp:sp>
    <dsp:sp modelId="{44D22696-667B-4A88-830E-490FCFB93AEF}">
      <dsp:nvSpPr>
        <dsp:cNvPr id="0" name=""/>
        <dsp:cNvSpPr/>
      </dsp:nvSpPr>
      <dsp:spPr>
        <a:xfrm>
          <a:off x="0" y="691447"/>
          <a:ext cx="5257800" cy="678434"/>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latin typeface="Bahnschrift Light SemiCondensed" panose="020B0502040204020203" pitchFamily="34" charset="0"/>
            </a:rPr>
            <a:t>Business Problem</a:t>
          </a:r>
          <a:endParaRPr lang="en-US" sz="4000" kern="1200" dirty="0">
            <a:latin typeface="Bahnschrift Light SemiCondensed" panose="020B0502040204020203" pitchFamily="34" charset="0"/>
          </a:endParaRPr>
        </a:p>
      </dsp:txBody>
      <dsp:txXfrm>
        <a:off x="33118" y="724565"/>
        <a:ext cx="5191564" cy="612198"/>
      </dsp:txXfrm>
    </dsp:sp>
    <dsp:sp modelId="{3F9F9F31-E7EC-4D96-BE3B-F685EE2CCE8A}">
      <dsp:nvSpPr>
        <dsp:cNvPr id="0" name=""/>
        <dsp:cNvSpPr/>
      </dsp:nvSpPr>
      <dsp:spPr>
        <a:xfrm>
          <a:off x="0" y="1380119"/>
          <a:ext cx="5257800" cy="678434"/>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latin typeface="Bahnschrift Light SemiCondensed" panose="020B0502040204020203" pitchFamily="34" charset="0"/>
            </a:rPr>
            <a:t>Data </a:t>
          </a:r>
          <a:endParaRPr lang="en-US" sz="4000" kern="1200">
            <a:latin typeface="Bahnschrift Light SemiCondensed" panose="020B0502040204020203" pitchFamily="34" charset="0"/>
          </a:endParaRPr>
        </a:p>
      </dsp:txBody>
      <dsp:txXfrm>
        <a:off x="33118" y="1413237"/>
        <a:ext cx="5191564" cy="612198"/>
      </dsp:txXfrm>
    </dsp:sp>
    <dsp:sp modelId="{80122607-8F80-4F84-BFCD-16CC2877BE60}">
      <dsp:nvSpPr>
        <dsp:cNvPr id="0" name=""/>
        <dsp:cNvSpPr/>
      </dsp:nvSpPr>
      <dsp:spPr>
        <a:xfrm>
          <a:off x="0" y="2068790"/>
          <a:ext cx="5257800" cy="678434"/>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latin typeface="Bahnschrift Light SemiCondensed" panose="020B0502040204020203" pitchFamily="34" charset="0"/>
            </a:rPr>
            <a:t>Methodology</a:t>
          </a:r>
          <a:endParaRPr lang="en-US" sz="4000" kern="1200">
            <a:latin typeface="Bahnschrift Light SemiCondensed" panose="020B0502040204020203" pitchFamily="34" charset="0"/>
          </a:endParaRPr>
        </a:p>
      </dsp:txBody>
      <dsp:txXfrm>
        <a:off x="33118" y="2101908"/>
        <a:ext cx="5191564" cy="612198"/>
      </dsp:txXfrm>
    </dsp:sp>
    <dsp:sp modelId="{4EC99D5D-3802-4EC4-84E9-0343FA42E62D}">
      <dsp:nvSpPr>
        <dsp:cNvPr id="0" name=""/>
        <dsp:cNvSpPr/>
      </dsp:nvSpPr>
      <dsp:spPr>
        <a:xfrm>
          <a:off x="0" y="2757462"/>
          <a:ext cx="5257800" cy="678434"/>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latin typeface="Bahnschrift Light SemiCondensed" panose="020B0502040204020203" pitchFamily="34" charset="0"/>
            </a:rPr>
            <a:t>Analysis</a:t>
          </a:r>
          <a:endParaRPr lang="en-US" sz="4000" kern="1200">
            <a:latin typeface="Bahnschrift Light SemiCondensed" panose="020B0502040204020203" pitchFamily="34" charset="0"/>
          </a:endParaRPr>
        </a:p>
      </dsp:txBody>
      <dsp:txXfrm>
        <a:off x="33118" y="2790580"/>
        <a:ext cx="5191564" cy="612198"/>
      </dsp:txXfrm>
    </dsp:sp>
    <dsp:sp modelId="{B87B0A48-D056-4172-A4B0-FFED6507381A}">
      <dsp:nvSpPr>
        <dsp:cNvPr id="0" name=""/>
        <dsp:cNvSpPr/>
      </dsp:nvSpPr>
      <dsp:spPr>
        <a:xfrm>
          <a:off x="0" y="3446134"/>
          <a:ext cx="5257800" cy="678434"/>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latin typeface="Bahnschrift Light SemiCondensed" panose="020B0502040204020203" pitchFamily="34" charset="0"/>
            </a:rPr>
            <a:t>Result</a:t>
          </a:r>
          <a:endParaRPr lang="en-US" sz="4000" kern="1200" dirty="0">
            <a:latin typeface="Bahnschrift Light SemiCondensed" panose="020B0502040204020203" pitchFamily="34" charset="0"/>
          </a:endParaRPr>
        </a:p>
      </dsp:txBody>
      <dsp:txXfrm>
        <a:off x="33118" y="3479252"/>
        <a:ext cx="5191564" cy="612198"/>
      </dsp:txXfrm>
    </dsp:sp>
    <dsp:sp modelId="{5FB52254-E820-4376-8809-82AABAAB69C6}">
      <dsp:nvSpPr>
        <dsp:cNvPr id="0" name=""/>
        <dsp:cNvSpPr/>
      </dsp:nvSpPr>
      <dsp:spPr>
        <a:xfrm>
          <a:off x="0" y="4134806"/>
          <a:ext cx="5257800" cy="678434"/>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latin typeface="Bahnschrift Light SemiCondensed" panose="020B0502040204020203" pitchFamily="34" charset="0"/>
            </a:rPr>
            <a:t>Discussion</a:t>
          </a:r>
          <a:endParaRPr lang="en-US" sz="4000" kern="1200">
            <a:latin typeface="Bahnschrift Light SemiCondensed" panose="020B0502040204020203" pitchFamily="34" charset="0"/>
          </a:endParaRPr>
        </a:p>
      </dsp:txBody>
      <dsp:txXfrm>
        <a:off x="33118" y="4167924"/>
        <a:ext cx="5191564" cy="612198"/>
      </dsp:txXfrm>
    </dsp:sp>
    <dsp:sp modelId="{674309CF-D41D-4782-AF01-2E0C3CB46129}">
      <dsp:nvSpPr>
        <dsp:cNvPr id="0" name=""/>
        <dsp:cNvSpPr/>
      </dsp:nvSpPr>
      <dsp:spPr>
        <a:xfrm>
          <a:off x="0" y="4823478"/>
          <a:ext cx="5257800" cy="67843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latin typeface="Bahnschrift Light SemiCondensed" panose="020B0502040204020203" pitchFamily="34" charset="0"/>
            </a:rPr>
            <a:t>Conclusion</a:t>
          </a:r>
          <a:endParaRPr lang="en-US" sz="4000" kern="1200">
            <a:latin typeface="Bahnschrift Light SemiCondensed" panose="020B0502040204020203" pitchFamily="34" charset="0"/>
          </a:endParaRPr>
        </a:p>
      </dsp:txBody>
      <dsp:txXfrm>
        <a:off x="33118" y="4856596"/>
        <a:ext cx="5191564" cy="6121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109D-F358-4351-82AF-5E8AC9EEB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3C0982-4ED8-454C-ADBF-EE6BF9576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3E4EF4-80D2-4999-81C8-38F12532B4B4}"/>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5" name="Footer Placeholder 4">
            <a:extLst>
              <a:ext uri="{FF2B5EF4-FFF2-40B4-BE49-F238E27FC236}">
                <a16:creationId xmlns:a16="http://schemas.microsoft.com/office/drawing/2014/main" id="{7A2A4098-FB0F-451F-A144-433C0CF8F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B70F6-D67A-4FDB-88F6-320C980E6E56}"/>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94091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C356-54DC-493E-B0D1-23F7E9ADA6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0FD708-4716-4DD4-AE6B-0908AEE597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D0C0D-75A3-43F4-9839-6DFFAA0CA68F}"/>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5" name="Footer Placeholder 4">
            <a:extLst>
              <a:ext uri="{FF2B5EF4-FFF2-40B4-BE49-F238E27FC236}">
                <a16:creationId xmlns:a16="http://schemas.microsoft.com/office/drawing/2014/main" id="{CD1B7B95-135F-4CB4-98F0-655B130D1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3D736-3200-4A8E-A17C-1BBBD8668F8C}"/>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409642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F53DB-8365-480A-915C-F7AC49439C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ABFBED-6A87-4D13-B275-8FBB5D5639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E6C7A3-EF66-42E2-A89C-DDEE16535F53}"/>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5" name="Footer Placeholder 4">
            <a:extLst>
              <a:ext uri="{FF2B5EF4-FFF2-40B4-BE49-F238E27FC236}">
                <a16:creationId xmlns:a16="http://schemas.microsoft.com/office/drawing/2014/main" id="{7CD00170-3598-4050-B929-06FCA82E6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F01EC-1A2C-49D7-9A7E-614C823B708F}"/>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334726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5BB6-7983-4DCB-9529-15207F189E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5195D2-57EA-4EB8-839B-925950BFD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AF3AE-96B9-47A1-84B5-6CDE538A03F2}"/>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5" name="Footer Placeholder 4">
            <a:extLst>
              <a:ext uri="{FF2B5EF4-FFF2-40B4-BE49-F238E27FC236}">
                <a16:creationId xmlns:a16="http://schemas.microsoft.com/office/drawing/2014/main" id="{2D3C654E-2A84-4CE5-B450-87C1E1E1B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CE85F-D85B-468B-8BB3-C378D29DE3A4}"/>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102452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761B-DEF3-4E47-A7A7-279B9D693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9BE5B9-DC85-40F7-A19D-65C11BC31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970CDB-EEFD-4661-8D33-5E36CB412BB1}"/>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5" name="Footer Placeholder 4">
            <a:extLst>
              <a:ext uri="{FF2B5EF4-FFF2-40B4-BE49-F238E27FC236}">
                <a16:creationId xmlns:a16="http://schemas.microsoft.com/office/drawing/2014/main" id="{DEB4C29F-D6C3-4535-A39D-49E9A50F8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66631-CB08-4A2A-8E5A-904CC575441C}"/>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370292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6CC8-F717-4CAC-9658-BB3DCCB374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039BE7-9067-424A-B6D7-2AA5E704E2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674663-03CA-4F2F-AC55-67C2091021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876B88-FFED-4D5A-809F-B4426E0F4FE5}"/>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6" name="Footer Placeholder 5">
            <a:extLst>
              <a:ext uri="{FF2B5EF4-FFF2-40B4-BE49-F238E27FC236}">
                <a16:creationId xmlns:a16="http://schemas.microsoft.com/office/drawing/2014/main" id="{FD4BE5AE-64CE-4ED6-85A9-24568B187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5A78B-9453-46F2-AF36-79A0B1A2528B}"/>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11865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493B-68A2-470A-A938-83372B3E7D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D7029A-B455-4AB8-B071-D71AB35D7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30B863-70D5-41BB-8FE4-3E5D9A1FB7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C40891-577A-48C0-A4BE-B8101125D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BA4991-C8DA-47F1-B850-C5EAFC1730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A36F6-AC48-4FC7-8E61-60C0D4A84A4A}"/>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8" name="Footer Placeholder 7">
            <a:extLst>
              <a:ext uri="{FF2B5EF4-FFF2-40B4-BE49-F238E27FC236}">
                <a16:creationId xmlns:a16="http://schemas.microsoft.com/office/drawing/2014/main" id="{2F24028A-4754-4594-89CE-3C2C5898C7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A7CDC0-1C4F-4792-B038-1AF3CFC6CC90}"/>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390762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55CB-30AF-4AF0-B4B7-516207A020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3E9F49-5AB2-460F-8FE3-5BB6EDCA319E}"/>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4" name="Footer Placeholder 3">
            <a:extLst>
              <a:ext uri="{FF2B5EF4-FFF2-40B4-BE49-F238E27FC236}">
                <a16:creationId xmlns:a16="http://schemas.microsoft.com/office/drawing/2014/main" id="{0C0C8D82-9CBC-4699-8CFA-5719EF15B4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86EC64-0C1F-42B7-AEC3-55B0AF321B05}"/>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183399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0D829-9267-45A5-A290-B89033F43782}"/>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3" name="Footer Placeholder 2">
            <a:extLst>
              <a:ext uri="{FF2B5EF4-FFF2-40B4-BE49-F238E27FC236}">
                <a16:creationId xmlns:a16="http://schemas.microsoft.com/office/drawing/2014/main" id="{28010B44-ED30-4867-81E4-BDC8921A0B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17FB2E-5448-4607-921F-0B7326A2F2FA}"/>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260801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D22C-0B6B-4991-927D-3D3280766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BC428D-BD4F-4C62-AAE9-62086CD40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7FDAE2-D58E-40E6-BBCF-53AE2453A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EBA7B7-382E-4116-9D1D-0312B1FCB932}"/>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6" name="Footer Placeholder 5">
            <a:extLst>
              <a:ext uri="{FF2B5EF4-FFF2-40B4-BE49-F238E27FC236}">
                <a16:creationId xmlns:a16="http://schemas.microsoft.com/office/drawing/2014/main" id="{2CAF4375-78CF-4038-ACBE-67A2883DF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AA2012-63AA-4331-B48F-F7B22045F807}"/>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418053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AE18-6754-45A5-8475-5D14AB2E3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A09A9E-3FA9-4E37-9A54-32E817F7B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A72F6F-DF97-44B3-BE8D-03E47E39D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87EBC9-1816-4A2E-8707-9C9A0FA8D892}"/>
              </a:ext>
            </a:extLst>
          </p:cNvPr>
          <p:cNvSpPr>
            <a:spLocks noGrp="1"/>
          </p:cNvSpPr>
          <p:nvPr>
            <p:ph type="dt" sz="half" idx="10"/>
          </p:nvPr>
        </p:nvSpPr>
        <p:spPr/>
        <p:txBody>
          <a:bodyPr/>
          <a:lstStyle/>
          <a:p>
            <a:fld id="{E65FB72E-CD53-49B4-A523-95BF34179FDF}" type="datetimeFigureOut">
              <a:rPr lang="en-IN" smtClean="0"/>
              <a:t>30-06-2020</a:t>
            </a:fld>
            <a:endParaRPr lang="en-IN"/>
          </a:p>
        </p:txBody>
      </p:sp>
      <p:sp>
        <p:nvSpPr>
          <p:cNvPr id="6" name="Footer Placeholder 5">
            <a:extLst>
              <a:ext uri="{FF2B5EF4-FFF2-40B4-BE49-F238E27FC236}">
                <a16:creationId xmlns:a16="http://schemas.microsoft.com/office/drawing/2014/main" id="{F7F17133-3F90-4040-A077-58BD9BDB0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4221B4-4513-4C7F-A521-36626EE1B953}"/>
              </a:ext>
            </a:extLst>
          </p:cNvPr>
          <p:cNvSpPr>
            <a:spLocks noGrp="1"/>
          </p:cNvSpPr>
          <p:nvPr>
            <p:ph type="sldNum" sz="quarter" idx="12"/>
          </p:nvPr>
        </p:nvSpPr>
        <p:spPr/>
        <p:txBody>
          <a:bodyPr/>
          <a:lstStyle/>
          <a:p>
            <a:fld id="{D86A42B7-087A-4819-A461-64F3DC187715}" type="slidenum">
              <a:rPr lang="en-IN" smtClean="0"/>
              <a:t>‹#›</a:t>
            </a:fld>
            <a:endParaRPr lang="en-IN"/>
          </a:p>
        </p:txBody>
      </p:sp>
    </p:spTree>
    <p:extLst>
      <p:ext uri="{BB962C8B-B14F-4D97-AF65-F5344CB8AC3E}">
        <p14:creationId xmlns:p14="http://schemas.microsoft.com/office/powerpoint/2010/main" val="56590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B8D584-FA12-46BB-BB3B-509625E83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0BC643-99D5-4EB8-B7AF-EA35560994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25AF2-EE7F-4ABC-B228-C934A4F29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B72E-CD53-49B4-A523-95BF34179FDF}" type="datetimeFigureOut">
              <a:rPr lang="en-IN" smtClean="0"/>
              <a:t>30-06-2020</a:t>
            </a:fld>
            <a:endParaRPr lang="en-IN"/>
          </a:p>
        </p:txBody>
      </p:sp>
      <p:sp>
        <p:nvSpPr>
          <p:cNvPr id="5" name="Footer Placeholder 4">
            <a:extLst>
              <a:ext uri="{FF2B5EF4-FFF2-40B4-BE49-F238E27FC236}">
                <a16:creationId xmlns:a16="http://schemas.microsoft.com/office/drawing/2014/main" id="{36E00DF3-EC7C-45EE-8A8D-D0D60BADE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4099C7-1CBD-423F-A518-6E61A9675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A42B7-087A-4819-A461-64F3DC187715}" type="slidenum">
              <a:rPr lang="en-IN" smtClean="0"/>
              <a:t>‹#›</a:t>
            </a:fld>
            <a:endParaRPr lang="en-IN"/>
          </a:p>
        </p:txBody>
      </p:sp>
    </p:spTree>
    <p:extLst>
      <p:ext uri="{BB962C8B-B14F-4D97-AF65-F5344CB8AC3E}">
        <p14:creationId xmlns:p14="http://schemas.microsoft.com/office/powerpoint/2010/main" val="14679926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bbc.com/news/uk-526226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vid19.who.int/info" TargetMode="External"/><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 Id="rId4" Type="http://schemas.openxmlformats.org/officeDocument/2006/relationships/hyperlink" Target="https://github.com/imdevskp/covid-19-india-data/blob/master/complete.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9">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BE48-5CEE-4BD2-9B79-0B1A6F11AA59}"/>
              </a:ext>
            </a:extLst>
          </p:cNvPr>
          <p:cNvSpPr>
            <a:spLocks noGrp="1"/>
          </p:cNvSpPr>
          <p:nvPr>
            <p:ph type="ctrTitle"/>
          </p:nvPr>
        </p:nvSpPr>
        <p:spPr>
          <a:xfrm>
            <a:off x="1524000" y="1005840"/>
            <a:ext cx="9031769" cy="2936382"/>
          </a:xfrm>
        </p:spPr>
        <p:txBody>
          <a:bodyPr>
            <a:normAutofit/>
          </a:bodyPr>
          <a:lstStyle/>
          <a:p>
            <a:r>
              <a:rPr lang="en-IN" sz="6600" dirty="0">
                <a:latin typeface="Bahnschrift SemiBold Condensed" panose="020B0502040204020203" pitchFamily="34" charset="0"/>
              </a:rPr>
              <a:t>FIGHTING COVID-19 USING DATA SCIENCE</a:t>
            </a:r>
          </a:p>
        </p:txBody>
      </p:sp>
      <p:sp>
        <p:nvSpPr>
          <p:cNvPr id="3" name="Subtitle 2">
            <a:extLst>
              <a:ext uri="{FF2B5EF4-FFF2-40B4-BE49-F238E27FC236}">
                <a16:creationId xmlns:a16="http://schemas.microsoft.com/office/drawing/2014/main" id="{9E048010-B7F0-437D-B5B0-EBF96B196AE6}"/>
              </a:ext>
            </a:extLst>
          </p:cNvPr>
          <p:cNvSpPr>
            <a:spLocks noGrp="1"/>
          </p:cNvSpPr>
          <p:nvPr>
            <p:ph type="subTitle" idx="1"/>
          </p:nvPr>
        </p:nvSpPr>
        <p:spPr>
          <a:xfrm>
            <a:off x="1524000" y="4034297"/>
            <a:ext cx="9031769" cy="1655762"/>
          </a:xfrm>
        </p:spPr>
        <p:txBody>
          <a:bodyPr>
            <a:normAutofit/>
          </a:bodyPr>
          <a:lstStyle/>
          <a:p>
            <a:r>
              <a:rPr lang="en-IN" sz="3200" dirty="0">
                <a:latin typeface="Bahnschrift Light SemiCondensed" panose="020B0502040204020203" pitchFamily="34" charset="0"/>
              </a:rPr>
              <a:t>An IBM Data Science Capstone Project</a:t>
            </a:r>
          </a:p>
        </p:txBody>
      </p:sp>
      <p:grpSp>
        <p:nvGrpSpPr>
          <p:cNvPr id="14" name="Group 13">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27">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57"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24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E5548C-8D12-46FF-A90C-64127A80B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75" y="-1"/>
            <a:ext cx="11467169"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D5D8B-8412-48A9-8120-17140073C3F2}"/>
              </a:ext>
            </a:extLst>
          </p:cNvPr>
          <p:cNvSpPr>
            <a:spLocks noGrp="1"/>
          </p:cNvSpPr>
          <p:nvPr>
            <p:ph type="title"/>
          </p:nvPr>
        </p:nvSpPr>
        <p:spPr>
          <a:xfrm>
            <a:off x="1036684" y="1152144"/>
            <a:ext cx="3953501" cy="5002471"/>
          </a:xfrm>
        </p:spPr>
        <p:txBody>
          <a:bodyPr vert="horz" lIns="91440" tIns="45720" rIns="91440" bIns="45720" rtlCol="0" anchor="b">
            <a:normAutofit/>
          </a:bodyPr>
          <a:lstStyle/>
          <a:p>
            <a:r>
              <a:rPr lang="en-US" sz="8000" dirty="0">
                <a:solidFill>
                  <a:schemeClr val="bg1"/>
                </a:solidFill>
                <a:latin typeface="Bahnschrift SemiBold Condensed" panose="020B0502040204020203" pitchFamily="34" charset="0"/>
              </a:rPr>
              <a:t>NEIGHBOURHOODS IN MUMBAI</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27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E5548C-8D12-46FF-A90C-64127A80B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13" y="-1"/>
            <a:ext cx="11302492"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D5D8B-8412-48A9-8120-17140073C3F2}"/>
              </a:ext>
            </a:extLst>
          </p:cNvPr>
          <p:cNvSpPr>
            <a:spLocks noGrp="1"/>
          </p:cNvSpPr>
          <p:nvPr>
            <p:ph type="title"/>
          </p:nvPr>
        </p:nvSpPr>
        <p:spPr>
          <a:xfrm>
            <a:off x="1036684" y="1152144"/>
            <a:ext cx="3953501" cy="4905756"/>
          </a:xfrm>
        </p:spPr>
        <p:txBody>
          <a:bodyPr vert="horz" lIns="91440" tIns="45720" rIns="91440" bIns="45720" rtlCol="0" anchor="b">
            <a:normAutofit/>
          </a:bodyPr>
          <a:lstStyle/>
          <a:p>
            <a:r>
              <a:rPr lang="en-US" sz="6600" dirty="0">
                <a:solidFill>
                  <a:schemeClr val="bg1"/>
                </a:solidFill>
                <a:latin typeface="Bahnschrift SemiBold Condensed" panose="020B0502040204020203" pitchFamily="34" charset="0"/>
              </a:rPr>
              <a:t>HOSPITALS IN MUMBAI</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80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475D9DC-37D0-4763-A8A1-71BF478DDC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91" r="-1" b="1090"/>
          <a:stretch/>
        </p:blipFill>
        <p:spPr>
          <a:xfrm>
            <a:off x="320040" y="320040"/>
            <a:ext cx="11548872" cy="4462272"/>
          </a:xfrm>
          <a:prstGeom prst="rect">
            <a:avLst/>
          </a:prstGeom>
          <a:ln>
            <a:solidFill>
              <a:schemeClr val="bg1"/>
            </a:solidFill>
          </a:ln>
          <a:effectLst>
            <a:outerShdw blurRad="292100" dist="139700" dir="2700000" algn="tl" rotWithShape="0">
              <a:srgbClr val="333333">
                <a:alpha val="65000"/>
              </a:srgbClr>
            </a:outerShdw>
          </a:effectLst>
        </p:spPr>
      </p:pic>
      <p:cxnSp>
        <p:nvCxnSpPr>
          <p:cNvPr id="48" name="Straight Connector 47">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F0FB976-0C01-4C21-89CD-D8E49EA502DB}"/>
              </a:ext>
            </a:extLst>
          </p:cNvPr>
          <p:cNvSpPr txBox="1"/>
          <p:nvPr/>
        </p:nvSpPr>
        <p:spPr>
          <a:xfrm>
            <a:off x="703865" y="5161002"/>
            <a:ext cx="7299154" cy="1107996"/>
          </a:xfrm>
          <a:prstGeom prst="rect">
            <a:avLst/>
          </a:prstGeom>
          <a:noFill/>
        </p:spPr>
        <p:txBody>
          <a:bodyPr wrap="square" rtlCol="0">
            <a:spAutoFit/>
          </a:bodyPr>
          <a:lstStyle/>
          <a:p>
            <a:r>
              <a:rPr lang="en-IN" sz="6600" dirty="0">
                <a:solidFill>
                  <a:schemeClr val="bg1"/>
                </a:solidFill>
                <a:latin typeface="Bahnschrift SemiBold Condensed" panose="020B0502040204020203" pitchFamily="34" charset="0"/>
              </a:rPr>
              <a:t>CLUSTERING ALGORITHM</a:t>
            </a:r>
          </a:p>
        </p:txBody>
      </p:sp>
    </p:spTree>
    <p:extLst>
      <p:ext uri="{BB962C8B-B14F-4D97-AF65-F5344CB8AC3E}">
        <p14:creationId xmlns:p14="http://schemas.microsoft.com/office/powerpoint/2010/main" val="131780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E5548C-8D12-46FF-A90C-64127A80BF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56" r="-1" b="-1"/>
          <a:stretch/>
        </p:blipFill>
        <p:spPr>
          <a:xfrm>
            <a:off x="606719" y="-1"/>
            <a:ext cx="11585281"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D5D8B-8412-48A9-8120-17140073C3F2}"/>
              </a:ext>
            </a:extLst>
          </p:cNvPr>
          <p:cNvSpPr>
            <a:spLocks noGrp="1"/>
          </p:cNvSpPr>
          <p:nvPr>
            <p:ph type="title"/>
          </p:nvPr>
        </p:nvSpPr>
        <p:spPr>
          <a:xfrm>
            <a:off x="658040" y="684869"/>
            <a:ext cx="4332145" cy="5346963"/>
          </a:xfrm>
        </p:spPr>
        <p:txBody>
          <a:bodyPr vert="horz" lIns="91440" tIns="45720" rIns="91440" bIns="45720" rtlCol="0" anchor="b">
            <a:normAutofit/>
          </a:bodyPr>
          <a:lstStyle/>
          <a:p>
            <a:r>
              <a:rPr lang="en-US" sz="6000" dirty="0">
                <a:solidFill>
                  <a:schemeClr val="bg1"/>
                </a:solidFill>
                <a:latin typeface="Bahnschrift SemiBold Condensed" panose="020B0502040204020203" pitchFamily="34" charset="0"/>
              </a:rPr>
              <a:t>HOSPITALS CLUSTERED ACCORDING TO NEIGHBOURHOOD</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9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FD5A99E-7A66-46DA-9E51-5E3B056C5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2"/>
            <a:ext cx="4688632"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1E8B3A-8C8A-4A66-8A09-A5D730FA7DF2}"/>
              </a:ext>
            </a:extLst>
          </p:cNvPr>
          <p:cNvSpPr>
            <a:spLocks noGrp="1"/>
          </p:cNvSpPr>
          <p:nvPr>
            <p:ph type="title"/>
          </p:nvPr>
        </p:nvSpPr>
        <p:spPr>
          <a:xfrm>
            <a:off x="1117107" y="329046"/>
            <a:ext cx="3538728" cy="1441566"/>
          </a:xfrm>
        </p:spPr>
        <p:txBody>
          <a:bodyPr vert="horz" lIns="91440" tIns="45720" rIns="91440" bIns="45720" rtlCol="0" anchor="b">
            <a:normAutofit/>
          </a:bodyPr>
          <a:lstStyle/>
          <a:p>
            <a:r>
              <a:rPr lang="en-US" sz="6600" dirty="0">
                <a:latin typeface="Bahnschrift SemiBold Condensed" panose="020B0502040204020203" pitchFamily="34" charset="0"/>
              </a:rPr>
              <a:t>RESULT</a:t>
            </a:r>
          </a:p>
        </p:txBody>
      </p:sp>
      <p:grpSp>
        <p:nvGrpSpPr>
          <p:cNvPr id="15" name="Group 14">
            <a:extLst>
              <a:ext uri="{FF2B5EF4-FFF2-40B4-BE49-F238E27FC236}">
                <a16:creationId xmlns:a16="http://schemas.microsoft.com/office/drawing/2014/main" id="{8FDF61AF-317E-4494-A280-0855DDC7EC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6" name="Rectangle 64">
              <a:extLst>
                <a:ext uri="{FF2B5EF4-FFF2-40B4-BE49-F238E27FC236}">
                  <a16:creationId xmlns:a16="http://schemas.microsoft.com/office/drawing/2014/main" id="{FE65D9F9-F2F2-441D-A02F-63E5DAD44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5E3BD688-2C6E-464D-8872-152895EA03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A696F1C4-8B10-4BA1-BE8D-BC14A4C1B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3D63C02E-0C65-4909-8787-F8FD8D61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64D04324-9AE0-4092-851E-437C2C5A4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F6084892-D345-4016-B0ED-8EDECD038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6CDD6F52-BA2F-4C42-A6A8-406B5A41A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3D090B03-7250-4B19-8B05-4D5FA80F5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0CFBE078-C920-4BFC-9060-40AC6399A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96872094-CC5F-43D9-8B27-82D7DB960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7246BA25-3952-4FC1-BF8D-B594D0DA3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3D62226-32BE-480F-8910-84AA2F228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226" y="2092990"/>
            <a:ext cx="4415290" cy="4066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B75189D-7A49-4C8D-A667-F87B418B5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79" y="3922776"/>
            <a:ext cx="2139190" cy="2373963"/>
            <a:chOff x="723679" y="3758184"/>
            <a:chExt cx="2139190" cy="2373963"/>
          </a:xfrm>
        </p:grpSpPr>
        <p:sp>
          <p:nvSpPr>
            <p:cNvPr id="32" name="Rectangle 66">
              <a:extLst>
                <a:ext uri="{FF2B5EF4-FFF2-40B4-BE49-F238E27FC236}">
                  <a16:creationId xmlns:a16="http://schemas.microsoft.com/office/drawing/2014/main" id="{EEACDB6A-0B26-4283-8E8E-111FA3F4C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051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D13DE47-78EA-41B1-AE95-578DE9DE5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630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DF8AE83C-6B20-4FB7-A387-D4947BCE3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209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B05AA2EE-7074-44EE-89F7-E42B6F863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88940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A30384C6-62F1-4C05-AA52-87CBD1857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472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D725AB33-5A0A-4EC0-98F9-AD4E5DE6C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17111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18F43A4B-AE8E-4DF3-806D-CB83A3905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749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96F867F6-3503-4C03-8D6B-F28C17070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284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CC79CA37-0502-4C66-AA0F-B3AA341A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75948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2">
              <a:extLst>
                <a:ext uri="{FF2B5EF4-FFF2-40B4-BE49-F238E27FC236}">
                  <a16:creationId xmlns:a16="http://schemas.microsoft.com/office/drawing/2014/main" id="{6C2791ED-975A-4DA3-922E-95BD3D381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8962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F7DEAD7A-F4B8-4E83-8406-D793E3EAD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4333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2">
              <a:extLst>
                <a:ext uri="{FF2B5EF4-FFF2-40B4-BE49-F238E27FC236}">
                  <a16:creationId xmlns:a16="http://schemas.microsoft.com/office/drawing/2014/main" id="{E46E4A2F-2454-48DB-B661-1D8A6CA85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269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1D9A18B3-18F4-41B9-84A8-931FE9363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743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6BBBA243-ADB7-4FBB-A865-3D07B2F5E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65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E59CFBE0-EBA0-4869-B76B-F130A16370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18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FE2085A2-8554-49D5-9B8E-7F3172D40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0FABDDFE-E626-430C-B69B-C2B01838C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3957383A-CD79-4341-9904-6BC50BCEB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939C146-CD1A-49FA-8CE0-241EC2D92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7A343350-F827-43E3-94ED-96E92952C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8707FA5D-8051-4F7C-BE4C-42CE3B032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28897D2C-65F0-41DB-9F83-33DDF396E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00E4B5D5-364D-48AA-A5F6-DF03BF123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808C5E5C-B506-4C83-ACDE-8E8F7E917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173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
              <a:extLst>
                <a:ext uri="{FF2B5EF4-FFF2-40B4-BE49-F238E27FC236}">
                  <a16:creationId xmlns:a16="http://schemas.microsoft.com/office/drawing/2014/main" id="{AFA7F5F0-E801-467A-A55D-4335D66EF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9">
              <a:extLst>
                <a:ext uri="{FF2B5EF4-FFF2-40B4-BE49-F238E27FC236}">
                  <a16:creationId xmlns:a16="http://schemas.microsoft.com/office/drawing/2014/main" id="{BC884FBA-99A7-43E3-B2C6-2DBB3EF5B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AFF0EBD6-FC28-47AE-B277-C2A7BBB8A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696D6CBB-D3EC-45C8-8D58-8565B097B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2">
              <a:extLst>
                <a:ext uri="{FF2B5EF4-FFF2-40B4-BE49-F238E27FC236}">
                  <a16:creationId xmlns:a16="http://schemas.microsoft.com/office/drawing/2014/main" id="{B1768986-7B48-441B-82AC-210E687E6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9">
              <a:extLst>
                <a:ext uri="{FF2B5EF4-FFF2-40B4-BE49-F238E27FC236}">
                  <a16:creationId xmlns:a16="http://schemas.microsoft.com/office/drawing/2014/main" id="{C99B64FC-53E5-4F03-828A-1A92B882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2">
              <a:extLst>
                <a:ext uri="{FF2B5EF4-FFF2-40B4-BE49-F238E27FC236}">
                  <a16:creationId xmlns:a16="http://schemas.microsoft.com/office/drawing/2014/main" id="{34C4DD83-9370-4BE2-8484-B8E21A54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46132F92-D60B-4EC0-8DFF-0ACCEB73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4203BD82-6CF2-4F4F-BF7A-563973A72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A60AED84-45CA-4CE4-A190-7038CF2A0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A2274105-074E-463A-893A-D97067548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9">
              <a:extLst>
                <a:ext uri="{FF2B5EF4-FFF2-40B4-BE49-F238E27FC236}">
                  <a16:creationId xmlns:a16="http://schemas.microsoft.com/office/drawing/2014/main" id="{7D180A95-8420-4418-A008-AA3F4BE54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2">
              <a:extLst>
                <a:ext uri="{FF2B5EF4-FFF2-40B4-BE49-F238E27FC236}">
                  <a16:creationId xmlns:a16="http://schemas.microsoft.com/office/drawing/2014/main" id="{502D8024-FC48-44A4-9058-F8A36782D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
              <a:extLst>
                <a:ext uri="{FF2B5EF4-FFF2-40B4-BE49-F238E27FC236}">
                  <a16:creationId xmlns:a16="http://schemas.microsoft.com/office/drawing/2014/main" id="{40134424-A696-4915-8C8F-716CFAA03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76CA045B-0C8B-4E30-8FD4-B52C54625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286B563F-7489-4826-85CF-E3B84E4F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A5EA56F9-89E7-4C7B-8250-7A31545D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a:extLst>
              <a:ext uri="{FF2B5EF4-FFF2-40B4-BE49-F238E27FC236}">
                <a16:creationId xmlns:a16="http://schemas.microsoft.com/office/drawing/2014/main" id="{9134FB36-1D38-4D0A-B832-794D21E7194A}"/>
              </a:ext>
            </a:extLst>
          </p:cNvPr>
          <p:cNvSpPr>
            <a:spLocks noGrp="1"/>
          </p:cNvSpPr>
          <p:nvPr>
            <p:ph type="body" sz="half" idx="2"/>
          </p:nvPr>
        </p:nvSpPr>
        <p:spPr>
          <a:xfrm>
            <a:off x="901974" y="2206869"/>
            <a:ext cx="4305101" cy="3873769"/>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solidFill>
                  <a:srgbClr val="FFFFFF"/>
                </a:solidFill>
                <a:latin typeface="Bahnschrift Light SemiCondensed" panose="020B0502040204020203" pitchFamily="34" charset="0"/>
              </a:rPr>
              <a:t>The results showed 7 </a:t>
            </a:r>
            <a:r>
              <a:rPr lang="en-US" sz="1800" dirty="0" err="1">
                <a:solidFill>
                  <a:srgbClr val="FFFFFF"/>
                </a:solidFill>
                <a:latin typeface="Bahnschrift Light SemiCondensed" panose="020B0502040204020203" pitchFamily="34" charset="0"/>
              </a:rPr>
              <a:t>neighbourhoods</a:t>
            </a:r>
            <a:r>
              <a:rPr lang="en-US" sz="1800" dirty="0">
                <a:solidFill>
                  <a:srgbClr val="FFFFFF"/>
                </a:solidFill>
                <a:latin typeface="Bahnschrift Light SemiCondensed" panose="020B0502040204020203" pitchFamily="34" charset="0"/>
              </a:rPr>
              <a:t> had no access to a medical facility in a 2km radius. During a pandemic, immediate medical attention is the key to fighting to fighting the virus. </a:t>
            </a:r>
          </a:p>
          <a:p>
            <a:pPr marL="285750" indent="-228600">
              <a:buFont typeface="Arial" panose="020B0604020202020204" pitchFamily="34" charset="0"/>
              <a:buChar char="•"/>
            </a:pPr>
            <a:r>
              <a:rPr lang="en-US" sz="1800" dirty="0">
                <a:solidFill>
                  <a:srgbClr val="FFFFFF"/>
                </a:solidFill>
                <a:latin typeface="Bahnschrift Light SemiCondensed" panose="020B0502040204020203" pitchFamily="34" charset="0"/>
              </a:rPr>
              <a:t>By establishing temporary test clinics in these areas, the government could reduce the load on hospitals and also prevent secondary transmission of the virus. Adding to the list, we have 2 other </a:t>
            </a:r>
            <a:r>
              <a:rPr lang="en-US" sz="1800" dirty="0" err="1">
                <a:solidFill>
                  <a:srgbClr val="FFFFFF"/>
                </a:solidFill>
                <a:latin typeface="Bahnschrift Light SemiCondensed" panose="020B0502040204020203" pitchFamily="34" charset="0"/>
              </a:rPr>
              <a:t>neighbourhoods</a:t>
            </a:r>
            <a:r>
              <a:rPr lang="en-US" sz="1800" dirty="0">
                <a:solidFill>
                  <a:srgbClr val="FFFFFF"/>
                </a:solidFill>
                <a:latin typeface="Bahnschrift Light SemiCondensed" panose="020B0502040204020203" pitchFamily="34" charset="0"/>
              </a:rPr>
              <a:t> (Naigaon &amp; Nalasopara) with less than 5 medical facilities. </a:t>
            </a:r>
          </a:p>
          <a:p>
            <a:pPr marL="285750" indent="-228600">
              <a:buFont typeface="Arial" panose="020B0604020202020204" pitchFamily="34" charset="0"/>
              <a:buChar char="•"/>
            </a:pPr>
            <a:endParaRPr lang="en-US" sz="1800" dirty="0">
              <a:solidFill>
                <a:srgbClr val="FFFFFF"/>
              </a:solidFill>
              <a:latin typeface="Bahnschrift Light SemiCondensed" panose="020B0502040204020203" pitchFamily="34" charset="0"/>
            </a:endParaRPr>
          </a:p>
        </p:txBody>
      </p:sp>
      <p:pic>
        <p:nvPicPr>
          <p:cNvPr id="6" name="Picture Placeholder 5">
            <a:extLst>
              <a:ext uri="{FF2B5EF4-FFF2-40B4-BE49-F238E27FC236}">
                <a16:creationId xmlns:a16="http://schemas.microsoft.com/office/drawing/2014/main" id="{F19B4523-C938-4813-84B9-5CE497C579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755491" y="1067025"/>
            <a:ext cx="5772877" cy="48935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604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2000">
              <a:schemeClr val="accent1">
                <a:lumMod val="5000"/>
                <a:lumOff val="95000"/>
              </a:schemeClr>
            </a:gs>
            <a:gs pos="87000">
              <a:schemeClr val="accent1">
                <a:lumMod val="45000"/>
                <a:lumOff val="55000"/>
              </a:schemeClr>
            </a:gs>
            <a:gs pos="99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7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F24FD-B876-4E60-AA87-C519F99F66FC}"/>
              </a:ext>
            </a:extLst>
          </p:cNvPr>
          <p:cNvSpPr>
            <a:spLocks noGrp="1"/>
          </p:cNvSpPr>
          <p:nvPr>
            <p:ph type="title"/>
          </p:nvPr>
        </p:nvSpPr>
        <p:spPr>
          <a:xfrm>
            <a:off x="838200" y="963877"/>
            <a:ext cx="3494362" cy="4930246"/>
          </a:xfrm>
        </p:spPr>
        <p:txBody>
          <a:bodyPr>
            <a:normAutofit/>
          </a:bodyPr>
          <a:lstStyle/>
          <a:p>
            <a:pPr algn="r"/>
            <a:r>
              <a:rPr lang="en-IN" sz="6600" dirty="0">
                <a:solidFill>
                  <a:schemeClr val="accent1"/>
                </a:solidFill>
                <a:latin typeface="Bahnschrift SemiBold Condensed" panose="020B0502040204020203" pitchFamily="34" charset="0"/>
              </a:rPr>
              <a:t>DISCUSSION</a:t>
            </a:r>
          </a:p>
        </p:txBody>
      </p:sp>
      <p:cxnSp>
        <p:nvCxnSpPr>
          <p:cNvPr id="7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1B2837-BF0C-43E0-85C7-495972C9370D}"/>
              </a:ext>
            </a:extLst>
          </p:cNvPr>
          <p:cNvSpPr>
            <a:spLocks noGrp="1"/>
          </p:cNvSpPr>
          <p:nvPr>
            <p:ph idx="1"/>
          </p:nvPr>
        </p:nvSpPr>
        <p:spPr>
          <a:xfrm>
            <a:off x="4976031" y="963877"/>
            <a:ext cx="6377769" cy="4930246"/>
          </a:xfrm>
        </p:spPr>
        <p:txBody>
          <a:bodyPr anchor="ctr">
            <a:normAutofit lnSpcReduction="10000"/>
          </a:bodyPr>
          <a:lstStyle/>
          <a:p>
            <a:r>
              <a:rPr lang="en-IN" dirty="0">
                <a:latin typeface="Bahnschrift Light SemiCondensed" panose="020B0502040204020203" pitchFamily="34" charset="0"/>
              </a:rPr>
              <a:t>One of the main assumptions made in this project was that every hospital provided a test for the COVID-19 virus. This is certainly not the case. </a:t>
            </a:r>
          </a:p>
          <a:p>
            <a:r>
              <a:rPr lang="en-IN" dirty="0">
                <a:latin typeface="Bahnschrift Light SemiCondensed" panose="020B0502040204020203" pitchFamily="34" charset="0"/>
              </a:rPr>
              <a:t>Also a few drawbacks of this analysis are that it doesn’t consider the feasibility of establishing a test centre in one of these neighbourhoods: terrain could play a big role. </a:t>
            </a:r>
          </a:p>
          <a:p>
            <a:r>
              <a:rPr lang="en-IN" dirty="0">
                <a:latin typeface="Bahnschrift Light SemiCondensed" panose="020B0502040204020203" pitchFamily="34" charset="0"/>
              </a:rPr>
              <a:t>Population density could also help us in determining the number of test-centres each neighbourhood would need. </a:t>
            </a:r>
          </a:p>
          <a:p>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3386865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2FE29-1120-4FE4-9FDA-311CBA66F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2"/>
            <a:ext cx="4688632"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226" y="926649"/>
            <a:ext cx="4415290" cy="5066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3BE3671-0C43-4D05-A267-3400AD091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79" y="3758184"/>
            <a:ext cx="2139190" cy="2373963"/>
            <a:chOff x="723679" y="3758184"/>
            <a:chExt cx="2139190" cy="2373963"/>
          </a:xfrm>
        </p:grpSpPr>
        <p:sp>
          <p:nvSpPr>
            <p:cNvPr id="15" name="Rectangle 66">
              <a:extLst>
                <a:ext uri="{FF2B5EF4-FFF2-40B4-BE49-F238E27FC236}">
                  <a16:creationId xmlns:a16="http://schemas.microsoft.com/office/drawing/2014/main" id="{4284BA9C-01AC-48B3-8010-804869A0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6051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3E232F3A-24DA-47FC-A6E7-8347EA07A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4630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2B7D041A-D364-4BF2-9F8A-0294D0918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3209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CB5A6AE-FC55-4655-AE45-5E9A3F328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88940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500BEBAD-632B-4E00-AD16-C6A03CD1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7472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29BEDA70-8722-46C0-A1EB-8CDFEE592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17111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2">
              <a:extLst>
                <a:ext uri="{FF2B5EF4-FFF2-40B4-BE49-F238E27FC236}">
                  <a16:creationId xmlns:a16="http://schemas.microsoft.com/office/drawing/2014/main" id="{3979BE25-E2B2-4CF8-85A1-65AD3E0CF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1749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2C9FF4D0-2F5C-4E54-AC5A-58A6169BA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0284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4E4ABC-1B44-4E4D-9065-F67D887D7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75948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2">
              <a:extLst>
                <a:ext uri="{FF2B5EF4-FFF2-40B4-BE49-F238E27FC236}">
                  <a16:creationId xmlns:a16="http://schemas.microsoft.com/office/drawing/2014/main" id="{FDDFF3EB-39A2-4D3F-AD9F-0CF4409EA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38962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DB732EBE-ED01-4374-8D0C-8AF6E5A5B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404333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a:extLst>
                <a:ext uri="{FF2B5EF4-FFF2-40B4-BE49-F238E27FC236}">
                  <a16:creationId xmlns:a16="http://schemas.microsoft.com/office/drawing/2014/main" id="{D22DDEF5-6AF3-4D7C-BC62-4409D396B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32691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C376CD22-707A-45BF-B1E0-3F62124A5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4743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77D3C970-47FF-4506-B61A-DCAA63289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765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3D0163D1-030C-49AE-83F7-8B6F17D3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618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68397BEB-F2C5-49D6-8F17-BC81796AC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9104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C1B7012-AA7A-4E78-965E-ABD7EC337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453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ADA7F354-F3A6-49A0-AF9C-EC69C2A31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803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82531391-74CB-4FBD-97B7-D73D91C44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6152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3CD46824-FF3A-460F-8F13-1B2A420A1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501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15EE979E-5456-4D5F-83BF-158EB8B24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944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5123B19-3717-4BC1-B7CE-C6727099C0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52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25F3BA9E-DEA1-4368-A4BE-FB9C9C350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42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0EFD15C2-3CE6-43C9-AA85-2000C0A6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59173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A7D19408-5ACA-46A3-8FC7-0A2B511B2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393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C39A546E-F35B-4AF5-9F7E-F7CC78DD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743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4C051F4E-E13F-4468-BCAB-379380355A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2339"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99A94C11-96BF-4E23-9B0F-CCCF0E690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5833"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2C253E13-7D4F-4651-B26F-C9A398426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8745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6C607944-C3DA-49D0-B76C-ECF13B2E8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1095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A044E8D2-BE36-4B3B-BF61-A4ED4D637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34445"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08C4C63A-4388-4C37-9D9C-5C1F9925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57940"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14866A3A-FA92-4434-98E9-418FEC9B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8143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4">
              <a:extLst>
                <a:ext uri="{FF2B5EF4-FFF2-40B4-BE49-F238E27FC236}">
                  <a16:creationId xmlns:a16="http://schemas.microsoft.com/office/drawing/2014/main" id="{AF97CA9B-731E-47BF-B724-E6CD2C915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2585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B9B7DB1A-1165-4D7C-95DC-D710F20E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49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737B22B9-9D11-4F36-9B12-FB41FBA4E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0671"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2">
              <a:extLst>
                <a:ext uri="{FF2B5EF4-FFF2-40B4-BE49-F238E27FC236}">
                  <a16:creationId xmlns:a16="http://schemas.microsoft.com/office/drawing/2014/main" id="{FBCEABA9-0D42-4E75-BBFB-8374262E8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2376"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66428691-A429-4D5E-AE96-E43B6F0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60352"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5BCC330F-9915-4B86-97E9-BA49CBFEC0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3847"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9A1A7FCA-8137-4FF0-9940-FB481BFD2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798754"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3A9167A0-5576-4F2F-B5FE-431186597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248" y="607161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FA65F2C-F870-4510-B3BC-7E5A921BF22C}"/>
              </a:ext>
            </a:extLst>
          </p:cNvPr>
          <p:cNvSpPr>
            <a:spLocks noGrp="1"/>
          </p:cNvSpPr>
          <p:nvPr>
            <p:ph type="title"/>
          </p:nvPr>
        </p:nvSpPr>
        <p:spPr>
          <a:xfrm>
            <a:off x="1141965" y="1321743"/>
            <a:ext cx="3787482" cy="4277890"/>
          </a:xfrm>
        </p:spPr>
        <p:txBody>
          <a:bodyPr anchor="ctr">
            <a:normAutofit/>
          </a:bodyPr>
          <a:lstStyle/>
          <a:p>
            <a:r>
              <a:rPr lang="en-IN" sz="6600" dirty="0">
                <a:solidFill>
                  <a:srgbClr val="FFFFFF"/>
                </a:solidFill>
                <a:latin typeface="Bahnschrift SemiBold Condensed" panose="020B0502040204020203" pitchFamily="34" charset="0"/>
              </a:rPr>
              <a:t>CONCLUSION</a:t>
            </a:r>
          </a:p>
        </p:txBody>
      </p:sp>
      <p:grpSp>
        <p:nvGrpSpPr>
          <p:cNvPr id="57" name="Group 56">
            <a:extLst>
              <a:ext uri="{FF2B5EF4-FFF2-40B4-BE49-F238E27FC236}">
                <a16:creationId xmlns:a16="http://schemas.microsoft.com/office/drawing/2014/main" id="{283F107F-9294-4679-B247-91D8556A6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58" name="Rectangle 64">
              <a:extLst>
                <a:ext uri="{FF2B5EF4-FFF2-40B4-BE49-F238E27FC236}">
                  <a16:creationId xmlns:a16="http://schemas.microsoft.com/office/drawing/2014/main" id="{20F93971-D547-4C36-A076-D57249994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012A36A9-DFAE-4F57-9711-172E65EDA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B6B96C8-D832-4071-A5D2-1F11CBF9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0FF1DEB5-31F1-464D-BDB3-EFE620642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96B80410-DC2C-4DFC-B52E-CC5E6788B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9CE51CA3-95B8-44B4-B784-CE35A844D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FA1EB8B0-6221-4A35-A5F2-46E9A78CB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FDA530E1-5E88-4861-8642-F5B6A715B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4D2927-5C3A-424C-B30D-6048719C8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B9A782D-CE07-499E-81BB-3F6D2E7EF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BDEBE12E-1915-4596-A0A7-9C61CAF8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4FBDEF84-1447-47C6-998D-A35B78E0C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D20C542-9BD3-4122-A058-ECC7BE184738}"/>
              </a:ext>
            </a:extLst>
          </p:cNvPr>
          <p:cNvSpPr>
            <a:spLocks noGrp="1"/>
          </p:cNvSpPr>
          <p:nvPr>
            <p:ph idx="1"/>
          </p:nvPr>
        </p:nvSpPr>
        <p:spPr>
          <a:xfrm>
            <a:off x="5912693" y="1188719"/>
            <a:ext cx="5561320" cy="4804465"/>
          </a:xfrm>
        </p:spPr>
        <p:txBody>
          <a:bodyPr anchor="ctr">
            <a:normAutofit fontScale="92500" lnSpcReduction="10000"/>
          </a:bodyPr>
          <a:lstStyle/>
          <a:p>
            <a:r>
              <a:rPr lang="en-IN" sz="2400" dirty="0">
                <a:latin typeface="Bahnschrift Light SemiCondensed" panose="020B0502040204020203" pitchFamily="34" charset="0"/>
              </a:rPr>
              <a:t>In the above study, we explored and analysed the medical facilities in Mumbai, India using Data Science. </a:t>
            </a:r>
          </a:p>
          <a:p>
            <a:r>
              <a:rPr lang="en-IN" sz="2400" dirty="0">
                <a:latin typeface="Bahnschrift Light SemiCondensed" panose="020B0502040204020203" pitchFamily="34" charset="0"/>
              </a:rPr>
              <a:t>We used an existing dataset and combined it with data collected from Foursquare API as well as data scraped from a website. </a:t>
            </a:r>
          </a:p>
          <a:p>
            <a:r>
              <a:rPr lang="en-IN" sz="2400" dirty="0">
                <a:latin typeface="Bahnschrift Light SemiCondensed" panose="020B0502040204020203" pitchFamily="34" charset="0"/>
              </a:rPr>
              <a:t>We performed EDA and clustering on these datasets in our pursuit of solutions. </a:t>
            </a:r>
          </a:p>
          <a:p>
            <a:r>
              <a:rPr lang="en-IN" sz="2400" dirty="0">
                <a:latin typeface="Bahnschrift Light SemiCondensed" panose="020B0502040204020203" pitchFamily="34" charset="0"/>
              </a:rPr>
              <a:t>We were able to find satisfactory answers to the questions we posed before the study. T</a:t>
            </a:r>
          </a:p>
          <a:p>
            <a:r>
              <a:rPr lang="en-IN" sz="2400" dirty="0">
                <a:latin typeface="Bahnschrift Light SemiCondensed" panose="020B0502040204020203" pitchFamily="34" charset="0"/>
              </a:rPr>
              <a:t>he study is based on limited data, but it is nevertheless a significant step in shedding light on the medical infrastructures in Mumbai. </a:t>
            </a:r>
          </a:p>
          <a:p>
            <a:r>
              <a:rPr lang="en-IN" sz="2400" dirty="0">
                <a:latin typeface="Bahnschrift Light SemiCondensed" panose="020B0502040204020203" pitchFamily="34" charset="0"/>
              </a:rPr>
              <a:t>This study can be repeated easily for other cities in India.</a:t>
            </a:r>
          </a:p>
          <a:p>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394771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23C97-54AB-4A65-B9BE-80469DE0BA60}"/>
              </a:ext>
            </a:extLst>
          </p:cNvPr>
          <p:cNvSpPr>
            <a:spLocks noGrp="1"/>
          </p:cNvSpPr>
          <p:nvPr>
            <p:ph type="title"/>
          </p:nvPr>
        </p:nvSpPr>
        <p:spPr>
          <a:xfrm>
            <a:off x="836679" y="723898"/>
            <a:ext cx="6002110" cy="1495425"/>
          </a:xfrm>
        </p:spPr>
        <p:txBody>
          <a:bodyPr>
            <a:normAutofit/>
          </a:bodyPr>
          <a:lstStyle/>
          <a:p>
            <a:r>
              <a:rPr lang="en-IN" sz="2500" i="1" dirty="0">
                <a:latin typeface="Bahnschrift Light SemiCondensed" panose="020B0502040204020203" pitchFamily="34" charset="0"/>
              </a:rPr>
              <a:t>“Coronavirus: The last 'normal' photo on your phone” – (</a:t>
            </a:r>
            <a:r>
              <a:rPr lang="en-IN" sz="2500" i="1" u="sng" dirty="0">
                <a:latin typeface="Bahnschrift Light SemiCondensed" panose="020B0502040204020203" pitchFamily="34" charset="0"/>
                <a:hlinkClick r:id="rId2"/>
              </a:rPr>
              <a:t>https://www.bbc.com/news/uk-52622673</a:t>
            </a:r>
            <a:r>
              <a:rPr lang="en-IN" sz="2500" i="1" dirty="0">
                <a:latin typeface="Bahnschrift Light SemiCondensed" panose="020B0502040204020203" pitchFamily="34" charset="0"/>
              </a:rPr>
              <a:t>)</a:t>
            </a:r>
            <a:br>
              <a:rPr lang="en-IN" sz="2500" i="1" dirty="0">
                <a:latin typeface="Bahnschrift Light SemiCondensed" panose="020B0502040204020203" pitchFamily="34" charset="0"/>
              </a:rPr>
            </a:br>
            <a:endParaRPr lang="en-IN" sz="2500" i="1" dirty="0">
              <a:latin typeface="Bahnschrift Light SemiCondensed" panose="020B0502040204020203" pitchFamily="34" charset="0"/>
            </a:endParaRPr>
          </a:p>
        </p:txBody>
      </p:sp>
      <p:sp>
        <p:nvSpPr>
          <p:cNvPr id="15" name="Content Placeholder 8">
            <a:extLst>
              <a:ext uri="{FF2B5EF4-FFF2-40B4-BE49-F238E27FC236}">
                <a16:creationId xmlns:a16="http://schemas.microsoft.com/office/drawing/2014/main" id="{7C3C5699-478E-4DC4-8FEE-05D5A223DA86}"/>
              </a:ext>
            </a:extLst>
          </p:cNvPr>
          <p:cNvSpPr>
            <a:spLocks noGrp="1"/>
          </p:cNvSpPr>
          <p:nvPr>
            <p:ph idx="1"/>
          </p:nvPr>
        </p:nvSpPr>
        <p:spPr>
          <a:xfrm>
            <a:off x="836680" y="2405067"/>
            <a:ext cx="6002110" cy="3729034"/>
          </a:xfrm>
        </p:spPr>
        <p:txBody>
          <a:bodyPr>
            <a:normAutofit/>
          </a:bodyPr>
          <a:lstStyle/>
          <a:p>
            <a:r>
              <a:rPr lang="en-US" sz="4000" dirty="0">
                <a:latin typeface="Bahnschrift SemiBold Condensed" panose="020B0502040204020203" pitchFamily="34" charset="0"/>
              </a:rPr>
              <a:t>Me leaving my University Campus on the 16</a:t>
            </a:r>
            <a:r>
              <a:rPr lang="en-US" sz="4000" baseline="30000" dirty="0">
                <a:latin typeface="Bahnschrift SemiBold Condensed" panose="020B0502040204020203" pitchFamily="34" charset="0"/>
              </a:rPr>
              <a:t>th</a:t>
            </a:r>
            <a:r>
              <a:rPr lang="en-US" sz="4000" dirty="0">
                <a:latin typeface="Bahnschrift SemiBold Condensed" panose="020B0502040204020203" pitchFamily="34" charset="0"/>
              </a:rPr>
              <a:t> of March 2020.</a:t>
            </a:r>
          </a:p>
        </p:txBody>
      </p:sp>
      <p:pic>
        <p:nvPicPr>
          <p:cNvPr id="5" name="Content Placeholder 4">
            <a:extLst>
              <a:ext uri="{FF2B5EF4-FFF2-40B4-BE49-F238E27FC236}">
                <a16:creationId xmlns:a16="http://schemas.microsoft.com/office/drawing/2014/main" id="{1836A90A-80C7-4B5C-8EA8-8C92C45F5BD5}"/>
              </a:ext>
            </a:extLst>
          </p:cNvPr>
          <p:cNvPicPr>
            <a:picLocks noChangeAspect="1"/>
          </p:cNvPicPr>
          <p:nvPr/>
        </p:nvPicPr>
        <p:blipFill rotWithShape="1">
          <a:blip r:embed="rId3">
            <a:extLst>
              <a:ext uri="{28A0092B-C50C-407E-A947-70E740481C1C}">
                <a14:useLocalDpi xmlns:a14="http://schemas.microsoft.com/office/drawing/2010/main" val="0"/>
              </a:ext>
            </a:extLst>
          </a:blip>
          <a:srcRect t="6287" r="-1" b="16445"/>
          <a:stretch/>
        </p:blipFill>
        <p:spPr>
          <a:xfrm>
            <a:off x="7199440" y="10"/>
            <a:ext cx="4992560" cy="6857990"/>
          </a:xfrm>
          <a:prstGeom prst="rect">
            <a:avLst/>
          </a:prstGeom>
          <a:effectLst/>
        </p:spPr>
      </p:pic>
    </p:spTree>
    <p:extLst>
      <p:ext uri="{BB962C8B-B14F-4D97-AF65-F5344CB8AC3E}">
        <p14:creationId xmlns:p14="http://schemas.microsoft.com/office/powerpoint/2010/main" val="125894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6CCB34B-F23E-409E-BCF2-F7597AFE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B09CB55-601F-455B-92EA-46DED0B4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611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C5BA15F-EF2E-4737-B739-20BF809C2D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606040"/>
            <a:ext cx="242107" cy="1340860"/>
            <a:chOff x="56167" y="2761488"/>
            <a:chExt cx="242107" cy="1340860"/>
          </a:xfrm>
        </p:grpSpPr>
        <p:sp>
          <p:nvSpPr>
            <p:cNvPr id="19" name="Rectangle 2">
              <a:extLst>
                <a:ext uri="{FF2B5EF4-FFF2-40B4-BE49-F238E27FC236}">
                  <a16:creationId xmlns:a16="http://schemas.microsoft.com/office/drawing/2014/main" id="{21239BB3-F319-4FAF-BE91-7A24F34F7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C329D5B2-9B8F-486A-A083-772C6977F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9CD9761A-2286-42C5-B60B-ADA81F9CB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1DBF2BCA-F23E-4E20-9013-50F7B1A2F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3836DB34-8303-420B-9445-6BCACF545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FBE0EBB4-E98C-45D6-B475-FDAC236CD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AC1E18F-BED0-42C2-A2E2-DCA33DBD0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1C8657BB-701F-4347-8B3D-9AAE99835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A47BE690-901C-4E6A-96A2-6AEF57DEC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A5F9E741-E244-4AFC-BBB1-47FE0ABF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F64FE49B-3CA0-4633-BE1C-5717BF8C9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A72945EE-335E-40C6-AC98-329BFE87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E5379202-4AF0-4C1D-B7CF-59775BBE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3B4F0429-B1BF-4C23-BC07-6384B38C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6E9CA76D-C753-4262-9C5D-2F27DFF6F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A80DFA43-6ECB-4979-B41D-842AE3D3A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BB792A8B-6948-437E-AA97-534CEEB51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CD5217E2-11E7-4487-B5B5-F43DCB4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0B5D04ED-1D58-46AE-A645-3194A7C0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9FBE654F-3130-470C-BE21-10761BDC0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978D011F-6E1D-4D08-9C1C-FCA4F902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92CE1-7B70-4169-B8A6-8FA428AF9584}"/>
              </a:ext>
            </a:extLst>
          </p:cNvPr>
          <p:cNvSpPr>
            <a:spLocks noGrp="1"/>
          </p:cNvSpPr>
          <p:nvPr>
            <p:ph type="title"/>
          </p:nvPr>
        </p:nvSpPr>
        <p:spPr>
          <a:xfrm>
            <a:off x="519545" y="621792"/>
            <a:ext cx="5181503" cy="5504688"/>
          </a:xfrm>
        </p:spPr>
        <p:txBody>
          <a:bodyPr>
            <a:normAutofit/>
          </a:bodyPr>
          <a:lstStyle/>
          <a:p>
            <a:r>
              <a:rPr lang="en-IN" sz="6000" dirty="0">
                <a:latin typeface="Bahnschrift SemiBold Condensed" panose="020B0502040204020203" pitchFamily="34" charset="0"/>
              </a:rPr>
              <a:t>TABLE OF CONTENTS</a:t>
            </a:r>
          </a:p>
        </p:txBody>
      </p:sp>
      <p:graphicFrame>
        <p:nvGraphicFramePr>
          <p:cNvPr id="5" name="Content Placeholder 2">
            <a:extLst>
              <a:ext uri="{FF2B5EF4-FFF2-40B4-BE49-F238E27FC236}">
                <a16:creationId xmlns:a16="http://schemas.microsoft.com/office/drawing/2014/main" id="{1798463A-03A3-4096-88C6-832606FD007B}"/>
              </a:ext>
            </a:extLst>
          </p:cNvPr>
          <p:cNvGraphicFramePr>
            <a:graphicFrameLocks noGrp="1"/>
          </p:cNvGraphicFramePr>
          <p:nvPr>
            <p:ph idx="1"/>
            <p:extLst>
              <p:ext uri="{D42A27DB-BD31-4B8C-83A1-F6EECF244321}">
                <p14:modId xmlns:p14="http://schemas.microsoft.com/office/powerpoint/2010/main" val="3706735188"/>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88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1D21C-A3F9-4175-B1DC-099E5177ECF3}"/>
              </a:ext>
            </a:extLst>
          </p:cNvPr>
          <p:cNvSpPr>
            <a:spLocks noGrp="1"/>
          </p:cNvSpPr>
          <p:nvPr>
            <p:ph type="title"/>
          </p:nvPr>
        </p:nvSpPr>
        <p:spPr>
          <a:xfrm>
            <a:off x="1016805" y="1345958"/>
            <a:ext cx="4193196" cy="4166085"/>
          </a:xfrm>
        </p:spPr>
        <p:txBody>
          <a:bodyPr>
            <a:normAutofit/>
          </a:bodyPr>
          <a:lstStyle/>
          <a:p>
            <a:r>
              <a:rPr lang="en-IN" sz="6000" dirty="0">
                <a:latin typeface="Bahnschrift SemiBold Condensed" panose="020B0502040204020203" pitchFamily="34" charset="0"/>
              </a:rPr>
              <a:t>INTRODUCTION	</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6DFF975-BE04-4140-BDB5-F56652717107}"/>
              </a:ext>
            </a:extLst>
          </p:cNvPr>
          <p:cNvSpPr>
            <a:spLocks noGrp="1"/>
          </p:cNvSpPr>
          <p:nvPr>
            <p:ph idx="1"/>
          </p:nvPr>
        </p:nvSpPr>
        <p:spPr>
          <a:xfrm>
            <a:off x="6229734" y="750307"/>
            <a:ext cx="5369326" cy="5357387"/>
          </a:xfrm>
        </p:spPr>
        <p:txBody>
          <a:bodyPr anchor="ctr">
            <a:normAutofit lnSpcReduction="10000"/>
          </a:bodyPr>
          <a:lstStyle/>
          <a:p>
            <a:pPr fontAlgn="base"/>
            <a:r>
              <a:rPr lang="en-US" sz="2400" dirty="0">
                <a:latin typeface="Bahnschrift Light SemiCondensed" panose="020B0502040204020203" pitchFamily="34" charset="0"/>
              </a:rPr>
              <a:t>Coronavirus is continuing its spread across the world, with more than 10 million confirmed cases in 188 countries. More than half a million people have lost their lives.</a:t>
            </a:r>
          </a:p>
          <a:p>
            <a:pPr fontAlgn="base"/>
            <a:r>
              <a:rPr lang="en-US" sz="2400" dirty="0">
                <a:latin typeface="Bahnschrift Light SemiCondensed" panose="020B0502040204020203" pitchFamily="34" charset="0"/>
              </a:rPr>
              <a:t>This series of maps and charts tracks the global outbreak of the virus.</a:t>
            </a:r>
          </a:p>
          <a:p>
            <a:pPr fontAlgn="base"/>
            <a:r>
              <a:rPr lang="en-US" sz="2400" dirty="0">
                <a:latin typeface="Bahnschrift Light SemiCondensed" panose="020B0502040204020203" pitchFamily="34" charset="0"/>
              </a:rPr>
              <a:t>Where are coronavirus cases and deaths still rising?</a:t>
            </a:r>
          </a:p>
          <a:p>
            <a:pPr fontAlgn="base"/>
            <a:r>
              <a:rPr lang="en-US" sz="2400" dirty="0">
                <a:latin typeface="Bahnschrift Light SemiCondensed" panose="020B0502040204020203" pitchFamily="34" charset="0"/>
              </a:rPr>
              <a:t>The virus, which causes the respiratory infection Covid-19, was first detected in the city of Wuhan, China, in late 2019.</a:t>
            </a:r>
          </a:p>
          <a:p>
            <a:pPr fontAlgn="base"/>
            <a:r>
              <a:rPr lang="en-US" sz="2400" dirty="0">
                <a:latin typeface="Bahnschrift Light SemiCondensed" panose="020B0502040204020203" pitchFamily="34" charset="0"/>
              </a:rPr>
              <a:t>It then spread quickly across the globe in the first months of 2020, reaching 10 million confirmed cases towards the end of June.</a:t>
            </a:r>
          </a:p>
          <a:p>
            <a:pPr marL="0" indent="0">
              <a:buNone/>
            </a:pPr>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159971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2952A-BE9E-4FB8-98E7-F32532646D67}"/>
              </a:ext>
            </a:extLst>
          </p:cNvPr>
          <p:cNvSpPr>
            <a:spLocks noGrp="1"/>
          </p:cNvSpPr>
          <p:nvPr>
            <p:ph type="title"/>
          </p:nvPr>
        </p:nvSpPr>
        <p:spPr>
          <a:xfrm>
            <a:off x="1016805" y="1345958"/>
            <a:ext cx="4193196" cy="4166085"/>
          </a:xfrm>
        </p:spPr>
        <p:txBody>
          <a:bodyPr>
            <a:normAutofit/>
          </a:bodyPr>
          <a:lstStyle/>
          <a:p>
            <a:r>
              <a:rPr lang="en-IN" sz="6600" dirty="0">
                <a:latin typeface="Bahnschrift SemiBold Condensed" panose="020B0502040204020203" pitchFamily="34" charset="0"/>
              </a:rPr>
              <a:t>BUSINESS PROBLEM</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22D35A2-8554-47BF-8DCC-43A1C97B0BE7}"/>
              </a:ext>
            </a:extLst>
          </p:cNvPr>
          <p:cNvSpPr>
            <a:spLocks noGrp="1"/>
          </p:cNvSpPr>
          <p:nvPr>
            <p:ph idx="1"/>
          </p:nvPr>
        </p:nvSpPr>
        <p:spPr>
          <a:xfrm>
            <a:off x="6229734" y="750307"/>
            <a:ext cx="5369326" cy="5357387"/>
          </a:xfrm>
        </p:spPr>
        <p:txBody>
          <a:bodyPr anchor="ctr">
            <a:normAutofit lnSpcReduction="10000"/>
          </a:bodyPr>
          <a:lstStyle/>
          <a:p>
            <a:r>
              <a:rPr lang="en-IN" sz="2400" dirty="0">
                <a:latin typeface="Bahnschrift Light SemiCondensed" panose="020B0502040204020203" pitchFamily="34" charset="0"/>
              </a:rPr>
              <a:t>India says the number of total recoveries has outstripped active Covid infections for the first time. </a:t>
            </a:r>
          </a:p>
          <a:p>
            <a:r>
              <a:rPr lang="en-IN" sz="2400" dirty="0">
                <a:latin typeface="Bahnschrift Light SemiCondensed" panose="020B0502040204020203" pitchFamily="34" charset="0"/>
              </a:rPr>
              <a:t>To reduce the load on hospitals, the government of India intends to make COVID-19 tests easily available to the public, by opening temporary clinics for testing. For this project, we will be restricting ourselves to the worst affected region of Maharashtra: Mumbai. </a:t>
            </a:r>
          </a:p>
          <a:p>
            <a:r>
              <a:rPr lang="en-IN" sz="2400" dirty="0">
                <a:latin typeface="Bahnschrift Light SemiCondensed" panose="020B0502040204020203" pitchFamily="34" charset="0"/>
              </a:rPr>
              <a:t>Our goal will be to identify the perfect locations for these test clinics, to ensure the ease of accessibility for the citizens of Mumbai. These clinics will be set up in locations which are devoid of Hospitals nearby. </a:t>
            </a:r>
          </a:p>
          <a:p>
            <a:pPr marL="0" indent="0">
              <a:buNone/>
            </a:pPr>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152919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0A2EA-1F12-4AF8-A8F3-66CDAC3EEECC}"/>
              </a:ext>
            </a:extLst>
          </p:cNvPr>
          <p:cNvSpPr>
            <a:spLocks noGrp="1"/>
          </p:cNvSpPr>
          <p:nvPr>
            <p:ph type="title"/>
          </p:nvPr>
        </p:nvSpPr>
        <p:spPr>
          <a:xfrm>
            <a:off x="1016805" y="1345958"/>
            <a:ext cx="4193196" cy="4166085"/>
          </a:xfrm>
        </p:spPr>
        <p:txBody>
          <a:bodyPr>
            <a:normAutofit/>
          </a:bodyPr>
          <a:lstStyle/>
          <a:p>
            <a:r>
              <a:rPr lang="en-IN" sz="7200" dirty="0">
                <a:latin typeface="Bahnschrift SemiBold Condensed" panose="020B0502040204020203" pitchFamily="34" charset="0"/>
              </a:rPr>
              <a:t>DATA		</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4A345FD-E8FA-42F9-B54E-19DFBC72BED9}"/>
              </a:ext>
            </a:extLst>
          </p:cNvPr>
          <p:cNvSpPr>
            <a:spLocks noGrp="1"/>
          </p:cNvSpPr>
          <p:nvPr>
            <p:ph idx="1"/>
          </p:nvPr>
        </p:nvSpPr>
        <p:spPr>
          <a:xfrm>
            <a:off x="6229734" y="750307"/>
            <a:ext cx="5369326" cy="5357387"/>
          </a:xfrm>
        </p:spPr>
        <p:txBody>
          <a:bodyPr anchor="ctr">
            <a:normAutofit lnSpcReduction="10000"/>
          </a:bodyPr>
          <a:lstStyle/>
          <a:p>
            <a:pPr lvl="0"/>
            <a:r>
              <a:rPr lang="en-IN" sz="2400" dirty="0">
                <a:latin typeface="Bahnschrift Light SemiCondensed" panose="020B0502040204020203" pitchFamily="34" charset="0"/>
              </a:rPr>
              <a:t>Mumbai Neighbourhood Data: (</a:t>
            </a:r>
            <a:r>
              <a:rPr lang="en-IN" sz="2400" u="sng" dirty="0">
                <a:latin typeface="Bahnschrift Light SemiCondensed" panose="020B0502040204020203" pitchFamily="34" charset="0"/>
                <a:hlinkClick r:id="rId2"/>
              </a:rPr>
              <a:t>https://en.wikipedia.org/wiki/List_of_neighbourhoods_in_Mumbai</a:t>
            </a:r>
            <a:r>
              <a:rPr lang="en-IN" sz="2400" dirty="0">
                <a:latin typeface="Bahnschrift Light SemiCondensed" panose="020B0502040204020203" pitchFamily="34" charset="0"/>
              </a:rPr>
              <a:t>) - This dataset contains all the neighbourhoods in Mumbai. It was scraped from the mentioned Wikipedia page. </a:t>
            </a:r>
          </a:p>
          <a:p>
            <a:pPr lvl="0"/>
            <a:r>
              <a:rPr lang="en-IN" sz="2400" dirty="0">
                <a:latin typeface="Bahnschrift Light SemiCondensed" panose="020B0502040204020203" pitchFamily="34" charset="0"/>
              </a:rPr>
              <a:t>WHO COVID-19 Data: (</a:t>
            </a:r>
            <a:r>
              <a:rPr lang="en-IN" sz="2400" u="sng" dirty="0">
                <a:latin typeface="Bahnschrift Light SemiCondensed" panose="020B0502040204020203" pitchFamily="34" charset="0"/>
                <a:hlinkClick r:id="rId3"/>
              </a:rPr>
              <a:t>https://covid19.who.int/info</a:t>
            </a:r>
            <a:r>
              <a:rPr lang="en-IN" sz="2400" dirty="0">
                <a:latin typeface="Bahnschrift Light SemiCondensed" panose="020B0502040204020203" pitchFamily="34" charset="0"/>
              </a:rPr>
              <a:t>) – Provided on the official WHO COVID-19 Dashboard</a:t>
            </a:r>
          </a:p>
          <a:p>
            <a:pPr lvl="0"/>
            <a:r>
              <a:rPr lang="en-IN" sz="2400" dirty="0">
                <a:latin typeface="Bahnschrift Light SemiCondensed" panose="020B0502040204020203" pitchFamily="34" charset="0"/>
              </a:rPr>
              <a:t>India COIVID-19 Data: (</a:t>
            </a:r>
            <a:r>
              <a:rPr lang="en-IN" sz="2400" u="sng" dirty="0">
                <a:latin typeface="Bahnschrift Light SemiCondensed" panose="020B0502040204020203" pitchFamily="34" charset="0"/>
                <a:hlinkClick r:id="rId4"/>
              </a:rPr>
              <a:t>https://github.com/imdevskp/covid-19-india-data/blob/master/complete.csv</a:t>
            </a:r>
            <a:r>
              <a:rPr lang="en-IN" sz="2400" dirty="0">
                <a:latin typeface="Bahnschrift Light SemiCondensed" panose="020B0502040204020203" pitchFamily="34" charset="0"/>
              </a:rPr>
              <a:t>) This is pre-prepared data hosted on GitHub by </a:t>
            </a:r>
            <a:r>
              <a:rPr lang="en-IN" sz="2400" dirty="0" err="1">
                <a:latin typeface="Bahnschrift Light SemiCondensed" panose="020B0502040204020203" pitchFamily="34" charset="0"/>
              </a:rPr>
              <a:t>imdevskp</a:t>
            </a:r>
            <a:endParaRPr lang="en-IN" sz="2400" dirty="0">
              <a:latin typeface="Bahnschrift Light SemiCondensed" panose="020B0502040204020203" pitchFamily="34" charset="0"/>
            </a:endParaRPr>
          </a:p>
          <a:p>
            <a:pPr lvl="0"/>
            <a:r>
              <a:rPr lang="en-IN" sz="2400" dirty="0">
                <a:latin typeface="Bahnschrift Light SemiCondensed" panose="020B0502040204020203" pitchFamily="34" charset="0"/>
              </a:rPr>
              <a:t>Hospitals in Mumbai: (using Foursquare API) </a:t>
            </a:r>
          </a:p>
          <a:p>
            <a:pPr marL="0" indent="0">
              <a:buNone/>
            </a:pPr>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115241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C1222-FF5D-4EAE-B5DC-FFA6E2F6B4EA}"/>
              </a:ext>
            </a:extLst>
          </p:cNvPr>
          <p:cNvSpPr>
            <a:spLocks noGrp="1"/>
          </p:cNvSpPr>
          <p:nvPr>
            <p:ph type="title"/>
          </p:nvPr>
        </p:nvSpPr>
        <p:spPr>
          <a:xfrm>
            <a:off x="1016805" y="1345958"/>
            <a:ext cx="4193196" cy="4166085"/>
          </a:xfrm>
        </p:spPr>
        <p:txBody>
          <a:bodyPr>
            <a:normAutofit/>
          </a:bodyPr>
          <a:lstStyle/>
          <a:p>
            <a:r>
              <a:rPr lang="en-IN" sz="6600" dirty="0">
                <a:latin typeface="Bahnschrift SemiBold Condensed" panose="020B0502040204020203" pitchFamily="34" charset="0"/>
              </a:rPr>
              <a:t>METHODOLOGY</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CB43F4F-94F2-467B-8231-EE9AB18B9B65}"/>
              </a:ext>
            </a:extLst>
          </p:cNvPr>
          <p:cNvSpPr>
            <a:spLocks noGrp="1"/>
          </p:cNvSpPr>
          <p:nvPr>
            <p:ph idx="1"/>
          </p:nvPr>
        </p:nvSpPr>
        <p:spPr>
          <a:xfrm>
            <a:off x="6229734" y="750307"/>
            <a:ext cx="5369326" cy="5357387"/>
          </a:xfrm>
        </p:spPr>
        <p:txBody>
          <a:bodyPr anchor="ctr">
            <a:normAutofit fontScale="92500"/>
          </a:bodyPr>
          <a:lstStyle/>
          <a:p>
            <a:r>
              <a:rPr lang="en-IN" sz="2400" dirty="0">
                <a:latin typeface="Bahnschrift Light SemiCondensed" panose="020B0502040204020203" pitchFamily="34" charset="0"/>
              </a:rPr>
              <a:t>Firstly, I used exploratory data analysis (EDA) to uncover hidden properties of data and provide useful insights to the reader. To gain an insight in the present situation of the World and India, I tried visualizing the WHO COVID-19 Data and the India COVID-19 Data.</a:t>
            </a:r>
          </a:p>
          <a:p>
            <a:r>
              <a:rPr lang="en-IN" sz="2400" dirty="0">
                <a:latin typeface="Bahnschrift Light SemiCondensed" panose="020B0502040204020203" pitchFamily="34" charset="0"/>
              </a:rPr>
              <a:t>Secondly, I used prescriptive analytics to help the government decide a location for a test clinic. I will employ a model based on K-means Clustering. With the neighbourhoods as centroids, I propose to cluster each hospital based on a fixed radius. This will in turn show us the number of hospitals in each neighbourhood, which will help us identify neighbourhoods which lack medical facilities.</a:t>
            </a:r>
          </a:p>
          <a:p>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397822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B2230-D44F-4F3B-A4A3-C9D44F203B21}"/>
              </a:ext>
            </a:extLst>
          </p:cNvPr>
          <p:cNvSpPr>
            <a:spLocks noGrp="1"/>
          </p:cNvSpPr>
          <p:nvPr>
            <p:ph type="title"/>
          </p:nvPr>
        </p:nvSpPr>
        <p:spPr>
          <a:xfrm>
            <a:off x="1016805" y="1345958"/>
            <a:ext cx="4193196" cy="4166085"/>
          </a:xfrm>
        </p:spPr>
        <p:txBody>
          <a:bodyPr>
            <a:normAutofit/>
          </a:bodyPr>
          <a:lstStyle/>
          <a:p>
            <a:r>
              <a:rPr lang="en-IN" sz="6600" dirty="0">
                <a:latin typeface="Bahnschrift SemiBold Condensed" panose="020B0502040204020203" pitchFamily="34" charset="0"/>
              </a:rPr>
              <a:t>ANALYSIS</a:t>
            </a:r>
          </a:p>
        </p:txBody>
      </p:sp>
      <p:grpSp>
        <p:nvGrpSpPr>
          <p:cNvPr id="18" name="Group 17">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9"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9A05B15E-DCA8-4257-BFE9-AACD698200BB}"/>
              </a:ext>
            </a:extLst>
          </p:cNvPr>
          <p:cNvSpPr>
            <a:spLocks noGrp="1"/>
          </p:cNvSpPr>
          <p:nvPr>
            <p:ph idx="1"/>
          </p:nvPr>
        </p:nvSpPr>
        <p:spPr>
          <a:xfrm>
            <a:off x="6229734" y="750307"/>
            <a:ext cx="5369326" cy="5357387"/>
          </a:xfrm>
        </p:spPr>
        <p:txBody>
          <a:bodyPr anchor="ctr">
            <a:normAutofit fontScale="92500"/>
          </a:bodyPr>
          <a:lstStyle/>
          <a:p>
            <a:r>
              <a:rPr lang="en-IN" sz="2400" dirty="0">
                <a:latin typeface="Bahnschrift Light SemiCondensed" panose="020B0502040204020203" pitchFamily="34" charset="0"/>
              </a:rPr>
              <a:t>Let’s take a brief look on the state of the world.  The WHO started documenting since the beginning of January. All my findings are true as of 27</a:t>
            </a:r>
            <a:r>
              <a:rPr lang="en-IN" sz="2400" baseline="30000" dirty="0">
                <a:latin typeface="Bahnschrift Light SemiCondensed" panose="020B0502040204020203" pitchFamily="34" charset="0"/>
              </a:rPr>
              <a:t>th</a:t>
            </a:r>
            <a:r>
              <a:rPr lang="en-IN" sz="2400" dirty="0">
                <a:latin typeface="Bahnschrift Light SemiCondensed" panose="020B0502040204020203" pitchFamily="34" charset="0"/>
              </a:rPr>
              <a:t> June 2020. I used Plotly, a data visualization package which provides interactive tools to visualize data.</a:t>
            </a:r>
          </a:p>
          <a:p>
            <a:r>
              <a:rPr lang="en-IN" sz="2400" dirty="0">
                <a:latin typeface="Bahnschrift Light SemiCondensed" panose="020B0502040204020203" pitchFamily="34" charset="0"/>
              </a:rPr>
              <a:t>As of 27</a:t>
            </a:r>
            <a:r>
              <a:rPr lang="en-IN" sz="2400" baseline="30000" dirty="0">
                <a:latin typeface="Bahnschrift Light SemiCondensed" panose="020B0502040204020203" pitchFamily="34" charset="0"/>
              </a:rPr>
              <a:t>th</a:t>
            </a:r>
            <a:r>
              <a:rPr lang="en-IN" sz="2400" dirty="0">
                <a:latin typeface="Bahnschrift Light SemiCondensed" panose="020B0502040204020203" pitchFamily="34" charset="0"/>
              </a:rPr>
              <a:t> June 2020, the cumulative cases reported are close to 9.48 million, while the total deaths is 485,000. These numbers are staggering, showing us the severity of this pandemic. This article compares the current Coronavirus outbreak to Ebola and other major outbreaks. </a:t>
            </a:r>
          </a:p>
          <a:p>
            <a:r>
              <a:rPr lang="en-IN" sz="2400" dirty="0">
                <a:latin typeface="Bahnschrift Light SemiCondensed" panose="020B0502040204020203" pitchFamily="34" charset="0"/>
              </a:rPr>
              <a:t>The month of April saw the most deaths around the world, with numbers close to 187,000. </a:t>
            </a:r>
          </a:p>
        </p:txBody>
      </p:sp>
    </p:spTree>
    <p:extLst>
      <p:ext uri="{BB962C8B-B14F-4D97-AF65-F5344CB8AC3E}">
        <p14:creationId xmlns:p14="http://schemas.microsoft.com/office/powerpoint/2010/main" val="82736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6CCB34B-F23E-409E-BCF2-F7597AFE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B09CB55-601F-455B-92EA-46DED0B4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611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CC5BA15F-EF2E-4737-B739-20BF809C2D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606040"/>
            <a:ext cx="242107" cy="1340860"/>
            <a:chOff x="56167" y="2761488"/>
            <a:chExt cx="242107" cy="1340860"/>
          </a:xfrm>
        </p:grpSpPr>
        <p:sp>
          <p:nvSpPr>
            <p:cNvPr id="32" name="Rectangle 2">
              <a:extLst>
                <a:ext uri="{FF2B5EF4-FFF2-40B4-BE49-F238E27FC236}">
                  <a16:creationId xmlns:a16="http://schemas.microsoft.com/office/drawing/2014/main" id="{21239BB3-F319-4FAF-BE91-7A24F34F7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329D5B2-9B8F-486A-A083-772C6977F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9CD9761A-2286-42C5-B60B-ADA81F9CB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1DBF2BCA-F23E-4E20-9013-50F7B1A2F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3836DB34-8303-420B-9445-6BCACF545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FBE0EBB4-E98C-45D6-B475-FDAC236CD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4AC1E18F-BED0-42C2-A2E2-DCA33DBD0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1C8657BB-701F-4347-8B3D-9AAE99835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A47BE690-901C-4E6A-96A2-6AEF57DEC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A5F9E741-E244-4AFC-BBB1-47FE0ABF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F64FE49B-3CA0-4633-BE1C-5717BF8C9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A72945EE-335E-40C6-AC98-329BFE87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E5379202-4AF0-4C1D-B7CF-59775BBE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3B4F0429-B1BF-4C23-BC07-6384B38C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
              <a:extLst>
                <a:ext uri="{FF2B5EF4-FFF2-40B4-BE49-F238E27FC236}">
                  <a16:creationId xmlns:a16="http://schemas.microsoft.com/office/drawing/2014/main" id="{6E9CA76D-C753-4262-9C5D-2F27DFF6F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9">
              <a:extLst>
                <a:ext uri="{FF2B5EF4-FFF2-40B4-BE49-F238E27FC236}">
                  <a16:creationId xmlns:a16="http://schemas.microsoft.com/office/drawing/2014/main" id="{A80DFA43-6ECB-4979-B41D-842AE3D3A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BB792A8B-6948-437E-AA97-534CEEB51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CD5217E2-11E7-4487-B5B5-F43DCB4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
              <a:extLst>
                <a:ext uri="{FF2B5EF4-FFF2-40B4-BE49-F238E27FC236}">
                  <a16:creationId xmlns:a16="http://schemas.microsoft.com/office/drawing/2014/main" id="{0B5D04ED-1D58-46AE-A645-3194A7C0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9FBE654F-3130-470C-BE21-10761BDC0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12FB4276-D848-4021-9E5F-D09FCCB9A2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9" r="1" b="1"/>
          <a:stretch/>
        </p:blipFill>
        <p:spPr>
          <a:xfrm>
            <a:off x="601286" y="367418"/>
            <a:ext cx="11094721" cy="5839071"/>
          </a:xfrm>
          <a:prstGeom prst="rect">
            <a:avLst/>
          </a:prstGeom>
        </p:spPr>
      </p:pic>
      <p:sp>
        <p:nvSpPr>
          <p:cNvPr id="53" name="Rectangle 52">
            <a:extLst>
              <a:ext uri="{FF2B5EF4-FFF2-40B4-BE49-F238E27FC236}">
                <a16:creationId xmlns:a16="http://schemas.microsoft.com/office/drawing/2014/main" id="{978D011F-6E1D-4D08-9C1C-FCA4F902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75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6CCB34B-F23E-409E-BCF2-F7597AFE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B09CB55-601F-455B-92EA-46DED0B4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611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C5BA15F-EF2E-4737-B739-20BF809C2D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606040"/>
            <a:ext cx="242107" cy="1340860"/>
            <a:chOff x="56167" y="2761488"/>
            <a:chExt cx="242107" cy="1340860"/>
          </a:xfrm>
        </p:grpSpPr>
        <p:sp>
          <p:nvSpPr>
            <p:cNvPr id="39" name="Rectangle 2">
              <a:extLst>
                <a:ext uri="{FF2B5EF4-FFF2-40B4-BE49-F238E27FC236}">
                  <a16:creationId xmlns:a16="http://schemas.microsoft.com/office/drawing/2014/main" id="{21239BB3-F319-4FAF-BE91-7A24F34F7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C329D5B2-9B8F-486A-A083-772C6977F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9CD9761A-2286-42C5-B60B-ADA81F9CB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1DBF2BCA-F23E-4E20-9013-50F7B1A2F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3836DB34-8303-420B-9445-6BCACF545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FBE0EBB4-E98C-45D6-B475-FDAC236CD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4AC1E18F-BED0-42C2-A2E2-DCA33DBD0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1C8657BB-701F-4347-8B3D-9AAE99835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47BE690-901C-4E6A-96A2-6AEF57DEC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A5F9E741-E244-4AFC-BBB1-47FE0ABF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F64FE49B-3CA0-4633-BE1C-5717BF8C9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A72945EE-335E-40C6-AC98-329BFE87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E5379202-4AF0-4C1D-B7CF-59775BBE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3B4F0429-B1BF-4C23-BC07-6384B38C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6E9CA76D-C753-4262-9C5D-2F27DFF6F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A80DFA43-6ECB-4979-B41D-842AE3D3A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BB792A8B-6948-437E-AA97-534CEEB51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CD5217E2-11E7-4487-B5B5-F43DCB4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0B5D04ED-1D58-46AE-A645-3194A7C0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9FBE654F-3130-470C-BE21-10761BDC0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E01A5D0F-849D-4FF0-B67C-C149D2B3C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769" y="463300"/>
            <a:ext cx="10884787" cy="5546058"/>
          </a:xfrm>
          <a:prstGeom prst="rect">
            <a:avLst/>
          </a:prstGeom>
        </p:spPr>
      </p:pic>
      <p:sp>
        <p:nvSpPr>
          <p:cNvPr id="60" name="Rectangle 59">
            <a:extLst>
              <a:ext uri="{FF2B5EF4-FFF2-40B4-BE49-F238E27FC236}">
                <a16:creationId xmlns:a16="http://schemas.microsoft.com/office/drawing/2014/main" id="{978D011F-6E1D-4D08-9C1C-FCA4F902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491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914</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Light SemiCondensed</vt:lpstr>
      <vt:lpstr>Bahnschrift SemiBold Condensed</vt:lpstr>
      <vt:lpstr>Calibri</vt:lpstr>
      <vt:lpstr>Calibri Light</vt:lpstr>
      <vt:lpstr>Office Theme</vt:lpstr>
      <vt:lpstr>FIGHTING COVID-19 USING DATA SCIENCE</vt:lpstr>
      <vt:lpstr>TABLE OF CONTENTS</vt:lpstr>
      <vt:lpstr>INTRODUCTION </vt:lpstr>
      <vt:lpstr>BUSINESS PROBLEM</vt:lpstr>
      <vt:lpstr>DATA  </vt:lpstr>
      <vt:lpstr>METHODOLOGY</vt:lpstr>
      <vt:lpstr>ANALYSIS</vt:lpstr>
      <vt:lpstr>PowerPoint Presentation</vt:lpstr>
      <vt:lpstr>PowerPoint Presentation</vt:lpstr>
      <vt:lpstr>NEIGHBOURHOODS IN MUMBAI</vt:lpstr>
      <vt:lpstr>HOSPITALS IN MUMBAI</vt:lpstr>
      <vt:lpstr>PowerPoint Presentation</vt:lpstr>
      <vt:lpstr>HOSPITALS CLUSTERED ACCORDING TO NEIGHBOURHOOD</vt:lpstr>
      <vt:lpstr>RESULT</vt:lpstr>
      <vt:lpstr>DISCUSSION</vt:lpstr>
      <vt:lpstr>CONCLUSION</vt:lpstr>
      <vt:lpstr>“Coronavirus: The last 'normal' photo on your phone” – (https://www.bbc.com/news/uk-52622673)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FIGHTING COVID-19 USING DATA SCIENCE</dc:title>
  <dc:creator>Amey.R</dc:creator>
  <cp:lastModifiedBy>Amey.R</cp:lastModifiedBy>
  <cp:revision>2</cp:revision>
  <dcterms:created xsi:type="dcterms:W3CDTF">2020-06-30T10:00:55Z</dcterms:created>
  <dcterms:modified xsi:type="dcterms:W3CDTF">2020-06-30T10:02:41Z</dcterms:modified>
</cp:coreProperties>
</file>