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42"/>
  </p:notesMasterIdLst>
  <p:handoutMasterIdLst>
    <p:handoutMasterId r:id="rId43"/>
  </p:handoutMasterIdLst>
  <p:sldIdLst>
    <p:sldId id="1285" r:id="rId5"/>
    <p:sldId id="1318" r:id="rId6"/>
    <p:sldId id="1344" r:id="rId7"/>
    <p:sldId id="1368" r:id="rId8"/>
    <p:sldId id="1370" r:id="rId9"/>
    <p:sldId id="1320" r:id="rId10"/>
    <p:sldId id="1371" r:id="rId11"/>
    <p:sldId id="1346" r:id="rId12"/>
    <p:sldId id="1337" r:id="rId13"/>
    <p:sldId id="1341" r:id="rId14"/>
    <p:sldId id="1372" r:id="rId15"/>
    <p:sldId id="1338" r:id="rId16"/>
    <p:sldId id="1347" r:id="rId17"/>
    <p:sldId id="1340" r:id="rId18"/>
    <p:sldId id="1374" r:id="rId19"/>
    <p:sldId id="1354" r:id="rId20"/>
    <p:sldId id="1355" r:id="rId21"/>
    <p:sldId id="1343" r:id="rId22"/>
    <p:sldId id="1359" r:id="rId23"/>
    <p:sldId id="1360" r:id="rId24"/>
    <p:sldId id="1353" r:id="rId25"/>
    <p:sldId id="1358" r:id="rId26"/>
    <p:sldId id="1362" r:id="rId27"/>
    <p:sldId id="1361" r:id="rId28"/>
    <p:sldId id="1363" r:id="rId29"/>
    <p:sldId id="1364" r:id="rId30"/>
    <p:sldId id="1348" r:id="rId31"/>
    <p:sldId id="1351" r:id="rId32"/>
    <p:sldId id="1373" r:id="rId33"/>
    <p:sldId id="1352" r:id="rId34"/>
    <p:sldId id="1365" r:id="rId35"/>
    <p:sldId id="1366" r:id="rId36"/>
    <p:sldId id="1367" r:id="rId37"/>
    <p:sldId id="1357" r:id="rId38"/>
    <p:sldId id="1349" r:id="rId39"/>
    <p:sldId id="1356" r:id="rId40"/>
    <p:sldId id="1307" r:id="rId41"/>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6"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06" autoAdjust="0"/>
  </p:normalViewPr>
  <p:slideViewPr>
    <p:cSldViewPr>
      <p:cViewPr varScale="1">
        <p:scale>
          <a:sx n="44" d="100"/>
          <a:sy n="44" d="100"/>
        </p:scale>
        <p:origin x="-204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1"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2018/6/19</a:t>
            </a:fld>
            <a:endParaRPr lang="en-US" altLang="zh-CN"/>
          </a:p>
        </p:txBody>
      </p:sp>
      <p:sp>
        <p:nvSpPr>
          <p:cNvPr id="521220" name="Rectangle 4"/>
          <p:cNvSpPr>
            <a:spLocks noGrp="1" noChangeArrowheads="1"/>
          </p:cNvSpPr>
          <p:nvPr>
            <p:ph type="ftr" sz="quarter" idx="2"/>
          </p:nvPr>
        </p:nvSpPr>
        <p:spPr bwMode="auto">
          <a:xfrm>
            <a:off x="1" y="9428165"/>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5"/>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xmlns=""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2018/6/19</a:t>
            </a:fld>
            <a:endParaRPr lang="en-US" altLang="zh-CN"/>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1" y="4714877"/>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1" y="9428165"/>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5"/>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xmlns=""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I am glad to bee here for this presentation. I am a postgraduate in Institute of Information Engineering, and my major research filed is audio steganalysis. 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xmlns=""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effectively, 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a:t>
            </a:r>
            <a:r>
              <a:rPr lang="en-US" altLang="zh-CN" baseline="0" dirty="0" smtClean="0"/>
              <a:t>computation and enlarge the difference between cover and stego, </a:t>
            </a:r>
            <a:r>
              <a:rPr lang="en-US" altLang="zh-CN" baseline="0" dirty="0" smtClean="0"/>
              <a:t>we choose the first 380 (three hundred and eighty) 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xmlns="" val="403605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Besides,</a:t>
            </a:r>
            <a:r>
              <a:rPr lang="en-US" altLang="zh-CN" baseline="0" dirty="0" smtClean="0"/>
              <a:t> </a:t>
            </a:r>
            <a:r>
              <a:rPr lang="en-US" altLang="zh-CN" dirty="0" smtClean="0"/>
              <a:t>all</a:t>
            </a:r>
            <a:r>
              <a:rPr lang="en-US" altLang="zh-CN" baseline="0" dirty="0" smtClean="0"/>
              <a:t> </a:t>
            </a:r>
            <a:r>
              <a:rPr lang="en-US" altLang="zh-CN" baseline="0" dirty="0" smtClean="0"/>
              <a:t>QMDCT coefficients are distributed between -15 (negative fifteen) and </a:t>
            </a:r>
            <a:r>
              <a:rPr lang="en-US" altLang="zh-CN" baseline="0" dirty="0" smtClean="0"/>
              <a:t>positive 15 </a:t>
            </a:r>
            <a:r>
              <a:rPr lang="en-US" altLang="zh-CN" baseline="0" dirty="0" smtClean="0"/>
              <a:t>(fifteen), so the matrix is truncated with threshold 15 (fifteen) or less</a:t>
            </a:r>
            <a:r>
              <a:rPr lang="en-US" altLang="zh-CN" baseline="0" dirty="0" smtClean="0"/>
              <a:t>. This is not necessary.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xmlns="" val="141374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analyze the impact</a:t>
            </a:r>
            <a:r>
              <a:rPr lang="en-US" altLang="zh-CN" baseline="0" dirty="0" smtClean="0"/>
              <a:t> in time domain and frequency domain separately. In the left figure, the blue line is the cover signal and the red line represents the signal introduced by stego messages. In the right figure, the white dots are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xmlns="" val="227088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will elaborate</a:t>
            </a:r>
            <a:r>
              <a:rPr lang="en-US" altLang="zh-CN" baseline="0" dirty="0" smtClean="0"/>
              <a:t> the structure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xmlns="" val="397410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the QMDCT coefficients matrix of MP3 is 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a:t>
            </a:r>
            <a:r>
              <a:rPr kumimoji="1" lang="en-US" altLang="zh-CN" sz="1200" b="0" i="0" u="none" strike="noStrike" kern="1200" baseline="0" dirty="0" smtClean="0">
                <a:solidFill>
                  <a:schemeClr val="tx1"/>
                </a:solidFill>
                <a:latin typeface="+mn-lt"/>
                <a:ea typeface="+mn-ea"/>
                <a:cs typeface="宋体" charset="0"/>
              </a:rPr>
              <a:t>by </a:t>
            </a:r>
            <a:r>
              <a:rPr kumimoji="1" lang="en-US" altLang="zh-CN" sz="1200" b="0" i="0" u="none" strike="noStrike" kern="1200" baseline="0" dirty="0" smtClean="0">
                <a:solidFill>
                  <a:schemeClr val="tx1"/>
                </a:solidFill>
                <a:latin typeface="+mn-lt"/>
                <a:ea typeface="+mn-ea"/>
                <a:cs typeface="宋体" charset="0"/>
              </a:rPr>
              <a:t>3 and 1 </a:t>
            </a:r>
            <a:r>
              <a:rPr kumimoji="1" lang="en-US" altLang="zh-CN" sz="1200" b="0" i="0" u="none" strike="noStrike" kern="1200" baseline="0" dirty="0" smtClean="0">
                <a:solidFill>
                  <a:schemeClr val="tx1"/>
                </a:solidFill>
                <a:latin typeface="+mn-lt"/>
                <a:ea typeface="+mn-ea"/>
                <a:cs typeface="宋体" charset="0"/>
              </a:rPr>
              <a:t>by </a:t>
            </a:r>
            <a:r>
              <a:rPr kumimoji="1" lang="en-US" altLang="zh-CN" sz="1200" b="0" i="0" u="none" strike="noStrike" kern="1200" baseline="0" dirty="0" smtClean="0">
                <a:solidFill>
                  <a:schemeClr val="tx1"/>
                </a:solidFill>
                <a:latin typeface="+mn-lt"/>
                <a:ea typeface="+mn-ea"/>
                <a:cs typeface="宋体" charset="0"/>
              </a:rPr>
              <a:t>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Finally, the fully connected layers are placed at the end of the network and the cross-entropy loss is used to update the parameters.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xmlns="" val="260016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Before we elaborate</a:t>
            </a:r>
            <a:r>
              <a:rPr lang="en-US" altLang="zh-CN" baseline="0" dirty="0" smtClean="0"/>
              <a:t> the structure of the network, I will introduce the dataset we </a:t>
            </a:r>
            <a:r>
              <a:rPr lang="en-US" altLang="zh-CN" baseline="0" dirty="0" smtClean="0"/>
              <a:t>build. </a:t>
            </a:r>
            <a:r>
              <a:rPr lang="en-US" altLang="zh-CN" baseline="0" dirty="0" smtClean="0"/>
              <a:t>As </a:t>
            </a:r>
            <a:r>
              <a:rPr lang="en-US" altLang="zh-CN" dirty="0" smtClean="0"/>
              <a:t>described above, the</a:t>
            </a:r>
            <a:r>
              <a:rPr lang="en-US" altLang="zh-CN" baseline="0" dirty="0" smtClean="0"/>
              <a:t> </a:t>
            </a:r>
            <a:r>
              <a:rPr lang="en-US" altLang="zh-CN" dirty="0" smtClean="0"/>
              <a:t>QMDCT coefficients</a:t>
            </a:r>
            <a:r>
              <a:rPr lang="en-US" altLang="zh-CN" baseline="0" dirty="0" smtClean="0"/>
              <a:t> matrix is a kind of structural data. Some data augment tricks such as translation, rotation and subsampling are not applicable for audio steganalysis. Therefore, to decrease the danger of overfitting, a large-scale dataset is built for audio steganalysis. The detailed information is listed in </a:t>
            </a:r>
            <a:r>
              <a:rPr lang="en-US" altLang="zh-CN" baseline="0" dirty="0" smtClean="0"/>
              <a:t>the </a:t>
            </a:r>
            <a:r>
              <a:rPr lang="en-US" altLang="zh-CN" baseline="0" dirty="0" smtClean="0"/>
              <a:t>table. All our cover and stego samples are made based on </a:t>
            </a:r>
            <a:r>
              <a:rPr lang="en-US" altLang="zh-CN" baseline="0" dirty="0" smtClean="0"/>
              <a:t>Lame, </a:t>
            </a:r>
            <a:r>
              <a:rPr lang="en-US" altLang="zh-CN" baseline="0" dirty="0" smtClean="0"/>
              <a:t>an open-source MP3 encoder.</a:t>
            </a:r>
            <a:endParaRPr lang="zh-CN" altLang="en-US"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xmlns="" val="1962166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Then, We</a:t>
            </a:r>
            <a:r>
              <a:rPr lang="en-US" altLang="zh-CN" baseline="0" dirty="0" smtClean="0"/>
              <a:t> </a:t>
            </a:r>
            <a:r>
              <a:rPr lang="en-US" altLang="zh-CN" baseline="0" dirty="0" smtClean="0"/>
              <a:t>boost the performance of the network via fine-tuning the structure to make the network more applicabel to MP3 steganalysis. So, </a:t>
            </a:r>
            <a:r>
              <a:rPr lang="en-US" altLang="zh-CN" dirty="0" smtClean="0"/>
              <a:t>in this part, we illustrate</a:t>
            </a:r>
            <a:r>
              <a:rPr lang="en-US" altLang="zh-CN" baseline="0" dirty="0" smtClean="0"/>
              <a:t> </a:t>
            </a:r>
            <a:r>
              <a:rPr lang="en-US" altLang="zh-CN" dirty="0" smtClean="0"/>
              <a:t>the function</a:t>
            </a:r>
            <a:r>
              <a:rPr lang="en-US" altLang="zh-CN" baseline="0" dirty="0" smtClean="0"/>
              <a:t> of each layer </a:t>
            </a:r>
            <a:r>
              <a:rPr lang="en-US" altLang="zh-CN" baseline="0" dirty="0" smtClean="0"/>
              <a:t>based on the experimental results.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a:t>
            </a:r>
            <a:r>
              <a:rPr kumimoji="1" lang="en-US" altLang="zh-CN" sz="1200" b="0" i="0" u="none" strike="noStrike" kern="1200" baseline="0" dirty="0" smtClean="0">
                <a:solidFill>
                  <a:schemeClr val="tx1"/>
                </a:solidFill>
                <a:latin typeface="+mn-lt"/>
                <a:ea typeface="+mn-ea"/>
                <a:cs typeface="宋体" charset="0"/>
              </a:rPr>
              <a:t>128 (on two eight) kbps</a:t>
            </a:r>
            <a:r>
              <a:rPr kumimoji="1" lang="en-US" altLang="zh-CN" sz="1200" b="0" i="0" u="none" strike="noStrike" kern="1200" baseline="0" dirty="0" smtClean="0">
                <a:solidFill>
                  <a:schemeClr val="tx1"/>
                </a:solidFill>
                <a:latin typeface="+mn-lt"/>
                <a:ea typeface="+mn-ea"/>
                <a:cs typeface="宋体" charset="0"/>
              </a:rPr>
              <a:t>. Here, W and H is the width and height of parity-check matrix [ˈmeɪtrɪks</a:t>
            </a:r>
            <a:r>
              <a:rPr kumimoji="1" lang="en-US" altLang="zh-CN" sz="1200" b="0" i="0" u="none" strike="noStrike" kern="1200" baseline="0" dirty="0" smtClean="0">
                <a:solidFill>
                  <a:schemeClr val="tx1"/>
                </a:solidFill>
                <a:latin typeface="+mn-lt"/>
                <a:ea typeface="+mn-ea"/>
                <a:cs typeface="宋体" charset="0"/>
              </a:rPr>
              <a:t>] of STC. </a:t>
            </a:r>
            <a:r>
              <a:rPr kumimoji="1" lang="en-US" altLang="zh-CN" sz="1200" b="0" i="0" u="none" strike="noStrike" kern="1200" baseline="0" dirty="0" smtClean="0">
                <a:solidFill>
                  <a:schemeClr val="tx1"/>
                </a:solidFill>
                <a:latin typeface="+mn-lt"/>
                <a:ea typeface="+mn-ea"/>
                <a:cs typeface="宋体" charset="0"/>
              </a:rPr>
              <a:t>We use </a:t>
            </a:r>
            <a:r>
              <a:rPr kumimoji="1" lang="en-US" altLang="zh-CN" sz="1200" b="0" i="0" u="none" strike="noStrike" kern="1200" baseline="0" dirty="0" smtClean="0">
                <a:solidFill>
                  <a:schemeClr val="tx1"/>
                </a:solidFill>
                <a:latin typeface="+mn-lt"/>
                <a:ea typeface="+mn-ea"/>
                <a:cs typeface="宋体" charset="0"/>
              </a:rPr>
              <a:t>the variable </a:t>
            </a:r>
            <a:r>
              <a:rPr kumimoji="1" lang="en-US" altLang="zh-CN" sz="1200" b="0" i="0" u="none" strike="noStrike" kern="1200" baseline="0" dirty="0" smtClean="0">
                <a:solidFill>
                  <a:schemeClr val="tx1"/>
                </a:solidFill>
                <a:latin typeface="+mn-lt"/>
                <a:ea typeface="+mn-ea"/>
                <a:cs typeface="宋体" charset="0"/>
              </a:rPr>
              <a:t>W as the relative payload </a:t>
            </a:r>
            <a:r>
              <a:rPr kumimoji="1" lang="en-US" altLang="zh-CN" sz="1200" b="0" i="0" u="none" strike="noStrike" kern="1200" baseline="0" dirty="0" smtClean="0">
                <a:solidFill>
                  <a:schemeClr val="tx1"/>
                </a:solidFill>
                <a:latin typeface="+mn-lt"/>
                <a:ea typeface="+mn-ea"/>
                <a:cs typeface="宋体" charset="0"/>
              </a:rPr>
              <a:t>of EECS algorithm in </a:t>
            </a:r>
            <a:r>
              <a:rPr kumimoji="1" lang="en-US" altLang="zh-CN" sz="1200" b="0" i="0" u="none" strike="noStrike" kern="1200" baseline="0" dirty="0" smtClean="0">
                <a:solidFill>
                  <a:schemeClr val="tx1"/>
                </a:solidFill>
                <a:latin typeface="+mn-lt"/>
                <a:ea typeface="+mn-ea"/>
                <a:cs typeface="宋体" charset="0"/>
              </a:rPr>
              <a:t>our paper.</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xmlns="" val="56852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of </a:t>
            </a:r>
            <a:r>
              <a:rPr kumimoji="1" lang="en-US" altLang="zh-CN" sz="1200" b="0" i="0" u="none" strike="noStrike" kern="1200" baseline="0" dirty="0" smtClean="0">
                <a:solidFill>
                  <a:schemeClr val="tx1"/>
                </a:solidFill>
                <a:latin typeface="+mn-lt"/>
                <a:ea typeface="+mn-ea"/>
                <a:cs typeface="宋体" charset="0"/>
              </a:rPr>
              <a:t>the variant are </a:t>
            </a:r>
            <a:r>
              <a:rPr kumimoji="1" lang="en-US" altLang="zh-CN" sz="1200" b="0" i="0" u="none" strike="noStrike" kern="1200" baseline="0" dirty="0" smtClean="0">
                <a:solidFill>
                  <a:schemeClr val="tx1"/>
                </a:solidFill>
                <a:latin typeface="+mn-lt"/>
                <a:ea typeface="+mn-ea"/>
                <a:cs typeface="宋体" charset="0"/>
              </a:rPr>
              <a:t>shown in this table. Now, we will elaborate one by one. There are 15 different networks. </a:t>
            </a:r>
            <a:r>
              <a:rPr kumimoji="1" lang="en-US" altLang="zh-CN" sz="1200" b="0" i="0" u="none" strike="noStrike" kern="1200" baseline="0" dirty="0" smtClean="0">
                <a:solidFill>
                  <a:schemeClr val="tx1"/>
                </a:solidFill>
                <a:latin typeface="+mn-lt"/>
                <a:ea typeface="+mn-ea"/>
                <a:cs typeface="宋体" charset="0"/>
              </a:rPr>
              <a:t>The </a:t>
            </a:r>
            <a:r>
              <a:rPr kumimoji="1" lang="en-US" altLang="zh-CN" sz="1200" b="0" i="0" u="none" strike="noStrike" kern="1200" baseline="0" dirty="0" smtClean="0">
                <a:solidFill>
                  <a:schemeClr val="tx1"/>
                </a:solidFill>
                <a:latin typeface="+mn-lt"/>
                <a:ea typeface="+mn-ea"/>
                <a:cs typeface="宋体" charset="0"/>
              </a:rPr>
              <a:t>iterations is used to represent the convergence of the network. And the accuracy is used to show the performance of the network</a:t>
            </a:r>
            <a:r>
              <a:rPr kumimoji="1" lang="en-US" altLang="zh-CN" sz="1200" b="0" i="0" u="none" strike="noStrike" kern="1200" baseline="0" dirty="0" smtClean="0">
                <a:solidFill>
                  <a:schemeClr val="tx1"/>
                </a:solidFill>
                <a:latin typeface="+mn-lt"/>
                <a:ea typeface="+mn-ea"/>
                <a:cs typeface="宋体" charset="0"/>
              </a:rPr>
              <a:t>. Batch-size is set as 128</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xmlns="" val="247828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a:t>
            </a:r>
            <a:r>
              <a:rPr kumimoji="1" lang="en-US" altLang="zh-CN" sz="1200" b="0" i="0" u="none" strike="noStrike" kern="1200" baseline="0" dirty="0" smtClean="0">
                <a:solidFill>
                  <a:schemeClr val="tx1"/>
                </a:solidFill>
                <a:latin typeface="+mn-lt"/>
                <a:ea typeface="+mn-ea"/>
                <a:cs typeface="宋体" charset="0"/>
              </a:rPr>
              <a:t>As we know, the steog signal can be seen as high frequency noise compared with content itself. So to reduce the impact of content information and capture the minor modification introduced by stego messages. High pass filter is introduced. In our paper, we </a:t>
            </a:r>
            <a:r>
              <a:rPr kumimoji="1" lang="en-US" altLang="zh-CN" sz="1200" b="0" i="0" u="none" strike="noStrike" kern="1200" baseline="0" dirty="0" smtClean="0">
                <a:solidFill>
                  <a:schemeClr val="tx1"/>
                </a:solidFill>
                <a:latin typeface="+mn-lt"/>
                <a:ea typeface="+mn-ea"/>
                <a:cs typeface="宋体" charset="0"/>
              </a:rPr>
              <a:t>choose the second row differences as the high pass filter. This pre-processing method is simple, but it is effective. </a:t>
            </a:r>
          </a:p>
          <a:p>
            <a:r>
              <a:rPr kumimoji="1" lang="en-US" altLang="zh-CN" sz="1200" b="0" i="0" u="none" strike="noStrike" kern="1200" baseline="0" dirty="0" smtClean="0">
                <a:solidFill>
                  <a:schemeClr val="tx1"/>
                </a:solidFill>
                <a:latin typeface="+mn-lt"/>
                <a:ea typeface="+mn-ea"/>
                <a:cs typeface="宋体" charset="0"/>
              </a:rPr>
              <a:t>All data in this table is the percentage of different points in non-zero coefficients. As we can see, the proportion is almost three times as much as origin via the second order differences</a:t>
            </a:r>
            <a:r>
              <a:rPr kumimoji="1" lang="en-US" altLang="zh-CN" sz="1200" b="0" i="0" u="none" strike="noStrike" kern="1200" baseline="0" dirty="0" smtClean="0">
                <a:solidFill>
                  <a:schemeClr val="tx1"/>
                </a:solidFill>
                <a:latin typeface="+mn-lt"/>
                <a:ea typeface="+mn-ea"/>
                <a:cs typeface="宋体" charset="0"/>
              </a:rPr>
              <a:t>. We also can see that the difference is enlarged from right figure.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xmlns="" val="3373812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From </a:t>
            </a:r>
            <a:r>
              <a:rPr lang="en-US" altLang="zh-CN" baseline="0" dirty="0" smtClean="0"/>
              <a:t>the experimental results, we can find the HPFs makes a great difference. Of course, more effective high pass filter can be designed as kv kernel based on the statistics of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xmlns="" val="44560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the</a:t>
            </a:r>
            <a:r>
              <a:rPr lang="en-US" altLang="zh-CN" baseline="0" dirty="0" smtClean="0"/>
              <a:t> </a:t>
            </a:r>
            <a:r>
              <a:rPr lang="en-US" altLang="zh-CN" dirty="0" smtClean="0"/>
              <a:t>presentation</a:t>
            </a:r>
            <a:r>
              <a:rPr lang="en-US" altLang="zh-CN" baseline="0" dirty="0" smtClean="0"/>
              <a:t>. And we will detail our work from the following five 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xmlns=""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consideration of the truth that every codeword in the big-value region corresponds two QMDCT coefficients and a large proportion of coefficients belongs to the big-value region. The 3</a:t>
            </a:r>
            <a:r>
              <a:rPr lang="en-US" altLang="zh-CN" baseline="0" dirty="0" smtClean="0"/>
              <a:t> by 3 kernel is selected for feature. Besides, the kernel </a:t>
            </a:r>
            <a:r>
              <a:rPr lang="en-US" altLang="zh-CN" baseline="0" dirty="0" smtClean="0"/>
              <a:t>with size of 1 is used for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a:t>
            </a:r>
            <a:r>
              <a:rPr kumimoji="1" lang="en-US" altLang="zh-CN" sz="1200" b="0" i="0" u="none" strike="noStrike" kern="1200" baseline="0" dirty="0" smtClean="0">
                <a:solidFill>
                  <a:schemeClr val="tx1"/>
                </a:solidFill>
                <a:latin typeface="+mn-lt"/>
                <a:ea typeface="+mn-ea"/>
                <a:cs typeface="宋体" charset="0"/>
              </a:rPr>
              <a:t>1 by 1 kernel also can be used to </a:t>
            </a:r>
            <a:r>
              <a:rPr kumimoji="1" lang="en-US" altLang="zh-CN" sz="1200" b="0" i="0" u="none" strike="noStrike" kern="1200" baseline="0" dirty="0" smtClean="0">
                <a:solidFill>
                  <a:schemeClr val="tx1"/>
                </a:solidFill>
                <a:latin typeface="+mn-lt"/>
                <a:ea typeface="+mn-ea"/>
                <a:cs typeface="宋体" charset="0"/>
              </a:rPr>
              <a:t>reduce the number of parameters to decrease the danger of overfitting.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xmlns="" val="351124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baseline="0" dirty="0" smtClean="0"/>
              <a:t>BN layer is widely used in the design of networks. So we try to use this trick in our netwok. </a:t>
            </a:r>
            <a:r>
              <a:rPr lang="en-US" altLang="zh-CN" dirty="0" smtClean="0"/>
              <a:t>As</a:t>
            </a:r>
            <a:r>
              <a:rPr lang="en-US" altLang="zh-CN" baseline="0" dirty="0" smtClean="0"/>
              <a:t> </a:t>
            </a:r>
            <a:r>
              <a:rPr lang="en-US" altLang="zh-CN" baseline="0" dirty="0" smtClean="0"/>
              <a:t>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a:t>
            </a:r>
            <a:r>
              <a:rPr kumimoji="1" lang="en-US" altLang="zh-CN" sz="1200" b="0" i="0" u="none" strike="noStrike" kern="1200" baseline="0" dirty="0" smtClean="0">
                <a:solidFill>
                  <a:schemeClr val="tx1"/>
                </a:solidFill>
                <a:latin typeface="+mn-lt"/>
                <a:ea typeface="+mn-ea"/>
                <a:cs typeface="宋体" charset="0"/>
              </a:rPr>
              <a:t>boost </a:t>
            </a:r>
            <a:r>
              <a:rPr kumimoji="1" lang="en-US" altLang="zh-CN" sz="1200" b="0" i="0" u="none" strike="noStrike" kern="1200" baseline="0" dirty="0" smtClean="0">
                <a:solidFill>
                  <a:schemeClr val="tx1"/>
                </a:solidFill>
                <a:latin typeface="+mn-lt"/>
                <a:ea typeface="+mn-ea"/>
                <a:cs typeface="宋体" charset="0"/>
              </a:rPr>
              <a:t>the convergence </a:t>
            </a:r>
            <a:r>
              <a:rPr kumimoji="1" lang="en-US" altLang="zh-CN" sz="1200" b="0" i="0" u="none" strike="noStrike" kern="1200" baseline="0" dirty="0" smtClean="0">
                <a:solidFill>
                  <a:schemeClr val="tx1"/>
                </a:solidFill>
                <a:latin typeface="+mn-lt"/>
                <a:ea typeface="+mn-ea"/>
                <a:cs typeface="宋体" charset="0"/>
              </a:rPr>
              <a:t>and </a:t>
            </a:r>
            <a:r>
              <a:rPr kumimoji="1" lang="en-US" altLang="zh-CN" sz="1200" b="0" i="0" u="none" strike="noStrike" kern="1200" baseline="0" dirty="0" smtClean="0">
                <a:solidFill>
                  <a:schemeClr val="tx1"/>
                </a:solidFill>
                <a:latin typeface="+mn-lt"/>
                <a:ea typeface="+mn-ea"/>
                <a:cs typeface="宋体" charset="0"/>
              </a:rPr>
              <a:t>final accuracy of the network, but the </a:t>
            </a:r>
            <a:r>
              <a:rPr kumimoji="1" lang="en-US" altLang="zh-CN" sz="1200" b="1" i="0" u="none" strike="noStrike" kern="1200" baseline="0" dirty="0" smtClean="0">
                <a:solidFill>
                  <a:schemeClr val="tx1"/>
                </a:solidFill>
                <a:latin typeface="+mn-lt"/>
                <a:ea typeface="+mn-ea"/>
                <a:cs typeface="宋体" charset="0"/>
              </a:rPr>
              <a:t>redundant [rɪˈdʌndənt]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into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xmlns="" val="329846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This slide is about the selection of subsampling method. We will present the impact of different subsampling methods on the final accuracy. </a:t>
            </a:r>
            <a:r>
              <a:rPr kumimoji="1" lang="en-US" altLang="zh-CN" sz="1200" b="0" i="0" u="none" strike="noStrike" kern="1200" baseline="0" dirty="0" smtClean="0">
                <a:solidFill>
                  <a:schemeClr val="tx1"/>
                </a:solidFill>
                <a:latin typeface="+mn-lt"/>
                <a:ea typeface="+mn-ea"/>
                <a:cs typeface="宋体" charset="0"/>
              </a:rPr>
              <a:t>First of all, as we know, the stego messages are apt to be embedded into the texture region. While the </a:t>
            </a:r>
            <a:r>
              <a:rPr kumimoji="1" lang="en-US" altLang="zh-CN" sz="1200" b="0" i="0" u="none" strike="noStrike" kern="1200" baseline="0" dirty="0" smtClean="0">
                <a:solidFill>
                  <a:schemeClr val="tx1"/>
                </a:solidFill>
                <a:latin typeface="+mn-lt"/>
                <a:ea typeface="+mn-ea"/>
                <a:cs typeface="宋体" charset="0"/>
              </a:rPr>
              <a:t>max pooling layer tends to retain the texture information. And the average pooling retains the background information. </a:t>
            </a:r>
            <a:r>
              <a:rPr kumimoji="1" lang="en-US" altLang="zh-CN" sz="1200" b="0" i="0" u="none" strike="noStrike" kern="1200" baseline="0" dirty="0" smtClean="0">
                <a:solidFill>
                  <a:schemeClr val="tx1"/>
                </a:solidFill>
                <a:latin typeface="+mn-lt"/>
                <a:ea typeface="+mn-ea"/>
                <a:cs typeface="宋体" charset="0"/>
              </a:rPr>
              <a:t>According to our experimental results, </a:t>
            </a:r>
            <a:r>
              <a:rPr kumimoji="1" lang="en-US" altLang="zh-CN" sz="1200" b="0" i="0" u="none" strike="noStrike" kern="1200" baseline="0" dirty="0" smtClean="0">
                <a:solidFill>
                  <a:schemeClr val="tx1"/>
                </a:solidFill>
                <a:latin typeface="+mn-lt"/>
                <a:ea typeface="+mn-ea"/>
                <a:cs typeface="宋体" charset="0"/>
              </a:rPr>
              <a:t>the performance of the network with the max pooling layer is beteer</a:t>
            </a:r>
            <a:r>
              <a:rPr kumimoji="1" lang="en-US" altLang="zh-CN" sz="1200" b="0" i="0" u="none" strike="noStrike" kern="1200" baseline="0" dirty="0" smtClean="0">
                <a:solidFill>
                  <a:schemeClr val="tx1"/>
                </a:solidFill>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xmlns="" val="264188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Next, the </a:t>
            </a:r>
            <a:r>
              <a:rPr lang="en-US" altLang="zh-CN" dirty="0" smtClean="0"/>
              <a:t>ABS</a:t>
            </a:r>
            <a:r>
              <a:rPr lang="en-US" altLang="zh-CN" baseline="0" dirty="0" smtClean="0"/>
              <a:t> layer. </a:t>
            </a:r>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a:t>
            </a:r>
            <a:r>
              <a:rPr lang="en-US" altLang="zh-CN" dirty="0" smtClean="0"/>
              <a:t>experimental results</a:t>
            </a:r>
            <a:r>
              <a:rPr lang="en-US" altLang="zh-CN" dirty="0" smtClean="0"/>
              <a:t>,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will </a:t>
            </a:r>
            <a:r>
              <a:rPr lang="en-US" altLang="zh-CN" b="0" dirty="0" smtClean="0">
                <a:latin typeface="Times New Roman" panose="02020603050405020304" pitchFamily="18" charset="0"/>
                <a:cs typeface="Times New Roman" panose="02020603050405020304" pitchFamily="18" charset="0"/>
              </a:rPr>
              <a:t>reduce the difference between cover and stego as</a:t>
            </a:r>
            <a:r>
              <a:rPr lang="en-US" altLang="zh-CN" b="0" baseline="0" dirty="0" smtClean="0">
                <a:latin typeface="Times New Roman" panose="02020603050405020304" pitchFamily="18" charset="0"/>
                <a:cs typeface="Times New Roman" panose="02020603050405020304" pitchFamily="18" charset="0"/>
              </a:rPr>
              <a:t> the matrix shows.</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xmlns="" val="219671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a:t>
            </a:r>
            <a:r>
              <a:rPr kumimoji="1" lang="en-US" altLang="zh-CN" sz="1200" b="0" i="0" u="none" strike="noStrike" kern="1200" baseline="0" dirty="0" smtClean="0">
                <a:solidFill>
                  <a:schemeClr val="tx1"/>
                </a:solidFill>
                <a:latin typeface="+mn-lt"/>
                <a:ea typeface="+mn-ea"/>
                <a:cs typeface="宋体" charset="0"/>
              </a:rPr>
              <a:t>think that the finite </a:t>
            </a:r>
            <a:r>
              <a:rPr kumimoji="1" lang="en-US" altLang="zh-CN" sz="1200" b="0" i="0" u="none" strike="noStrike" kern="1200" baseline="0" dirty="0" smtClean="0">
                <a:solidFill>
                  <a:schemeClr val="tx1"/>
                </a:solidFill>
                <a:latin typeface="+mn-lt"/>
                <a:ea typeface="+mn-ea"/>
                <a:cs typeface="宋体" charset="0"/>
              </a:rPr>
              <a:t>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xmlns="" val="1916131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Then,</a:t>
            </a:r>
            <a:r>
              <a:rPr lang="en-US" altLang="zh-CN" baseline="0" dirty="0" smtClean="0"/>
              <a:t> </a:t>
            </a:r>
            <a:r>
              <a:rPr lang="en-US" altLang="zh-CN" dirty="0" smtClean="0"/>
              <a:t>in consideration of the</a:t>
            </a:r>
            <a:r>
              <a:rPr lang="en-US" altLang="zh-CN" baseline="0" dirty="0" smtClean="0"/>
              <a:t> truth that every huffman code in count1 region corresponds to four QMDCT coefficients, we introduce the 5 times 5 convolutional kernel. </a:t>
            </a:r>
            <a:r>
              <a:rPr lang="en-US" altLang="zh-CN" baseline="0" dirty="0" smtClean="0"/>
              <a:t>Well, </a:t>
            </a:r>
            <a:r>
              <a:rPr lang="en-US" altLang="zh-CN" baseline="0" dirty="0" smtClean="0"/>
              <a:t>a large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a:t>
            </a:r>
            <a:r>
              <a:rPr kumimoji="1" lang="en-US" altLang="zh-CN" sz="1200" b="0" i="0" kern="1200" baseline="0" dirty="0" smtClean="0">
                <a:solidFill>
                  <a:schemeClr val="tx1"/>
                </a:solidFill>
                <a:effectLst/>
                <a:latin typeface="+mn-lt"/>
                <a:ea typeface="+mn-ea"/>
                <a:cs typeface="宋体" charset="0"/>
              </a:rPr>
              <a:t>same and more parameters are introducd by the 5 by 5 kernel. </a:t>
            </a:r>
            <a:r>
              <a:rPr kumimoji="1" lang="en-US" altLang="zh-CN" sz="1200" b="0" i="0" kern="1200" baseline="0" dirty="0" smtClean="0">
                <a:solidFill>
                  <a:schemeClr val="tx1"/>
                </a:solidFill>
                <a:effectLst/>
                <a:latin typeface="+mn-lt"/>
                <a:ea typeface="+mn-ea"/>
                <a:cs typeface="宋体" charset="0"/>
              </a:rPr>
              <a:t>Thus, the 3 </a:t>
            </a:r>
            <a:r>
              <a:rPr kumimoji="1" lang="en-US" altLang="zh-CN" sz="1200" b="0" i="0" kern="1200" baseline="0" dirty="0" smtClean="0">
                <a:solidFill>
                  <a:schemeClr val="tx1"/>
                </a:solidFill>
                <a:effectLst/>
                <a:latin typeface="+mn-lt"/>
                <a:ea typeface="+mn-ea"/>
                <a:cs typeface="宋体" charset="0"/>
              </a:rPr>
              <a:t>by </a:t>
            </a:r>
            <a:r>
              <a:rPr kumimoji="1" lang="en-US" altLang="zh-CN" sz="1200" b="0" i="0" kern="1200" baseline="0" dirty="0" smtClean="0">
                <a:solidFill>
                  <a:schemeClr val="tx1"/>
                </a:solidFill>
                <a:effectLst/>
                <a:latin typeface="+mn-lt"/>
                <a:ea typeface="+mn-ea"/>
                <a:cs typeface="宋体" charset="0"/>
              </a:rPr>
              <a:t>3 kernel </a:t>
            </a:r>
            <a:r>
              <a:rPr kumimoji="1" lang="en-US" altLang="zh-CN" sz="1200" b="0" i="0" kern="1200" baseline="0" dirty="0" smtClean="0">
                <a:solidFill>
                  <a:schemeClr val="tx1"/>
                </a:solidFill>
                <a:effectLst/>
                <a:latin typeface="+mn-lt"/>
                <a:ea typeface="+mn-ea"/>
                <a:cs typeface="宋体" charset="0"/>
              </a:rPr>
              <a:t>is </a:t>
            </a:r>
            <a:r>
              <a:rPr kumimoji="1" lang="en-US" altLang="zh-CN" sz="1200" b="0" i="0" kern="1200" baseline="0" dirty="0" smtClean="0">
                <a:solidFill>
                  <a:schemeClr val="tx1"/>
                </a:solidFill>
                <a:effectLst/>
                <a:latin typeface="+mn-lt"/>
                <a:ea typeface="+mn-ea"/>
                <a:cs typeface="宋体" charset="0"/>
              </a:rPr>
              <a:t>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xmlns="" val="823277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Finally, we will</a:t>
            </a:r>
            <a:r>
              <a:rPr lang="en-US" altLang="zh-CN" baseline="0" dirty="0" smtClean="0"/>
              <a:t> talk about the impact of network depth on the final detection. </a:t>
            </a:r>
            <a:r>
              <a:rPr lang="en-US" altLang="zh-CN" dirty="0" smtClean="0"/>
              <a:t>In </a:t>
            </a:r>
            <a:r>
              <a:rPr lang="en-US" altLang="zh-CN" dirty="0" smtClean="0"/>
              <a:t>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a:t>
            </a:r>
            <a:r>
              <a:rPr kumimoji="1" lang="en-US" altLang="zh-CN" sz="1200" b="0" i="0" u="none" strike="noStrike" kern="1200" baseline="0" dirty="0" smtClean="0">
                <a:solidFill>
                  <a:schemeClr val="tx1"/>
                </a:solidFill>
                <a:latin typeface="+mn-lt"/>
                <a:ea typeface="+mn-ea"/>
                <a:cs typeface="宋体" charset="0"/>
              </a:rPr>
              <a:t>to be trained. </a:t>
            </a:r>
            <a:r>
              <a:rPr kumimoji="1" lang="en-US" altLang="zh-CN" sz="1200" b="0" i="0" u="none" strike="noStrike" kern="1200" baseline="0" dirty="0" smtClean="0">
                <a:solidFill>
                  <a:schemeClr val="tx1"/>
                </a:solidFill>
                <a:latin typeface="+mn-lt"/>
                <a:ea typeface="+mn-ea"/>
                <a:cs typeface="宋体" charset="0"/>
              </a:rPr>
              <a:t>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xmlns="" val="4104794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present the experiment settings and results.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xmlns="" val="2138900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table </a:t>
            </a:r>
            <a:r>
              <a:rPr lang="en-US" altLang="zh-CN" baseline="0" dirty="0" smtClean="0"/>
              <a:t>shows the experimental settings in our paper. In every epoch, there 16000 </a:t>
            </a:r>
            <a:r>
              <a:rPr lang="en-US" altLang="zh-CN" baseline="0" dirty="0" smtClean="0"/>
              <a:t>(sixteen thousand) cover/stego </a:t>
            </a:r>
            <a:r>
              <a:rPr lang="en-US" altLang="zh-CN" baseline="0" dirty="0" smtClean="0"/>
              <a:t>pairs are set for training, and the other 4000 pairs are for validation. The rest </a:t>
            </a:r>
            <a:r>
              <a:rPr lang="en-US" altLang="zh-CN" baseline="0" dirty="0" smtClean="0"/>
              <a:t>are </a:t>
            </a:r>
            <a:r>
              <a:rPr lang="en-US" altLang="zh-CN" baseline="0" dirty="0" smtClean="0"/>
              <a:t>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xmlns="" val="2584689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To assess our scheme comprehensively, two state-of-the-art handcrafted features are compared with the proposed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xmlns="" val="259382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xmlns=""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xmlns="" val="275658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xmlns="" val="1372947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xmlns="" val="115059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is the detection curve of our proposed network. </a:t>
            </a:r>
            <a:r>
              <a:rPr lang="en-US" altLang="zh-CN" baseline="0" dirty="0" smtClean="0"/>
              <a:t>The </a:t>
            </a:r>
            <a:r>
              <a:rPr lang="en-US" altLang="zh-CN" baseline="0" dirty="0" smtClean="0"/>
              <a:t>detection accuracy in the validation set and </a:t>
            </a:r>
            <a:r>
              <a:rPr lang="en-US" altLang="zh-CN" baseline="0" dirty="0" smtClean="0"/>
              <a:t>train </a:t>
            </a:r>
            <a:r>
              <a:rPr lang="en-US" altLang="zh-CN" baseline="0" dirty="0" smtClean="0"/>
              <a:t>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xmlns="" val="612262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a:t>
            </a:r>
            <a:r>
              <a:rPr kumimoji="1" lang="en-US" altLang="zh-CN" sz="1200" b="0" i="0" u="none" strike="noStrike" kern="1200" baseline="0" dirty="0" smtClean="0">
                <a:solidFill>
                  <a:schemeClr val="tx1"/>
                </a:solidFill>
                <a:latin typeface="+mn-lt"/>
                <a:ea typeface="+mn-ea"/>
                <a:cs typeface="宋体" charset="0"/>
              </a:rPr>
              <a:t>suppose the stego messages are embedded into the audio files evenly. The </a:t>
            </a:r>
            <a:r>
              <a:rPr kumimoji="1" lang="en-US" altLang="zh-CN" sz="1200" b="0" i="0" u="none" strike="noStrike" kern="1200" baseline="0" dirty="0" smtClean="0">
                <a:solidFill>
                  <a:schemeClr val="tx1"/>
                </a:solidFill>
                <a:latin typeface="+mn-lt"/>
                <a:ea typeface="+mn-ea"/>
                <a:cs typeface="宋体" charset="0"/>
              </a:rPr>
              <a:t>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a:t>
            </a:r>
            <a:r>
              <a:rPr kumimoji="1" lang="en-US" altLang="zh-CN" sz="1200" b="0" i="0" u="none" strike="noStrike" kern="1200" baseline="0" dirty="0" smtClean="0">
                <a:solidFill>
                  <a:schemeClr val="tx1"/>
                </a:solidFill>
                <a:latin typeface="+mn-lt"/>
                <a:ea typeface="+mn-ea"/>
                <a:cs typeface="宋体" charset="0"/>
              </a:rPr>
              <a: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xmlns="" val="40411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Last, the conclusion.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xmlns="" val="303704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for </a:t>
            </a:r>
            <a:r>
              <a:rPr lang="en-US" altLang="zh-CN" baseline="0" dirty="0" smtClean="0"/>
              <a:t>MP3 steganalysis</a:t>
            </a:r>
            <a:r>
              <a:rPr lang="en-US" altLang="zh-CN" baseline="0" dirty="0" smtClean="0"/>
              <a:t>, especially the network can detect the EECS </a:t>
            </a:r>
            <a:r>
              <a:rPr lang="en-US" altLang="zh-CN" baseline="0" dirty="0" smtClean="0"/>
              <a:t>algorithm, an adaptive MP3 steganography which </a:t>
            </a:r>
            <a:r>
              <a:rPr lang="en-US" altLang="zh-CN" baseline="0" dirty="0" smtClean="0"/>
              <a:t>is hard to be detected through traditional handcrafted feature. </a:t>
            </a:r>
          </a:p>
          <a:p>
            <a:r>
              <a:rPr lang="en-US" altLang="zh-CN" baseline="0" dirty="0" smtClean="0"/>
              <a:t>And the network can be applied to various steganographic algorithms, bitrates and relative payloads. </a:t>
            </a:r>
          </a:p>
          <a:p>
            <a:r>
              <a:rPr lang="en-US" altLang="zh-CN" dirty="0" smtClean="0">
                <a:latin typeface="Times New Roman" panose="02020603050405020304" pitchFamily="18" charset="0"/>
                <a:cs typeface="Times New Roman" panose="02020603050405020304" pitchFamily="18" charset="0"/>
              </a:rPr>
              <a:t>Fine-tune</a:t>
            </a:r>
            <a:r>
              <a:rPr lang="en-US" altLang="zh-CN" baseline="0" dirty="0" smtClean="0">
                <a:latin typeface="Times New Roman" panose="02020603050405020304" pitchFamily="18" charset="0"/>
                <a:cs typeface="Times New Roman" panose="02020603050405020304" pitchFamily="18" charset="0"/>
              </a:rPr>
              <a:t> the structure of the network to boost the accuracy and decrease the danger of overfitting.</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Finally, 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p14="http://schemas.microsoft.com/office/powerpoint/2010/main" xmlns="" val="3480322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a:t>
            </a:r>
            <a:r>
              <a:rPr lang="en-US" altLang="zh-CN" baseline="0" smtClean="0"/>
              <a:t>listen</a:t>
            </a:r>
            <a:r>
              <a:rPr lang="en-US" altLang="zh-CN" baseline="0" smtClean="0"/>
              <a:t>.</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p14="http://schemas.microsoft.com/office/powerpoint/2010/main" xmlns=""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Generally speaking, there is five type of carriers for steganography, and Audio is an important one.</a:t>
            </a:r>
            <a:r>
              <a:rPr lang="zh-CN" altLang="en-US" baseline="0" dirty="0" smtClean="0"/>
              <a:t> </a:t>
            </a:r>
            <a:r>
              <a:rPr lang="en-US" altLang="zh-CN" baseline="0" dirty="0" smtClean="0"/>
              <a:t>The reason can be summed up to the following three points.</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xmlns="" val="415105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1. First, audio is widely</a:t>
            </a:r>
            <a:r>
              <a:rPr lang="en-US" altLang="zh-CN" baseline="0" dirty="0" smtClean="0"/>
              <a:t> spread across the internet. Everyone enjoys audio services through music app, online radio and so on.</a:t>
            </a:r>
          </a:p>
          <a:p>
            <a:pPr marL="0" lvl="1"/>
            <a:r>
              <a:rPr lang="en-US" altLang="zh-CN" baseline="0" dirty="0" smtClean="0"/>
              <a:t>2. Next, the potential embedding capacity of audio is larger. For example, a WAV audio of 4 minutes duration, the size is 40 (forty) megabytes ['</a:t>
            </a:r>
            <a:r>
              <a:rPr lang="en-US" altLang="zh-CN" baseline="0" dirty="0" err="1" smtClean="0"/>
              <a:t>meɡəbaɪt</a:t>
            </a:r>
            <a:r>
              <a:rPr lang="en-US" altLang="zh-CN" baseline="0" dirty="0" smtClean="0"/>
              <a:t>], and a MP3 audio of 4 minutes duration, the size is 4 megabytes. So the potential embedding capacity is larger compared with the image.</a:t>
            </a:r>
          </a:p>
          <a:p>
            <a:pPr marL="0" lvl="1"/>
            <a:r>
              <a:rPr lang="en-US" altLang="zh-CN" baseline="0" dirty="0" smtClean="0"/>
              <a:t>3. And, last, there are abundant </a:t>
            </a:r>
            <a:r>
              <a:rPr kumimoji="1" lang="en-US" altLang="zh-CN" sz="1200" kern="1200" dirty="0" smtClean="0">
                <a:solidFill>
                  <a:schemeClr val="tx1"/>
                </a:solidFill>
                <a:latin typeface="+mj-ea"/>
                <a:ea typeface="+mn-ea"/>
                <a:cs typeface="+mn-cs"/>
              </a:rPr>
              <a:t>subliminal </a:t>
            </a:r>
            <a:r>
              <a:rPr lang="en-US" altLang="zh-CN" baseline="0" dirty="0" smtClean="0"/>
              <a:t>transmission channels. According to our survey before, there are many audio sharing platforms on the Internet,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a:t>
            </a:r>
            <a:r>
              <a:rPr lang="zh-CN" altLang="en-US" baseline="0" dirty="0" smtClean="0"/>
              <a:t> </a:t>
            </a:r>
            <a:r>
              <a:rPr lang="en-US" altLang="zh-CN" baseline="0" dirty="0" smtClean="0"/>
              <a:t>The audio files won’t be transcoded or recoded on these platforms and the audio files can be uploaded and downloaded directly, which are applicable for audio covert communication.</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xmlns="" val="186471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While, among </a:t>
            </a:r>
            <a:r>
              <a:rPr lang="en-US" altLang="zh-CN" baseline="0" dirty="0" smtClean="0"/>
              <a:t>all audio formats on the internet, over 60 percent of the audio resources </a:t>
            </a:r>
            <a:r>
              <a:rPr lang="en-US" altLang="zh-CN" baseline="0" dirty="0" smtClean="0"/>
              <a:t>is </a:t>
            </a:r>
            <a:r>
              <a:rPr lang="en-US" altLang="zh-CN" baseline="0" dirty="0" smtClean="0"/>
              <a:t>MP3 due to its high compression ratio and high quality. </a:t>
            </a:r>
            <a:r>
              <a:rPr lang="en-US" altLang="zh-CN" baseline="0" dirty="0" smtClean="0"/>
              <a:t>And almost </a:t>
            </a:r>
            <a:r>
              <a:rPr lang="en-US" altLang="zh-CN" baseline="0" dirty="0" smtClean="0"/>
              <a:t>all sharing platforms shown in the slide are for MP3.</a:t>
            </a:r>
          </a:p>
          <a:p>
            <a:r>
              <a:rPr lang="en-US" altLang="zh-CN" baseline="0" dirty="0" smtClean="0"/>
              <a:t>Therefore, MP3 steganalysis is necessary to be  studied.</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xmlns="" val="35893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Until now,</a:t>
            </a:r>
            <a:r>
              <a:rPr lang="en-US" altLang="zh-CN" b="0" baseline="0" dirty="0" smtClean="0">
                <a:solidFill>
                  <a:schemeClr val="tx1"/>
                </a:solidFill>
                <a:latin typeface="Times New Roman" panose="02020603050405020304" pitchFamily="18" charset="0"/>
                <a:cs typeface="Times New Roman" panose="02020603050405020304" pitchFamily="18" charset="0"/>
              </a:rPr>
              <a:t> many MP3 steganographic algorithms have been proposed. MP3 steganography is usually combined with its encoding </a:t>
            </a:r>
            <a:r>
              <a:rPr lang="en-US" altLang="zh-CN" b="0" baseline="0" dirty="0" smtClean="0">
                <a:solidFill>
                  <a:schemeClr val="tx1"/>
                </a:solidFill>
                <a:latin typeface="Times New Roman" panose="02020603050405020304" pitchFamily="18" charset="0"/>
                <a:cs typeface="Times New Roman" panose="02020603050405020304" pitchFamily="18" charset="0"/>
              </a:rPr>
              <a:t>process to </a:t>
            </a:r>
            <a:r>
              <a:rPr lang="en-US" altLang="zh-CN" b="0" baseline="0" dirty="0" smtClean="0">
                <a:solidFill>
                  <a:schemeClr val="tx1"/>
                </a:solidFill>
                <a:latin typeface="Times New Roman" panose="02020603050405020304" pitchFamily="18" charset="0"/>
                <a:cs typeface="Times New Roman" panose="02020603050405020304" pitchFamily="18" charset="0"/>
              </a:rPr>
              <a:t>get </a:t>
            </a:r>
            <a:r>
              <a:rPr lang="en-US" altLang="zh-CN" b="0" baseline="0" dirty="0" smtClean="0">
                <a:solidFill>
                  <a:schemeClr val="tx1"/>
                </a:solidFill>
                <a:latin typeface="Times New Roman" panose="02020603050405020304" pitchFamily="18" charset="0"/>
                <a:cs typeface="Times New Roman" panose="02020603050405020304" pitchFamily="18" charset="0"/>
              </a:rPr>
              <a:t>a larger </a:t>
            </a:r>
            <a:r>
              <a:rPr lang="en-US" altLang="zh-CN" b="0" baseline="0" dirty="0" smtClean="0">
                <a:solidFill>
                  <a:schemeClr val="tx1"/>
                </a:solidFill>
                <a:latin typeface="Times New Roman" panose="02020603050405020304" pitchFamily="18" charset="0"/>
                <a:cs typeface="Times New Roman" panose="02020603050405020304" pitchFamily="18" charset="0"/>
              </a:rPr>
              <a:t>embedding capacity. The embedding operation is located at bit allocation loop.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Times New Roman" panose="02020603050405020304" pitchFamily="18" charset="0"/>
                <a:cs typeface="Times New Roman" panose="02020603050405020304" pitchFamily="18" charset="0"/>
              </a:rPr>
              <a:t>MP3stego </a:t>
            </a: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changes the parity of coded granule length by controlling the quantization.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HCM embeds message by Huffman Code Mapping.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CLIN changes the LSB of LINbits.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APS changes the LSB of small Huffman codes. Its payload is adaptively decided.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And EECS is an</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 adaptive MP3 steganography proposed last year, and this algorithm is more secure than other data hiding methods which is hard to be detected via traditional handcrafted features. So </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our proposed network is mainly aimed to detect this algorithm effectiely.</a:t>
            </a:r>
            <a:endParaRPr lang="zh-CN" altLang="en-US" sz="1200" b="0" dirty="0" smtClean="0">
              <a:ln w="10541" cmpd="sng">
                <a:noFill/>
                <a:prstDash val="solid"/>
              </a:ln>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xmlns="" val="70263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introduce</a:t>
            </a:r>
            <a:r>
              <a:rPr lang="en-US" altLang="zh-CN" baseline="0" dirty="0" smtClean="0"/>
              <a:t> the structure of </a:t>
            </a:r>
            <a:r>
              <a:rPr lang="en-US" altLang="zh-CN" baseline="0" dirty="0" smtClean="0"/>
              <a:t>the network</a:t>
            </a:r>
            <a:r>
              <a:rPr lang="en-US" altLang="zh-CN" baseline="0" dirty="0" smtClean="0"/>
              <a:t>, we can have a look at the impact of steganography </a:t>
            </a:r>
            <a:r>
              <a:rPr lang="en-US" altLang="zh-CN" baseline="0" dirty="0" smtClean="0"/>
              <a:t>on </a:t>
            </a:r>
            <a:r>
              <a:rPr lang="en-US" altLang="zh-CN" baseline="0" dirty="0" smtClean="0"/>
              <a:t>MP3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xmlns="" val="422420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First, we introduce</a:t>
            </a:r>
            <a:r>
              <a:rPr lang="en-US" altLang="zh-CN" baseline="0" dirty="0" smtClean="0"/>
              <a:t> the MP3 encoding and the structure of QMDCT coefficients in order to make it easier for us to understand the following content. </a:t>
            </a:r>
            <a:r>
              <a:rPr lang="en-US" altLang="zh-CN" baseline="0" dirty="0" smtClean="0"/>
              <a:t>Here, </a:t>
            </a:r>
            <a:r>
              <a:rPr lang="en-US" altLang="zh-CN" baseline="0" dirty="0" smtClean="0"/>
              <a:t>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As I just described, the embedding operation is located at the stage of </a:t>
            </a:r>
            <a:r>
              <a:rPr lang="en-US" altLang="zh-CN" b="1" baseline="0" dirty="0" smtClean="0"/>
              <a:t>bit allocation loop</a:t>
            </a:r>
            <a:r>
              <a:rPr lang="en-US" altLang="zh-CN"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Every code word in big-value region corresponds to two coefficients – x and y. </a:t>
            </a:r>
            <a:r>
              <a:rPr lang="en-US" altLang="zh-CN" baseline="0" dirty="0" smtClean="0"/>
              <a:t>Every </a:t>
            </a:r>
            <a:r>
              <a:rPr lang="en-US" altLang="zh-CN" baseline="0" dirty="0" smtClean="0"/>
              <a:t>code </a:t>
            </a:r>
            <a:r>
              <a:rPr lang="en-US" altLang="zh-CN" baseline="0" dirty="0" smtClean="0"/>
              <a:t>word </a:t>
            </a:r>
            <a:r>
              <a:rPr lang="en-US" altLang="zh-CN" baseline="0" dirty="0" smtClean="0"/>
              <a:t>in count1 region </a:t>
            </a:r>
            <a:r>
              <a:rPr lang="en-US" altLang="zh-CN" baseline="0" dirty="0" smtClean="0"/>
              <a:t>correspond </a:t>
            </a:r>
            <a:r>
              <a:rPr lang="en-US" altLang="zh-CN" baseline="0" dirty="0" smtClean="0"/>
              <a:t>to four coefficients – v, w, x and y. </a:t>
            </a:r>
            <a:r>
              <a:rPr lang="en-US" altLang="zh-CN" baseline="0" dirty="0" smtClean="0"/>
              <a:t>All elements in rzero region is zero value. That </a:t>
            </a:r>
            <a:r>
              <a:rPr lang="en-US" altLang="zh-CN" baseline="0" dirty="0" smtClean="0"/>
              <a:t>is to say, the modification of Huffman code is equal to the modification of QMDCT coefficients. </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xmlns="" val="34886083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7/EV032_L.htm" TargetMode="External"/><Relationship Id="rId13" Type="http://schemas.openxmlformats.org/officeDocument/2006/relationships/image" Target="../media/image6.jpeg"/><Relationship Id="rId3" Type="http://schemas.openxmlformats.org/officeDocument/2006/relationships/oleObject" Target="../embeddings/oleObject2.bin"/><Relationship Id="rId7" Type="http://schemas.openxmlformats.org/officeDocument/2006/relationships/image" Target="../media/image3.jpeg"/><Relationship Id="rId12" Type="http://schemas.openxmlformats.org/officeDocument/2006/relationships/hyperlink" Target="http://photo.tlw.cn/5/JPEG640/087/151_200/DP151_L.htm" TargetMode="External"/><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hyperlink" Target="http://photo.tlw.cn/2/JPEG640/033/001_050/AH016_L.htm" TargetMode="External"/><Relationship Id="rId11" Type="http://schemas.openxmlformats.org/officeDocument/2006/relationships/image" Target="../media/image5.jpeg"/><Relationship Id="rId5" Type="http://schemas.openxmlformats.org/officeDocument/2006/relationships/image" Target="../media/image2.jpeg"/><Relationship Id="rId15" Type="http://schemas.openxmlformats.org/officeDocument/2006/relationships/image" Target="../media/image8.jpeg"/><Relationship Id="rId10" Type="http://schemas.openxmlformats.org/officeDocument/2006/relationships/hyperlink" Target="http://photo.tlw.cn/7/JPEG/Vol_113/ER147_L.htm" TargetMode="External"/><Relationship Id="rId4" Type="http://schemas.openxmlformats.org/officeDocument/2006/relationships/hyperlink" Target="http://photo.tlw.cn/7/JPEG/Vol_113/ER004_L.htm" TargetMode="External"/><Relationship Id="rId9" Type="http://schemas.openxmlformats.org/officeDocument/2006/relationships/image" Target="../media/image4.jpeg"/><Relationship Id="rId14"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xmlns="" val="38710260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6442205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474016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p:oleObj spid="_x0000_s107736" name="Image" r:id="rId3" imgW="11881398" imgH="3303918" progId="">
              <p:embed/>
            </p:oleObj>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47" descr="AH016_T">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 name="Picture 48" descr="EV032_T">
            <a:hlinkClick r:id="rId8"/>
          </p:cNvPr>
          <p:cNvPicPr preferRelativeResize="0">
            <a:picLocks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51" descr="ER147_T">
            <a:hlinkClick r:id="rId10"/>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52" descr="DP151_T">
            <a:hlinkClick r:id="rId12"/>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2018/6/19</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xmlns="" val="314305564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xmlns=""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xmlns=""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xmlns=""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1131659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2018/6/19</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2018/6/19</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xmlns=""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9382852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2018/6/19</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881501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9127356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184509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841186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0330227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497849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2.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15.xml"/><Relationship Id="rId21" Type="http://schemas.openxmlformats.org/officeDocument/2006/relationships/image" Target="../media/image4.jpe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14.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image" Target="../media/image5.jpeg"/><Relationship Id="rId10" Type="http://schemas.openxmlformats.org/officeDocument/2006/relationships/slideLayout" Target="../slideLayouts/slideLayout22.xml"/><Relationship Id="rId19" Type="http://schemas.openxmlformats.org/officeDocument/2006/relationships/image" Target="../media/image3.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p:oleObj spid="_x0000_s106723" name="Image" r:id="rId15" imgW="11881398" imgH="3303918" progId="">
              <p:embed/>
            </p:oleObj>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xmlns=""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p:oleObj spid="_x0000_s105729" name="Image" r:id="rId15" imgW="11881398" imgH="3303918" progId="">
              <p:embed/>
            </p:oleObj>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5"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6"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7"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xmlns=""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emf"/></Relationships>
</file>

<file path=ppt/slides/_rels/slide1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6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6.xml"/><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0.jpe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0.png"/><Relationship Id="rId11"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3.png"/><Relationship Id="rId4" Type="http://schemas.openxmlformats.org/officeDocument/2006/relationships/image" Target="../media/image38.jpe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124744"/>
            <a:ext cx="8568952" cy="18002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a:t>
            </a:r>
            <a:r>
              <a:rPr lang="en-US" altLang="zh-CN" sz="2400" b="1" dirty="0" smtClean="0">
                <a:solidFill>
                  <a:schemeClr val="accent6">
                    <a:lumMod val="50000"/>
                  </a:schemeClr>
                </a:solidFill>
                <a:latin typeface="微软雅黑" pitchFamily="34" charset="-122"/>
              </a:rPr>
              <a:t>Domain</a:t>
            </a:r>
          </a:p>
          <a:p>
            <a:pPr>
              <a:lnSpc>
                <a:spcPct val="150000"/>
              </a:lnSpc>
            </a:pPr>
            <a:r>
              <a:rPr lang="en-US" altLang="zh-CN" sz="2400" b="1" dirty="0" smtClean="0">
                <a:solidFill>
                  <a:schemeClr val="accent6">
                    <a:lumMod val="50000"/>
                  </a:schemeClr>
                </a:solidFill>
                <a:latin typeface="微软雅黑" pitchFamily="34" charset="-122"/>
              </a:rPr>
              <a:t>[</a:t>
            </a:r>
            <a:r>
              <a:rPr lang="en-US" altLang="zh-CN" sz="1800" b="1" dirty="0" smtClean="0">
                <a:solidFill>
                  <a:schemeClr val="accent6">
                    <a:lumMod val="50000"/>
                  </a:schemeClr>
                </a:solidFill>
                <a:latin typeface="微软雅黑" pitchFamily="34" charset="-122"/>
              </a:rPr>
              <a:t>Wang Deep Audio Steganalysis Network(WASDN)</a:t>
            </a:r>
            <a:r>
              <a:rPr lang="en-US" altLang="zh-CN" sz="2400" b="1" dirty="0" smtClean="0">
                <a:solidFill>
                  <a:schemeClr val="accent6">
                    <a:lumMod val="50000"/>
                  </a:schemeClr>
                </a:solidFill>
                <a:latin typeface="微软雅黑" pitchFamily="34" charset="-122"/>
              </a:rPr>
              <a:t>]</a:t>
            </a:r>
            <a:endParaRPr lang="en-US" altLang="zh-CN" sz="2400" b="1" dirty="0">
              <a:solidFill>
                <a:schemeClr val="accent6">
                  <a:lumMod val="50000"/>
                </a:schemeClr>
              </a:solidFill>
              <a:latin typeface="微软雅黑" pitchFamily="34" charset="-122"/>
            </a:endParaRP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476469" y="3068960"/>
            <a:ext cx="8085547" cy="2862322"/>
          </a:xfrm>
          <a:prstGeom prst="rect">
            <a:avLst/>
          </a:prstGeom>
          <a:noFill/>
        </p:spPr>
        <p:txBody>
          <a:bodyPr wrap="none" rtlCol="0">
            <a:spAutoFit/>
          </a:bodyPr>
          <a:lstStyle/>
          <a:p>
            <a:pPr algn="ctr">
              <a:lnSpc>
                <a:spcPct val="150000"/>
              </a:lnSpc>
            </a:pPr>
            <a:r>
              <a:rPr lang="en-US" altLang="zh-CN" sz="2000" b="1" dirty="0" smtClean="0">
                <a:solidFill>
                  <a:srgbClr val="002060"/>
                </a:solidFill>
                <a:latin typeface="+mn-ea"/>
                <a:ea typeface="+mn-ea"/>
              </a:rPr>
              <a:t>Institute of Information Engineering, CAS</a:t>
            </a:r>
          </a:p>
          <a:p>
            <a:pPr algn="ctr">
              <a:lnSpc>
                <a:spcPct val="150000"/>
              </a:lnSpc>
            </a:pPr>
            <a:r>
              <a:rPr lang="en-US" altLang="zh-CN" sz="2000" b="1" dirty="0" smtClean="0">
                <a:solidFill>
                  <a:srgbClr val="002060"/>
                </a:solidFill>
                <a:latin typeface="+mn-ea"/>
                <a:ea typeface="+mn-ea"/>
              </a:rPr>
              <a:t>State Key Laboratory of Information Security (CKLOIS)</a:t>
            </a:r>
          </a:p>
          <a:p>
            <a:pPr algn="ctr">
              <a:lnSpc>
                <a:spcPct val="200000"/>
              </a:lnSpc>
            </a:pPr>
            <a:r>
              <a:rPr lang="en-US" altLang="zh-CN" sz="2000" b="1" dirty="0" smtClean="0">
                <a:solidFill>
                  <a:srgbClr val="002060"/>
                </a:solidFill>
                <a:latin typeface="+mn-ea"/>
                <a:ea typeface="+mn-ea"/>
              </a:rPr>
              <a:t>Yuntao Wang (Speaker)</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Kun Yang</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Xiaowei Yi</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Xianfeng Zhao</a:t>
            </a:r>
          </a:p>
          <a:p>
            <a:pPr algn="ctr">
              <a:lnSpc>
                <a:spcPct val="200000"/>
              </a:lnSpc>
            </a:pPr>
            <a:r>
              <a:rPr lang="en-US" altLang="zh-CN" sz="2000" b="1" dirty="0" smtClean="0">
                <a:solidFill>
                  <a:srgbClr val="002060"/>
                </a:solidFill>
                <a:latin typeface="+mn-ea"/>
                <a:ea typeface="+mn-ea"/>
              </a:rPr>
              <a:t>IH &amp; MMSec</a:t>
            </a:r>
            <a:r>
              <a:rPr lang="en-US" altLang="zh-CN" sz="2000" b="1" dirty="0" smtClean="0">
                <a:solidFill>
                  <a:srgbClr val="002060"/>
                </a:solidFill>
                <a:latin typeface="+mn-ea"/>
                <a:ea typeface="+mn-ea"/>
                <a:cs typeface="Times New Roman" panose="02020603050405020304" pitchFamily="18" charset="0"/>
              </a:rPr>
              <a:t>’</a:t>
            </a:r>
            <a:r>
              <a:rPr lang="en-US" altLang="zh-CN" sz="2000" b="1" dirty="0" smtClean="0">
                <a:solidFill>
                  <a:srgbClr val="002060"/>
                </a:solidFill>
                <a:latin typeface="+mn-ea"/>
                <a:ea typeface="+mn-ea"/>
              </a:rPr>
              <a:t>18</a:t>
            </a:r>
            <a:r>
              <a:rPr lang="en-US" altLang="zh-CN" sz="2000" b="1" dirty="0">
                <a:solidFill>
                  <a:srgbClr val="002060"/>
                </a:solidFill>
                <a:latin typeface="+mn-ea"/>
                <a:ea typeface="+mn-ea"/>
              </a:rPr>
              <a:t>,  Innsbruck, Austria</a:t>
            </a:r>
          </a:p>
          <a:p>
            <a:pPr algn="ctr">
              <a:lnSpc>
                <a:spcPct val="200000"/>
              </a:lnSpc>
            </a:pPr>
            <a:endParaRPr lang="en-US" altLang="zh-CN" sz="2000" dirty="0" smtClean="0">
              <a:solidFill>
                <a:srgbClr val="002060"/>
              </a:solidFill>
              <a:latin typeface="+mn-ea"/>
              <a:ea typeface="+mn-ea"/>
            </a:endParaRPr>
          </a:p>
        </p:txBody>
      </p:sp>
    </p:spTree>
    <p:extLst>
      <p:ext uri="{BB962C8B-B14F-4D97-AF65-F5344CB8AC3E}">
        <p14:creationId xmlns:p14="http://schemas.microsoft.com/office/powerpoint/2010/main" xmlns="" val="24943850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mc:AlternateContent xmlns:mc="http://schemas.openxmlformats.org/markup-compatibility/2006">
        <mc:Choice xmlns:a14="http://schemas.microsoft.com/office/drawing/2010/main" xmlns="" Requires="a14">
          <p:sp>
            <p:nvSpPr>
              <p:cNvPr id="6" name="矩形 5"/>
              <p:cNvSpPr/>
              <p:nvPr/>
            </p:nvSpPr>
            <p:spPr>
              <a:xfrm>
                <a:off x="251520" y="2924944"/>
                <a:ext cx="301124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51520" y="2924944"/>
                <a:ext cx="3011244" cy="984052"/>
              </a:xfrm>
              <a:prstGeom prst="rect">
                <a:avLst/>
              </a:prstGeom>
              <a:blipFill rotWithShape="0">
                <a:blip r:embed="rId3" cstate="print"/>
                <a:stretch>
                  <a:fillRect/>
                </a:stretch>
              </a:blipFill>
            </p:spPr>
            <p:txBody>
              <a:bodyPr/>
              <a:lstStyle/>
              <a:p>
                <a:r>
                  <a:rPr lang="zh-CN" altLang="en-US">
                    <a:noFill/>
                  </a:rPr>
                  <a:t> </a:t>
                </a:r>
              </a:p>
            </p:txBody>
          </p:sp>
        </mc:Fallback>
      </mc:AlternateContent>
      <p:sp>
        <p:nvSpPr>
          <p:cNvPr id="8" name="文本框 7"/>
          <p:cNvSpPr txBox="1"/>
          <p:nvPr/>
        </p:nvSpPr>
        <p:spPr>
          <a:xfrm>
            <a:off x="4389242" y="6066366"/>
            <a:ext cx="3813589" cy="369332"/>
          </a:xfrm>
          <a:prstGeom prst="rect">
            <a:avLst/>
          </a:prstGeom>
          <a:noFill/>
        </p:spPr>
        <p:txBody>
          <a:bodyPr wrap="square" rtlCol="0">
            <a:spAutoFit/>
          </a:bodyPr>
          <a:lstStyle/>
          <a:p>
            <a:r>
              <a:rPr lang="en-US" altLang="zh-CN" dirty="0" smtClean="0"/>
              <a:t>Diagram of QMDCT coefficients matrix</a:t>
            </a:r>
            <a:endParaRPr lang="zh-CN" altLang="en-US" dirty="0"/>
          </a:p>
        </p:txBody>
      </p:sp>
      <p:pic>
        <p:nvPicPr>
          <p:cNvPr id="14" name="图片 13"/>
          <p:cNvPicPr>
            <a:picLocks noChangeAspect="1"/>
          </p:cNvPicPr>
          <p:nvPr/>
        </p:nvPicPr>
        <p:blipFill>
          <a:blip r:embed="rId4" cstate="print"/>
          <a:stretch>
            <a:fillRect/>
          </a:stretch>
        </p:blipFill>
        <p:spPr>
          <a:xfrm>
            <a:off x="3563888" y="1773043"/>
            <a:ext cx="5464298" cy="4219927"/>
          </a:xfrm>
          <a:prstGeom prst="rect">
            <a:avLst/>
          </a:prstGeom>
        </p:spPr>
      </p:pic>
      <mc:AlternateContent xmlns:mc="http://schemas.openxmlformats.org/markup-compatibility/2006">
        <mc:Choice xmlns:a14="http://schemas.microsoft.com/office/drawing/2010/main" xmlns="" Requires="a14">
          <p:sp>
            <p:nvSpPr>
              <p:cNvPr id="15" name="文本框 14"/>
              <p:cNvSpPr txBox="1"/>
              <p:nvPr/>
            </p:nvSpPr>
            <p:spPr>
              <a:xfrm>
                <a:off x="752613" y="415706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752613" y="4157060"/>
                <a:ext cx="2009058" cy="276999"/>
              </a:xfrm>
              <a:prstGeom prst="rect">
                <a:avLst/>
              </a:prstGeom>
              <a:blipFill rotWithShape="0">
                <a:blip r:embed="rId5" cstate="print"/>
                <a:stretch>
                  <a:fillRect l="-4242" t="-2222" r="-11818" b="-4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6" name="文本框 15"/>
              <p:cNvSpPr txBox="1"/>
              <p:nvPr/>
            </p:nvSpPr>
            <p:spPr>
              <a:xfrm>
                <a:off x="752613" y="4666516"/>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752613" y="4666516"/>
                <a:ext cx="1070340" cy="276999"/>
              </a:xfrm>
              <a:prstGeom prst="rect">
                <a:avLst/>
              </a:prstGeom>
              <a:blipFill rotWithShape="0">
                <a:blip r:embed="rId6" cstate="print"/>
                <a:stretch>
                  <a:fillRect l="-10227" t="-2222" r="-14205"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2677914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p:pic>
        <p:nvPicPr>
          <p:cNvPr id="108546" name="Picture 2" descr="https://camo.githubusercontent.com/7079595e5fd5efc060fadabfcaf7c0b5837720ef/68747470733a2f2f692e696d6775722e636f6d2f76444a3267576d2e6a706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644" y="3356992"/>
            <a:ext cx="8940210" cy="3413535"/>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10" name="矩形 9"/>
              <p:cNvSpPr/>
              <p:nvPr/>
            </p:nvSpPr>
            <p:spPr>
              <a:xfrm>
                <a:off x="683568" y="2036293"/>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683568" y="2036293"/>
                <a:ext cx="3396878" cy="984052"/>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矩形 12"/>
              <p:cNvSpPr/>
              <p:nvPr/>
            </p:nvSpPr>
            <p:spPr>
              <a:xfrm>
                <a:off x="4080446" y="1969320"/>
                <a:ext cx="3396878"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𝑡𝑄</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𝑇</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mr>
                            <m:m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𝑇</m:t>
                                </m:r>
                              </m:e>
                            </m:mr>
                          </m:m>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4080446" y="1969320"/>
                <a:ext cx="3396878" cy="1117998"/>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7477324" y="2634671"/>
                <a:ext cx="938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𝑇</m:t>
                      </m:r>
                      <m:r>
                        <a:rPr lang="en-US" altLang="zh-CN" b="0" i="1" smtClean="0">
                          <a:latin typeface="Cambria Math" panose="02040503050406030204" pitchFamily="18" charset="0"/>
                        </a:rPr>
                        <m:t>=15</m:t>
                      </m:r>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7477324" y="2634671"/>
                <a:ext cx="938334" cy="369332"/>
              </a:xfrm>
              <a:prstGeom prst="rect">
                <a:avLst/>
              </a:prstGeom>
              <a:blipFill rotWithShape="0">
                <a:blip r:embed="rId6"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9758646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Diagram of </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3" name="图片 2"/>
          <p:cNvPicPr>
            <a:picLocks noChangeAspect="1"/>
          </p:cNvPicPr>
          <p:nvPr/>
        </p:nvPicPr>
        <p:blipFill>
          <a:blip r:embed="rId3" cstate="print"/>
          <a:stretch>
            <a:fillRect/>
          </a:stretch>
        </p:blipFill>
        <p:spPr>
          <a:xfrm>
            <a:off x="251520" y="2060848"/>
            <a:ext cx="4190857" cy="3245592"/>
          </a:xfrm>
          <a:prstGeom prst="rect">
            <a:avLst/>
          </a:prstGeom>
        </p:spPr>
      </p:pic>
      <p:pic>
        <p:nvPicPr>
          <p:cNvPr id="8" name="图片 7"/>
          <p:cNvPicPr>
            <a:picLocks noChangeAspect="1"/>
          </p:cNvPicPr>
          <p:nvPr/>
        </p:nvPicPr>
        <p:blipFill>
          <a:blip r:embed="rId4" cstate="print"/>
          <a:stretch>
            <a:fillRect/>
          </a:stretch>
        </p:blipFill>
        <p:spPr>
          <a:xfrm>
            <a:off x="4499991" y="2311824"/>
            <a:ext cx="4582952" cy="2748355"/>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5004048"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19014" y="5877272"/>
            <a:ext cx="3348930" cy="646331"/>
          </a:xfrm>
          <a:prstGeom prst="rect">
            <a:avLst/>
          </a:prstGeom>
          <a:noFill/>
        </p:spPr>
        <p:txBody>
          <a:bodyPr wrap="square" rtlCol="0">
            <a:spAutoFit/>
          </a:bodyPr>
          <a:lstStyle/>
          <a:p>
            <a:r>
              <a:rPr lang="en-US" altLang="zh-CN" dirty="0" smtClean="0">
                <a:solidFill>
                  <a:srgbClr val="3399FF"/>
                </a:solidFill>
              </a:rPr>
              <a:t>Blue</a:t>
            </a:r>
            <a:r>
              <a:rPr lang="en-US" altLang="zh-CN" dirty="0" smtClean="0"/>
              <a:t> line: cover signal</a:t>
            </a:r>
          </a:p>
          <a:p>
            <a:r>
              <a:rPr lang="en-US" altLang="zh-CN" dirty="0" smtClean="0">
                <a:solidFill>
                  <a:srgbClr val="FF0000"/>
                </a:solidFill>
              </a:rPr>
              <a:t>Red</a:t>
            </a:r>
            <a:r>
              <a:rPr lang="en-US" altLang="zh-CN" dirty="0" smtClean="0"/>
              <a:t>  line: diff signal (cover - stego)</a:t>
            </a:r>
            <a:endParaRPr lang="zh-CN" altLang="en-US" dirty="0"/>
          </a:p>
        </p:txBody>
      </p:sp>
      <p:sp>
        <p:nvSpPr>
          <p:cNvPr id="15" name="文本框 14"/>
          <p:cNvSpPr txBox="1"/>
          <p:nvPr/>
        </p:nvSpPr>
        <p:spPr>
          <a:xfrm>
            <a:off x="4969798" y="5877271"/>
            <a:ext cx="3850674" cy="369332"/>
          </a:xfrm>
          <a:prstGeom prst="rect">
            <a:avLst/>
          </a:prstGeom>
          <a:noFill/>
        </p:spPr>
        <p:txBody>
          <a:bodyPr wrap="square" rtlCol="0">
            <a:spAutoFit/>
          </a:bodyPr>
          <a:lstStyle/>
          <a:p>
            <a:r>
              <a:rPr lang="en-US" altLang="zh-CN" dirty="0" smtClean="0"/>
              <a:t>Weight points: diff signal (cover – stego)</a:t>
            </a:r>
          </a:p>
        </p:txBody>
      </p:sp>
    </p:spTree>
    <p:extLst>
      <p:ext uri="{BB962C8B-B14F-4D97-AF65-F5344CB8AC3E}">
        <p14:creationId xmlns:p14="http://schemas.microsoft.com/office/powerpoint/2010/main" xmlns="" val="32009322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32582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pic>
        <p:nvPicPr>
          <p:cNvPr id="6" name="图片 5"/>
          <p:cNvPicPr>
            <a:picLocks noChangeAspect="1"/>
          </p:cNvPicPr>
          <p:nvPr/>
        </p:nvPicPr>
        <p:blipFill>
          <a:blip r:embed="rId3" cstate="print"/>
          <a:stretch>
            <a:fillRect/>
          </a:stretch>
        </p:blipFill>
        <p:spPr>
          <a:xfrm>
            <a:off x="1503377" y="1653039"/>
            <a:ext cx="6316757" cy="4898008"/>
          </a:xfrm>
          <a:prstGeom prst="rect">
            <a:avLst/>
          </a:prstGeom>
        </p:spPr>
      </p:pic>
      <p:sp>
        <p:nvSpPr>
          <p:cNvPr id="8"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
        <p:nvSpPr>
          <p:cNvPr id="9" name="对话气泡: 圆角矩形 11">
            <a:extLst>
              <a:ext uri="{FF2B5EF4-FFF2-40B4-BE49-F238E27FC236}">
                <a16:creationId xmlns="" xmlns:a16="http://schemas.microsoft.com/office/drawing/2014/main" id="{F91F0225-BA94-49D4-91B2-1798F5CFD56A}"/>
              </a:ext>
            </a:extLst>
          </p:cNvPr>
          <p:cNvSpPr/>
          <p:nvPr/>
        </p:nvSpPr>
        <p:spPr>
          <a:xfrm>
            <a:off x="107504" y="2348880"/>
            <a:ext cx="1253727" cy="646986"/>
          </a:xfrm>
          <a:prstGeom prst="wedgeRoundRectCallout">
            <a:avLst>
              <a:gd name="adj1" fmla="val 72864"/>
              <a:gd name="adj2" fmla="val -5043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“Enlarge” stego signal</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179512" y="1711540"/>
            <a:ext cx="1196379" cy="374571"/>
          </a:xfrm>
          <a:prstGeom prst="wedgeRoundRectCallout">
            <a:avLst>
              <a:gd name="adj1" fmla="val 71129"/>
              <a:gd name="adj2" fmla="val 13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Input data</a:t>
            </a:r>
            <a:endParaRPr lang="zh-CN" altLang="en-US" sz="1600" b="1" dirty="0">
              <a:ln w="10541" cmpd="sng">
                <a:noFill/>
                <a:prstDash val="solid"/>
              </a:ln>
            </a:endParaRPr>
          </a:p>
        </p:txBody>
      </p:sp>
      <p:sp>
        <p:nvSpPr>
          <p:cNvPr id="11" name="对话气泡: 圆角矩形 11">
            <a:extLst>
              <a:ext uri="{FF2B5EF4-FFF2-40B4-BE49-F238E27FC236}">
                <a16:creationId xmlns="" xmlns:a16="http://schemas.microsoft.com/office/drawing/2014/main" id="{F91F0225-BA94-49D4-91B2-1798F5CFD56A}"/>
              </a:ext>
            </a:extLst>
          </p:cNvPr>
          <p:cNvSpPr/>
          <p:nvPr/>
        </p:nvSpPr>
        <p:spPr>
          <a:xfrm>
            <a:off x="44591" y="4102043"/>
            <a:ext cx="1436702" cy="646986"/>
          </a:xfrm>
          <a:prstGeom prst="wedgeRoundRectCallout">
            <a:avLst>
              <a:gd name="adj1" fmla="val 50420"/>
              <a:gd name="adj2" fmla="val 8108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Convolutional block</a:t>
            </a:r>
            <a:endParaRPr lang="zh-CN" altLang="en-US" sz="1600" b="1" dirty="0">
              <a:ln w="10541" cmpd="sng">
                <a:noFill/>
                <a:prstDash val="solid"/>
              </a:ln>
            </a:endParaRPr>
          </a:p>
        </p:txBody>
      </p:sp>
      <p:sp>
        <p:nvSpPr>
          <p:cNvPr id="12" name="对话气泡: 圆角矩形 11">
            <a:extLst>
              <a:ext uri="{FF2B5EF4-FFF2-40B4-BE49-F238E27FC236}">
                <a16:creationId xmlns="" xmlns:a16="http://schemas.microsoft.com/office/drawing/2014/main" id="{F91F0225-BA94-49D4-91B2-1798F5CFD56A}"/>
              </a:ext>
            </a:extLst>
          </p:cNvPr>
          <p:cNvSpPr/>
          <p:nvPr/>
        </p:nvSpPr>
        <p:spPr>
          <a:xfrm>
            <a:off x="7919864" y="3645024"/>
            <a:ext cx="1224136" cy="646986"/>
          </a:xfrm>
          <a:prstGeom prst="wedgeRoundRectCallout">
            <a:avLst>
              <a:gd name="adj1" fmla="val -67891"/>
              <a:gd name="adj2" fmla="val 46487"/>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3" name="对话气泡: 圆角矩形 11">
            <a:extLst>
              <a:ext uri="{FF2B5EF4-FFF2-40B4-BE49-F238E27FC236}">
                <a16:creationId xmlns="" xmlns:a16="http://schemas.microsoft.com/office/drawing/2014/main" id="{F91F0225-BA94-49D4-91B2-1798F5CFD56A}"/>
              </a:ext>
            </a:extLst>
          </p:cNvPr>
          <p:cNvSpPr/>
          <p:nvPr/>
        </p:nvSpPr>
        <p:spPr>
          <a:xfrm>
            <a:off x="58092" y="5667920"/>
            <a:ext cx="1436702" cy="374571"/>
          </a:xfrm>
          <a:prstGeom prst="wedgeRoundRectCallout">
            <a:avLst>
              <a:gd name="adj1" fmla="val 56939"/>
              <a:gd name="adj2" fmla="val 10524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Subsampling</a:t>
            </a:r>
            <a:endParaRPr lang="zh-CN" altLang="en-US" sz="1600" b="1" dirty="0">
              <a:ln w="10541" cmpd="sng">
                <a:noFill/>
                <a:prstDash val="solid"/>
              </a:ln>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6196067" y="2062240"/>
            <a:ext cx="1224136" cy="646986"/>
          </a:xfrm>
          <a:prstGeom prst="wedgeRoundRectCallout">
            <a:avLst>
              <a:gd name="adj1" fmla="val -63612"/>
              <a:gd name="adj2" fmla="val 44279"/>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5" name="对话气泡: 圆角矩形 11">
            <a:extLst>
              <a:ext uri="{FF2B5EF4-FFF2-40B4-BE49-F238E27FC236}">
                <a16:creationId xmlns="" xmlns:a16="http://schemas.microsoft.com/office/drawing/2014/main" id="{F91F0225-BA94-49D4-91B2-1798F5CFD56A}"/>
              </a:ext>
            </a:extLst>
          </p:cNvPr>
          <p:cNvSpPr/>
          <p:nvPr/>
        </p:nvSpPr>
        <p:spPr>
          <a:xfrm>
            <a:off x="7987828" y="4653136"/>
            <a:ext cx="900608" cy="646986"/>
          </a:xfrm>
          <a:prstGeom prst="wedgeRoundRectCallout">
            <a:avLst>
              <a:gd name="adj1" fmla="val -82378"/>
              <a:gd name="adj2" fmla="val 4354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Size of Output</a:t>
            </a:r>
            <a:endParaRPr lang="zh-CN" altLang="en-US" sz="1600" b="1" dirty="0">
              <a:ln w="10541" cmpd="sng">
                <a:noFill/>
                <a:prstDash val="solid"/>
              </a:ln>
            </a:endParaRPr>
          </a:p>
        </p:txBody>
      </p:sp>
    </p:spTree>
    <p:extLst>
      <p:ext uri="{BB962C8B-B14F-4D97-AF65-F5344CB8AC3E}">
        <p14:creationId xmlns:p14="http://schemas.microsoft.com/office/powerpoint/2010/main" xmlns="" val="36659720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61665"/>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a:t>
            </a:r>
            <a:r>
              <a:rPr lang="en-US" altLang="zh-CN" sz="2400" dirty="0" smtClean="0">
                <a:latin typeface="Times New Roman" panose="02020603050405020304" pitchFamily="18" charset="0"/>
                <a:cs typeface="Times New Roman" panose="02020603050405020304" pitchFamily="18" charset="0"/>
              </a:rPr>
              <a:t>ASDIIE </a:t>
            </a:r>
            <a:r>
              <a:rPr lang="en-US" altLang="zh-CN" sz="2400" dirty="0">
                <a:latin typeface="Times New Roman" panose="02020603050405020304" pitchFamily="18" charset="0"/>
                <a:cs typeface="Times New Roman" panose="02020603050405020304" pitchFamily="18" charset="0"/>
              </a:rPr>
              <a:t>(Audio Steganalysis </a:t>
            </a:r>
            <a:r>
              <a:rPr lang="en-US" altLang="zh-CN" sz="2400" dirty="0" smtClean="0">
                <a:latin typeface="Times New Roman" panose="02020603050405020304" pitchFamily="18" charset="0"/>
                <a:cs typeface="Times New Roman" panose="02020603050405020304" pitchFamily="18" charset="0"/>
              </a:rPr>
              <a:t>Dataset, IIE)</a:t>
            </a:r>
            <a:endParaRPr lang="zh-CN" altLang="en-US" sz="24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6" name="矩形 5"/>
              <p:cNvSpPr/>
              <p:nvPr/>
            </p:nvSpPr>
            <p:spPr>
              <a:xfrm>
                <a:off x="2687290" y="1700808"/>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687290" y="1700808"/>
                <a:ext cx="3396878" cy="984052"/>
              </a:xfrm>
              <a:prstGeom prst="rect">
                <a:avLst/>
              </a:prstGeom>
              <a:blipFill rotWithShape="0">
                <a:blip r:embed="rId3" cstate="print"/>
                <a:stretch>
                  <a:fillRect/>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xmlns="" val="1838144300"/>
              </p:ext>
            </p:extLst>
          </p:nvPr>
        </p:nvGraphicFramePr>
        <p:xfrm>
          <a:off x="413283" y="2780928"/>
          <a:ext cx="8496945" cy="3657600"/>
        </p:xfrm>
        <a:graphic>
          <a:graphicData uri="http://schemas.openxmlformats.org/drawingml/2006/table">
            <a:tbl>
              <a:tblPr firstRow="1" bandRow="1">
                <a:tableStyleId>{5C22544A-7EE6-4342-B048-85BDC9FD1C3A}</a:tableStyleId>
              </a:tblPr>
              <a:tblGrid>
                <a:gridCol w="2286509"/>
                <a:gridCol w="2880320"/>
                <a:gridCol w="3330116"/>
              </a:tblGrid>
              <a:tr h="364732">
                <a:tc rowSpan="8">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Name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ASD (Audio Steganalysis</a:t>
                      </a:r>
                      <a:r>
                        <a:rPr lang="en-US" altLang="zh-CN" sz="1800" b="0" baseline="0" dirty="0" smtClean="0">
                          <a:solidFill>
                            <a:schemeClr val="tx1"/>
                          </a:solidFill>
                          <a:latin typeface="Times New Roman" panose="02020603050405020304" pitchFamily="18" charset="0"/>
                          <a:cs typeface="Times New Roman" panose="02020603050405020304" pitchFamily="18" charset="0"/>
                        </a:rPr>
                        <a:t> Dataset</a:t>
                      </a: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Number</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22671 (increasing…)</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Format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WAV</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Channel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Stereo</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Duration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10s (384 frames)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1411kbps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Depth</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16bits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44100Hz</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MP3-Encoder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Version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Lame-3.99.5</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128 / 192 / 256 / 320 kbps, others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2877552860"/>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9" name="矩形 8"/>
          <p:cNvSpPr/>
          <p:nvPr/>
        </p:nvSpPr>
        <p:spPr>
          <a:xfrm>
            <a:off x="755576" y="5900027"/>
            <a:ext cx="5290423"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 H=7</a:t>
            </a:r>
          </a:p>
        </p:txBody>
      </p:sp>
      <p:sp>
        <p:nvSpPr>
          <p:cNvPr id="7"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xmlns="" val="19040908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
        <p:nvSpPr>
          <p:cNvPr id="9" name="文本框 8"/>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10"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24543924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mc:AlternateContent xmlns:mc="http://schemas.openxmlformats.org/markup-compatibility/2006">
        <mc:Choice xmlns:a14="http://schemas.microsoft.com/office/drawing/2010/main" xmlns="" Requires="a14">
          <p:graphicFrame>
            <p:nvGraphicFramePr>
              <p:cNvPr id="7" name="表格 6"/>
              <p:cNvGraphicFramePr>
                <a:graphicFrameLocks noGrp="1"/>
              </p:cNvGraphicFramePr>
              <p:nvPr>
                <p:extLst>
                  <p:ext uri="{D42A27DB-BD31-4B8C-83A1-F6EECF244321}">
                    <p14:modId xmlns:p14="http://schemas.microsoft.com/office/powerpoint/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p:graphicFrame>
            <p:nvGraphicFramePr>
              <p:cNvPr id="7" name="表格 6"/>
              <p:cNvGraphicFramePr>
                <a:graphicFrameLocks noGrp="1"/>
              </p:cNvGraphicFramePr>
              <p:nvPr>
                <p:extLst>
                  <p:ext uri="{D42A27DB-BD31-4B8C-83A1-F6EECF244321}">
                    <p14:modId xmlns="" xmlns:p14="http://schemas.microsoft.com/office/powerpoint/2010/main" xmlns:a14="http://schemas.microsoft.com/office/drawing/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63846" r="-3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63846" r="-2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63846" r="-1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63846" r="-76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6" name="直接箭头连接符 5"/>
          <p:cNvCxnSpPr/>
          <p:nvPr/>
        </p:nvCxnSpPr>
        <p:spPr bwMode="auto">
          <a:xfrm>
            <a:off x="7447921" y="3717032"/>
            <a:ext cx="0" cy="6480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xmlns="" Requires="a14">
          <p:sp>
            <p:nvSpPr>
              <p:cNvPr id="8" name="矩形 7"/>
              <p:cNvSpPr/>
              <p:nvPr/>
            </p:nvSpPr>
            <p:spPr>
              <a:xfrm>
                <a:off x="7525555" y="3781907"/>
                <a:ext cx="5748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l-GR"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2400" dirty="0">
                  <a:solidFill>
                    <a:schemeClr val="tx1"/>
                  </a:solidFill>
                </a:endParaRPr>
              </a:p>
            </p:txBody>
          </p:sp>
        </mc:Choice>
        <mc:Fallback>
          <p:sp>
            <p:nvSpPr>
              <p:cNvPr id="8" name="矩形 7"/>
              <p:cNvSpPr>
                <a:spLocks noRot="1" noChangeAspect="1" noMove="1" noResize="1" noEditPoints="1" noAdjustHandles="1" noChangeArrowheads="1" noChangeShapeType="1" noTextEdit="1"/>
              </p:cNvSpPr>
              <p:nvPr/>
            </p:nvSpPr>
            <p:spPr>
              <a:xfrm>
                <a:off x="7525555" y="3781907"/>
                <a:ext cx="574837" cy="461665"/>
              </a:xfrm>
              <a:prstGeom prst="rect">
                <a:avLst/>
              </a:prstGeom>
              <a:blipFill rotWithShape="0">
                <a:blip r:embed="rId4" cstate="print"/>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cstate="print"/>
          <a:stretch>
            <a:fillRect/>
          </a:stretch>
        </p:blipFill>
        <p:spPr>
          <a:xfrm>
            <a:off x="5647141" y="4572514"/>
            <a:ext cx="3461363" cy="1802793"/>
          </a:xfrm>
          <a:prstGeom prst="rect">
            <a:avLst/>
          </a:prstGeom>
        </p:spPr>
      </p:pic>
      <p:pic>
        <p:nvPicPr>
          <p:cNvPr id="11" name="图片 10"/>
          <p:cNvPicPr>
            <a:picLocks noChangeAspect="1"/>
          </p:cNvPicPr>
          <p:nvPr/>
        </p:nvPicPr>
        <p:blipFill>
          <a:blip r:embed="rId6" cstate="print"/>
          <a:stretch>
            <a:fillRect/>
          </a:stretch>
        </p:blipFill>
        <p:spPr>
          <a:xfrm>
            <a:off x="5708229" y="1656859"/>
            <a:ext cx="3416051" cy="1802169"/>
          </a:xfrm>
          <a:prstGeom prst="rect">
            <a:avLst/>
          </a:prstGeom>
        </p:spPr>
      </p:pic>
      <p:sp>
        <p:nvSpPr>
          <p:cNvPr id="13"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33608997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xmlns=""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18260361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Convolutional </a:t>
            </a:r>
            <a:r>
              <a:rPr lang="en-US" altLang="zh-CN" sz="2200" dirty="0" smtClean="0">
                <a:latin typeface="Times New Roman" panose="02020603050405020304" pitchFamily="18" charset="0"/>
                <a:cs typeface="Times New Roman" panose="02020603050405020304" pitchFamily="18" charset="0"/>
                <a:sym typeface="+mn-ea"/>
              </a:rPr>
              <a:t>Layer</a:t>
            </a:r>
            <a:endParaRPr lang="zh-CN" altLang="en-US" sz="2200" dirty="0"/>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cstate="print"/>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cstate="print"/>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
        <p:nvSpPr>
          <p:cNvPr id="14"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5563939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 </a:t>
            </a: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31594763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7092280" y="3735313"/>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2862907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2829437867"/>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125541"/>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8" name="矩形 7"/>
              <p:cNvSpPr/>
              <p:nvPr/>
            </p:nvSpPr>
            <p:spPr>
              <a:xfrm>
                <a:off x="527050"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𝑄𝑀𝐷𝐶𝑇</m:t>
                          </m:r>
                        </m:sub>
                        <m:sup>
                          <m:r>
                            <a:rPr lang="en-US" altLang="zh-CN" b="0" i="1" smtClean="0">
                              <a:latin typeface="Cambria Math" panose="02040503050406030204" pitchFamily="18" charset="0"/>
                            </a:rPr>
                            <m:t>𝑐𝑜𝑣𝑒𝑟</m:t>
                          </m:r>
                        </m:sup>
                      </m:sSubSup>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527050" y="3828167"/>
                <a:ext cx="3011244" cy="82496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p:cNvSpPr/>
              <p:nvPr/>
            </p:nvSpPr>
            <p:spPr>
              <a:xfrm>
                <a:off x="5881235"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𝑀</m:t>
                          </m:r>
                        </m:e>
                        <m:sub>
                          <m:r>
                            <a:rPr lang="en-US" altLang="zh-CN" i="1">
                              <a:latin typeface="Cambria Math" panose="02040503050406030204" pitchFamily="18" charset="0"/>
                            </a:rPr>
                            <m:t>𝑄𝑀𝐷𝐶𝑇</m:t>
                          </m:r>
                        </m:sub>
                        <m:sup>
                          <m:r>
                            <a:rPr lang="en-US" altLang="zh-CN" b="0" i="1" smtClean="0">
                              <a:latin typeface="Cambria Math" panose="02040503050406030204" pitchFamily="18" charset="0"/>
                            </a:rPr>
                            <m:t>𝑠𝑡𝑒𝑔𝑜</m:t>
                          </m:r>
                        </m:sup>
                      </m:sSubSup>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5881235" y="3828167"/>
                <a:ext cx="3011244" cy="824969"/>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 name="矩形 1"/>
              <p:cNvSpPr/>
              <p:nvPr/>
            </p:nvSpPr>
            <p:spPr>
              <a:xfrm>
                <a:off x="3979101" y="3828167"/>
                <a:ext cx="1365310" cy="8249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1</m:t>
                                </m:r>
                              </m:e>
                            </m:mr>
                            <m:mr>
                              <m:e>
                                <m:r>
                                  <a:rPr lang="en-US" altLang="zh-CN" i="1">
                                    <a:latin typeface="Cambria Math" panose="02040503050406030204" pitchFamily="18" charset="0"/>
                                  </a:rPr>
                                  <m:t>6</m:t>
                                </m:r>
                              </m:e>
                              <m:e>
                                <m:r>
                                  <a:rPr lang="en-US" altLang="zh-CN" i="1">
                                    <a:latin typeface="Cambria Math" panose="02040503050406030204" pitchFamily="18" charset="0"/>
                                  </a:rPr>
                                  <m:t>1</m:t>
                                </m:r>
                              </m:e>
                              <m:e>
                                <m:r>
                                  <a:rPr lang="en-US" altLang="zh-CN" b="0" i="1" smtClean="0">
                                    <a:latin typeface="Cambria Math" panose="02040503050406030204" pitchFamily="18" charset="0"/>
                                  </a:rPr>
                                  <m:t>2</m:t>
                                </m:r>
                              </m:e>
                            </m:mr>
                            <m:mr>
                              <m:e>
                                <m:r>
                                  <a:rPr lang="en-US" altLang="zh-CN" i="1">
                                    <a:latin typeface="Cambria Math" panose="02040503050406030204" pitchFamily="18" charset="0"/>
                                  </a:rPr>
                                  <m:t>5</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979101" y="3828167"/>
                <a:ext cx="1365310" cy="824969"/>
              </a:xfrm>
              <a:prstGeom prst="rect">
                <a:avLst/>
              </a:prstGeom>
              <a:blipFill rotWithShape="0">
                <a:blip r:embed="rId5" cstate="print"/>
                <a:stretch>
                  <a:fillRect/>
                </a:stretch>
              </a:blipFill>
            </p:spPr>
            <p:txBody>
              <a:bodyPr/>
              <a:lstStyle/>
              <a:p>
                <a:r>
                  <a:rPr lang="zh-CN" altLang="en-US">
                    <a:noFill/>
                  </a:rPr>
                  <a:t> </a:t>
                </a:r>
              </a:p>
            </p:txBody>
          </p:sp>
        </mc:Fallback>
      </mc:AlternateContent>
      <p:cxnSp>
        <p:nvCxnSpPr>
          <p:cNvPr id="10" name="直接箭头连接符 9"/>
          <p:cNvCxnSpPr/>
          <p:nvPr/>
        </p:nvCxnSpPr>
        <p:spPr bwMode="auto">
          <a:xfrm>
            <a:off x="3419872" y="4240651"/>
            <a:ext cx="44080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5468988" y="4240651"/>
            <a:ext cx="440807" cy="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矩形 13"/>
          <p:cNvSpPr/>
          <p:nvPr/>
        </p:nvSpPr>
        <p:spPr>
          <a:xfrm>
            <a:off x="3302213"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5" name="矩形 14"/>
          <p:cNvSpPr/>
          <p:nvPr/>
        </p:nvSpPr>
        <p:spPr>
          <a:xfrm>
            <a:off x="5372637"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1163184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51723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a:t>
            </a:r>
            <a:r>
              <a:rPr lang="en-US" altLang="zh-CN" dirty="0" smtClean="0">
                <a:solidFill>
                  <a:srgbClr val="FF0000"/>
                </a:solidFill>
                <a:latin typeface="Times New Roman" panose="02020603050405020304" pitchFamily="18" charset="0"/>
                <a:cs typeface="Times New Roman" panose="02020603050405020304" pitchFamily="18" charset="0"/>
              </a:rPr>
              <a:t>finite range</a:t>
            </a:r>
            <a:r>
              <a:rPr lang="en-US" altLang="zh-CN" dirty="0" smtClean="0">
                <a:latin typeface="Times New Roman" panose="02020603050405020304" pitchFamily="18" charset="0"/>
                <a:cs typeface="Times New Roman" panose="02020603050405020304" pitchFamily="18" charset="0"/>
              </a:rPr>
              <a:t>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stretch>
            <a:fillRect/>
          </a:stretch>
        </p:blipFill>
        <p:spPr>
          <a:xfrm>
            <a:off x="1397397" y="3838543"/>
            <a:ext cx="2520280" cy="1614297"/>
          </a:xfrm>
          <a:prstGeom prst="rect">
            <a:avLst/>
          </a:prstGeom>
        </p:spPr>
      </p:pic>
      <p:pic>
        <p:nvPicPr>
          <p:cNvPr id="3" name="图片 2"/>
          <p:cNvPicPr>
            <a:picLocks noChangeAspect="1"/>
          </p:cNvPicPr>
          <p:nvPr/>
        </p:nvPicPr>
        <p:blipFill>
          <a:blip r:embed="rId4" cstate="print"/>
          <a:stretch>
            <a:fillRect/>
          </a:stretch>
        </p:blipFill>
        <p:spPr>
          <a:xfrm>
            <a:off x="5364088" y="3838543"/>
            <a:ext cx="2390546" cy="1612800"/>
          </a:xfrm>
          <a:prstGeom prst="rect">
            <a:avLst/>
          </a:prstGeom>
        </p:spPr>
      </p:pic>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7008931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869160"/>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33213697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28721639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t>
            </a:r>
            <a:r>
              <a:rPr lang="en-US" altLang="zh-CN" sz="3200" dirty="0" smtClean="0">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80133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1556941292"/>
              </p:ext>
            </p:extLst>
          </p:nvPr>
        </p:nvGraphicFramePr>
        <p:xfrm>
          <a:off x="323528" y="1772816"/>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6">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Frames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50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Channel</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Stereo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3</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rgbClr val="FF0000"/>
                          </a:solidFill>
                          <a:latin typeface="Times New Roman" panose="02020603050405020304" pitchFamily="18" charset="0"/>
                          <a:cs typeface="Times New Roman" panose="02020603050405020304" pitchFamily="18" charset="0"/>
                        </a:rPr>
                        <a:t>W = 2</a:t>
                      </a:r>
                      <a:r>
                        <a:rPr lang="en-US" altLang="zh-CN" sz="1800" b="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3</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4</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5</a:t>
                      </a:r>
                      <a:r>
                        <a:rPr lang="en-US" altLang="zh-CN" sz="1800" b="0" kern="1200" dirty="0" smtClean="0">
                          <a:solidFill>
                            <a:srgbClr val="FF0000"/>
                          </a:solidFill>
                          <a:latin typeface="+mn-ea"/>
                          <a:ea typeface="+mn-ea"/>
                          <a:cs typeface="Times New Roman" panose="02020603050405020304" pitchFamily="18" charset="0"/>
                        </a:rPr>
                        <a:t>; </a:t>
                      </a:r>
                      <a:r>
                        <a:rPr lang="en-US" altLang="zh-CN" sz="1800" b="0" dirty="0" smtClean="0">
                          <a:solidFill>
                            <a:srgbClr val="FF0000"/>
                          </a:solidFill>
                          <a:latin typeface="Times New Roman" panose="02020603050405020304" pitchFamily="18" charset="0"/>
                          <a:cs typeface="Times New Roman" panose="02020603050405020304" pitchFamily="18" charset="0"/>
                        </a:rPr>
                        <a:t>H = 7</a:t>
                      </a:r>
                      <a:endParaRPr lang="zh-CN" altLang="en-US" sz="1800" b="0" dirty="0">
                        <a:solidFill>
                          <a:srgbClr val="FF0000"/>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24026879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Compared MP3 Steganalytic Algorithm</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cs typeface="Times New Roman" panose="02020603050405020304" pitchFamily="18" charset="0"/>
              </a:rPr>
              <a:t>Experiments and Analysis</a:t>
            </a:r>
            <a:endParaRPr lang="en-US" altLang="zh-CN" sz="2800" b="0" kern="0" dirty="0">
              <a:latin typeface="Times New Roman" panose="02020603050405020304" pitchFamily="18" charset="0"/>
              <a:cs typeface="Times New Roman" panose="02020603050405020304" pitchFamily="18" charset="0"/>
            </a:endParaRPr>
          </a:p>
        </p:txBody>
      </p:sp>
      <p:sp>
        <p:nvSpPr>
          <p:cNvPr id="6" name="矩形 5"/>
          <p:cNvSpPr/>
          <p:nvPr/>
        </p:nvSpPr>
        <p:spPr>
          <a:xfrm>
            <a:off x="827584" y="1898826"/>
            <a:ext cx="7416824" cy="14773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Markov Feature (</a:t>
            </a:r>
            <a:r>
              <a:rPr lang="en-US" altLang="zh-CN" sz="2000" dirty="0" smtClean="0">
                <a:solidFill>
                  <a:srgbClr val="FF0000"/>
                </a:solidFill>
                <a:latin typeface="Times New Roman" panose="02020603050405020304" pitchFamily="18" charset="0"/>
                <a:cs typeface="Times New Roman" panose="02020603050405020304" pitchFamily="18" charset="0"/>
              </a:rPr>
              <a:t>Jin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transition probabilities </a:t>
            </a:r>
            <a:r>
              <a:rPr lang="en-US" altLang="zh-CN" sz="2000" dirty="0" smtClean="0">
                <a:latin typeface="Times New Roman" panose="02020603050405020304" pitchFamily="18" charset="0"/>
                <a:cs typeface="Times New Roman" panose="02020603050405020304" pitchFamily="18" charset="0"/>
              </a:rPr>
              <a:t>of Intra and Inter frame(</a:t>
            </a:r>
            <a:r>
              <a:rPr lang="da-DK" altLang="zh-CN" sz="2000" dirty="0">
                <a:latin typeface="Times New Roman" panose="02020603050405020304" pitchFamily="18" charset="0"/>
                <a:cs typeface="Times New Roman" panose="02020603050405020304" pitchFamily="18" charset="0"/>
              </a:rPr>
              <a:t>C. Jin et al., MTAP, 75(6), 2017)</a:t>
            </a:r>
            <a:endParaRPr lang="zh-CN"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827584" y="3543922"/>
            <a:ext cx="7416824" cy="189128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MDI2 (</a:t>
            </a:r>
            <a:r>
              <a:rPr lang="en-US" altLang="zh-CN" sz="2000" dirty="0" smtClean="0">
                <a:solidFill>
                  <a:srgbClr val="FF0000"/>
                </a:solidFill>
                <a:latin typeface="Times New Roman" panose="02020603050405020304" pitchFamily="18" charset="0"/>
                <a:cs typeface="Times New Roman" panose="02020603050405020304" pitchFamily="18" charset="0"/>
              </a:rPr>
              <a:t>Ren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a:t>
            </a:r>
            <a:r>
              <a:rPr lang="en-US" altLang="zh-CN" sz="2000" dirty="0" smtClean="0">
                <a:solidFill>
                  <a:srgbClr val="FF0000"/>
                </a:solidFill>
                <a:latin typeface="Times New Roman" panose="02020603050405020304" pitchFamily="18" charset="0"/>
                <a:cs typeface="Times New Roman" panose="02020603050405020304" pitchFamily="18" charset="0"/>
              </a:rPr>
              <a:t>Transition Probabilities </a:t>
            </a:r>
            <a:r>
              <a:rPr lang="en-US" altLang="zh-CN" sz="2000" dirty="0" smtClean="0">
                <a:latin typeface="Times New Roman" panose="02020603050405020304" pitchFamily="18" charset="0"/>
                <a:cs typeface="Times New Roman" panose="02020603050405020304" pitchFamily="18" charset="0"/>
              </a:rPr>
              <a:t>and </a:t>
            </a:r>
            <a:r>
              <a:rPr lang="en-US" altLang="zh-CN" sz="2000" dirty="0">
                <a:solidFill>
                  <a:srgbClr val="FF0000"/>
                </a:solidFill>
                <a:latin typeface="Times New Roman" panose="02020603050405020304" pitchFamily="18" charset="0"/>
                <a:cs typeface="Times New Roman" panose="02020603050405020304" pitchFamily="18" charset="0"/>
              </a:rPr>
              <a:t>Accumulative</a:t>
            </a:r>
          </a:p>
          <a:p>
            <a:pPr>
              <a:lnSpc>
                <a:spcPct val="150000"/>
              </a:lnSpc>
            </a:pPr>
            <a:r>
              <a:rPr lang="en-US" altLang="zh-CN" sz="2000" dirty="0" smtClean="0">
                <a:solidFill>
                  <a:srgbClr val="FF0000"/>
                </a:solidFill>
                <a:latin typeface="Times New Roman" panose="02020603050405020304" pitchFamily="18" charset="0"/>
                <a:cs typeface="Times New Roman" panose="02020603050405020304" pitchFamily="18" charset="0"/>
              </a:rPr>
              <a:t>Neighboring Joint Density</a:t>
            </a:r>
            <a:r>
              <a:rPr lang="en-US" altLang="zh-CN" sz="2000" dirty="0" smtClean="0">
                <a:latin typeface="Times New Roman" panose="02020603050405020304" pitchFamily="18" charset="0"/>
                <a:cs typeface="Times New Roman" panose="02020603050405020304" pitchFamily="18" charset="0"/>
              </a:rPr>
              <a:t> of Intra and Inter frame(</a:t>
            </a:r>
            <a:r>
              <a:rPr lang="da-DK" altLang="zh-CN" sz="2000" dirty="0" smtClean="0">
                <a:latin typeface="Times New Roman" panose="02020603050405020304" pitchFamily="18" charset="0"/>
                <a:cs typeface="Times New Roman" panose="02020603050405020304" pitchFamily="18" charset="0"/>
              </a:rPr>
              <a:t>Y. Ren </a:t>
            </a:r>
            <a:r>
              <a:rPr lang="da-DK" altLang="zh-CN" sz="2000" dirty="0">
                <a:latin typeface="Times New Roman" panose="02020603050405020304" pitchFamily="18" charset="0"/>
                <a:cs typeface="Times New Roman" panose="02020603050405020304" pitchFamily="18" charset="0"/>
              </a:rPr>
              <a:t>et al., </a:t>
            </a:r>
            <a:r>
              <a:rPr lang="da-DK" altLang="zh-CN" sz="2000" dirty="0" smtClean="0">
                <a:latin typeface="Times New Roman" panose="02020603050405020304" pitchFamily="18" charset="0"/>
                <a:cs typeface="Times New Roman" panose="02020603050405020304" pitchFamily="18" charset="0"/>
              </a:rPr>
              <a:t>IWDW, 217-231, </a:t>
            </a:r>
            <a:r>
              <a:rPr lang="da-DK" altLang="zh-CN" sz="2000" dirty="0">
                <a:latin typeface="Times New Roman" panose="02020603050405020304" pitchFamily="18" charset="0"/>
                <a:cs typeface="Times New Roman" panose="02020603050405020304" pitchFamily="18" charset="0"/>
              </a:rPr>
              <a:t>2017)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078525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544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1581931785"/>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11"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859041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3700726660"/>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9335903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xmlns="" val="145580940"/>
              </p:ext>
            </p:extLst>
          </p:nvPr>
        </p:nvGraphicFramePr>
        <p:xfrm>
          <a:off x="1475656" y="2323688"/>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6537775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Accuracy curve (EECS, Bitrate=128kbps, W=2, H=7)</a:t>
            </a:r>
            <a:endParaRPr lang="zh-CN" altLang="en-US" sz="2200" dirty="0"/>
          </a:p>
        </p:txBody>
      </p:sp>
      <p:pic>
        <p:nvPicPr>
          <p:cNvPr id="7" name="图片 6"/>
          <p:cNvPicPr>
            <a:picLocks noChangeAspect="1"/>
          </p:cNvPicPr>
          <p:nvPr/>
        </p:nvPicPr>
        <p:blipFill>
          <a:blip r:embed="rId3" cstate="print"/>
          <a:stretch>
            <a:fillRect/>
          </a:stretch>
        </p:blipFill>
        <p:spPr>
          <a:xfrm>
            <a:off x="1452141" y="1874796"/>
            <a:ext cx="5867176" cy="4722556"/>
          </a:xfrm>
          <a:prstGeom prst="rect">
            <a:avLst/>
          </a:prstGeom>
        </p:spPr>
      </p:pic>
      <p:sp>
        <p:nvSpPr>
          <p:cNvPr id="6"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16207370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39143"/>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cstate="print"/>
          <a:stretch>
            <a:fillRect/>
          </a:stretch>
        </p:blipFill>
        <p:spPr>
          <a:xfrm>
            <a:off x="353914" y="2040599"/>
            <a:ext cx="8483811" cy="3233915"/>
          </a:xfrm>
          <a:prstGeom prst="rect">
            <a:avLst/>
          </a:prstGeom>
        </p:spPr>
      </p:pic>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8640461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4135898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7050" y="2060848"/>
            <a:ext cx="7933382" cy="3323987"/>
          </a:xfrm>
          <a:prstGeom prst="rect">
            <a:avLst/>
          </a:prstGeom>
          <a:noFill/>
        </p:spPr>
        <p:txBody>
          <a:bodyPr wrap="square" rtlCol="0">
            <a:spAutoFit/>
          </a:bodyPr>
          <a:lstStyle/>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smtClean="0">
                <a:solidFill>
                  <a:srgbClr val="FF0000"/>
                </a:solidFill>
                <a:latin typeface="Times New Roman" panose="02020603050405020304" pitchFamily="18" charset="0"/>
                <a:cs typeface="Times New Roman" panose="02020603050405020304" pitchFamily="18" charset="0"/>
              </a:rPr>
              <a:t>effective</a:t>
            </a:r>
            <a:r>
              <a:rPr lang="en-US" altLang="zh-CN" dirty="0" smtClean="0">
                <a:latin typeface="Times New Roman" panose="02020603050405020304" pitchFamily="18" charset="0"/>
                <a:cs typeface="Times New Roman" panose="02020603050405020304" pitchFamily="18" charset="0"/>
              </a:rPr>
              <a:t> network is proposed for MP3 steganalysis</a:t>
            </a: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The </a:t>
            </a:r>
            <a:r>
              <a:rPr lang="en-US" altLang="zh-CN" dirty="0">
                <a:latin typeface="Times New Roman" panose="02020603050405020304" pitchFamily="18" charset="0"/>
                <a:cs typeface="Times New Roman" panose="02020603050405020304" pitchFamily="18" charset="0"/>
              </a:rPr>
              <a:t>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MP3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Fine-tune</a:t>
            </a:r>
            <a:r>
              <a:rPr lang="en-US" altLang="zh-CN" dirty="0" smtClean="0">
                <a:latin typeface="Times New Roman" panose="02020603050405020304" pitchFamily="18" charset="0"/>
                <a:cs typeface="Times New Roman" panose="02020603050405020304" pitchFamily="18" charset="0"/>
              </a:rPr>
              <a:t> the network to improve the performance</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a:solidFill>
                  <a:srgbClr val="FF0000"/>
                </a:solidFill>
                <a:latin typeface="Times New Roman" panose="02020603050405020304" pitchFamily="18" charset="0"/>
                <a:cs typeface="Times New Roman" panose="02020603050405020304" pitchFamily="18" charset="0"/>
              </a:rPr>
              <a:t>sliding window strategy </a:t>
            </a:r>
            <a:r>
              <a:rPr lang="en-US" altLang="zh-CN" dirty="0">
                <a:latin typeface="Times New Roman" panose="02020603050405020304" pitchFamily="18" charset="0"/>
                <a:cs typeface="Times New Roman" panose="02020603050405020304" pitchFamily="18" charset="0"/>
              </a:rPr>
              <a:t>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t>
            </a:r>
            <a:r>
              <a:rPr lang="en-US" altLang="zh-CN" dirty="0">
                <a:solidFill>
                  <a:srgbClr val="FF0000"/>
                </a:solidFill>
                <a:latin typeface="Times New Roman" panose="02020603050405020304" pitchFamily="18" charset="0"/>
                <a:cs typeface="Times New Roman" panose="02020603050405020304" pitchFamily="18" charset="0"/>
              </a:rPr>
              <a:t>arbitrary </a:t>
            </a:r>
            <a:r>
              <a:rPr lang="en-US" altLang="zh-CN" dirty="0" smtClean="0">
                <a:solidFill>
                  <a:srgbClr val="FF0000"/>
                </a:solidFill>
                <a:latin typeface="Times New Roman" panose="02020603050405020304" pitchFamily="18" charset="0"/>
                <a:cs typeface="Times New Roman" panose="02020603050405020304" pitchFamily="18" charset="0"/>
              </a:rPr>
              <a:t>size</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Conclusion</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xmlns="" val="40320711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6000" dirty="0" smtClean="0"/>
              <a:t>Thank you</a:t>
            </a:r>
            <a:r>
              <a:rPr lang="zh-CN" altLang="en-US" sz="6000" dirty="0" smtClean="0"/>
              <a:t>！</a:t>
            </a:r>
            <a:endParaRPr lang="zh-CN" altLang="en-US" sz="60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34614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6" name="文本框 5"/>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Carrier Selection</a:t>
            </a:r>
            <a:endParaRPr lang="zh-CN" altLang="en-US" sz="2200"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3" cstate="print"/>
          <a:stretch>
            <a:fillRect/>
          </a:stretch>
        </p:blipFill>
        <p:spPr>
          <a:xfrm>
            <a:off x="791580" y="1511486"/>
            <a:ext cx="7740352" cy="5339990"/>
          </a:xfrm>
          <a:prstGeom prst="rect">
            <a:avLst/>
          </a:prstGeom>
        </p:spPr>
      </p:pic>
    </p:spTree>
    <p:extLst>
      <p:ext uri="{BB962C8B-B14F-4D97-AF65-F5344CB8AC3E}">
        <p14:creationId xmlns:p14="http://schemas.microsoft.com/office/powerpoint/2010/main" xmlns="" val="18028246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stretch>
            <a:fillRect/>
          </a:stretch>
        </p:blipFill>
        <p:spPr>
          <a:xfrm>
            <a:off x="4934619" y="1340768"/>
            <a:ext cx="3996415" cy="2636200"/>
          </a:xfrm>
          <a:prstGeom prst="rect">
            <a:avLst/>
          </a:prstGeom>
        </p:spPr>
      </p:pic>
      <p:sp>
        <p:nvSpPr>
          <p:cNvPr id="14"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5" name="文本框 14"/>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Audio Format?</a:t>
            </a:r>
            <a:endParaRPr lang="zh-CN" altLang="en-US" sz="22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02246" y="1861420"/>
            <a:ext cx="4832373" cy="19928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sz="1900" dirty="0">
                <a:latin typeface="+mj-ea"/>
                <a:ea typeface="+mj-ea"/>
              </a:rPr>
              <a:t>spread </a:t>
            </a:r>
            <a:r>
              <a:rPr lang="en-US" altLang="zh-CN" sz="1900" dirty="0" smtClean="0">
                <a:solidFill>
                  <a:srgbClr val="FF0000"/>
                </a:solidFill>
                <a:latin typeface="+mj-ea"/>
                <a:ea typeface="+mj-ea"/>
              </a:rPr>
              <a:t>widely</a:t>
            </a:r>
          </a:p>
          <a:p>
            <a:pPr marL="285750" indent="-285750">
              <a:lnSpc>
                <a:spcPct val="150000"/>
              </a:lnSpc>
              <a:buFont typeface="Wingdings" panose="05000000000000000000" pitchFamily="2" charset="2"/>
              <a:buChar char="Ø"/>
            </a:pPr>
            <a:r>
              <a:rPr lang="en-US" altLang="zh-CN" sz="1900" dirty="0" smtClean="0">
                <a:latin typeface="+mj-ea"/>
                <a:ea typeface="+mj-ea"/>
              </a:rPr>
              <a:t> </a:t>
            </a:r>
            <a:r>
              <a:rPr lang="en-US" altLang="zh-CN" sz="1900" dirty="0" smtClean="0">
                <a:solidFill>
                  <a:srgbClr val="FF0000"/>
                </a:solidFill>
                <a:latin typeface="+mj-ea"/>
                <a:ea typeface="+mj-ea"/>
              </a:rPr>
              <a:t>large</a:t>
            </a:r>
            <a:r>
              <a:rPr lang="en-US" altLang="zh-CN" sz="1900" dirty="0" smtClean="0">
                <a:latin typeface="+mj-ea"/>
                <a:ea typeface="+mj-ea"/>
              </a:rPr>
              <a:t> </a:t>
            </a:r>
            <a:r>
              <a:rPr lang="en-US" altLang="zh-CN" sz="1900" dirty="0">
                <a:latin typeface="+mj-ea"/>
                <a:ea typeface="+mj-ea"/>
              </a:rPr>
              <a:t>potential </a:t>
            </a:r>
            <a:r>
              <a:rPr lang="zh-CN" altLang="en-US" sz="1900" dirty="0" smtClean="0">
                <a:latin typeface="+mj-ea"/>
                <a:ea typeface="+mj-ea"/>
              </a:rPr>
              <a:t> </a:t>
            </a:r>
            <a:r>
              <a:rPr lang="en-US" altLang="zh-CN" sz="1900" dirty="0" smtClean="0">
                <a:latin typeface="+mj-ea"/>
                <a:ea typeface="+mj-ea"/>
              </a:rPr>
              <a:t>embedding </a:t>
            </a:r>
            <a:r>
              <a:rPr lang="zh-CN" altLang="en-US" sz="1900" dirty="0" smtClean="0">
                <a:latin typeface="+mj-ea"/>
                <a:ea typeface="+mj-ea"/>
              </a:rPr>
              <a:t> </a:t>
            </a:r>
            <a:r>
              <a:rPr lang="en-US" altLang="zh-CN" sz="1900" dirty="0" smtClean="0">
                <a:latin typeface="+mj-ea"/>
                <a:ea typeface="+mj-ea"/>
              </a:rPr>
              <a:t>capacity</a:t>
            </a:r>
          </a:p>
          <a:p>
            <a:pPr marL="285750" indent="-285750">
              <a:lnSpc>
                <a:spcPct val="150000"/>
              </a:lnSpc>
              <a:buFont typeface="Wingdings" panose="05000000000000000000" pitchFamily="2" charset="2"/>
              <a:buChar char="Ø"/>
            </a:pPr>
            <a:r>
              <a:rPr lang="en-US" altLang="zh-CN" sz="1900" dirty="0" smtClean="0">
                <a:solidFill>
                  <a:srgbClr val="FF0000"/>
                </a:solidFill>
                <a:latin typeface="+mj-ea"/>
                <a:ea typeface="+mj-ea"/>
              </a:rPr>
              <a:t>Abundant</a:t>
            </a:r>
            <a:r>
              <a:rPr lang="en-US" altLang="zh-CN" sz="1900" dirty="0" smtClean="0">
                <a:latin typeface="+mj-ea"/>
                <a:ea typeface="+mj-ea"/>
              </a:rPr>
              <a:t> subliminal transmission channels</a:t>
            </a:r>
            <a:endParaRPr lang="en-US" altLang="zh-CN" sz="1900" dirty="0">
              <a:latin typeface="+mj-ea"/>
              <a:ea typeface="+mj-ea"/>
            </a:endParaRPr>
          </a:p>
        </p:txBody>
      </p:sp>
      <p:pic>
        <p:nvPicPr>
          <p:cNvPr id="17" name="Picture 8" descr="https://ss1.baidu.com/6ONXsjip0QIZ8tyhnq/it/u=854054962,3638170049&amp;fm=58&amp;s=88A7C712CC266C1146AE34580300E0EA&amp;bpow=121&amp;bpoh=7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2689" y="5315957"/>
            <a:ext cx="748034" cy="463657"/>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图片 17"/>
          <p:cNvPicPr>
            <a:picLocks noChangeAspect="1"/>
          </p:cNvPicPr>
          <p:nvPr/>
        </p:nvPicPr>
        <p:blipFill>
          <a:blip r:embed="rId5" cstate="print"/>
          <a:stretch>
            <a:fillRect/>
          </a:stretch>
        </p:blipFill>
        <p:spPr>
          <a:xfrm>
            <a:off x="3524567" y="4325335"/>
            <a:ext cx="1066800" cy="523875"/>
          </a:xfrm>
          <a:prstGeom prst="rect">
            <a:avLst/>
          </a:prstGeom>
        </p:spPr>
      </p:pic>
      <p:pic>
        <p:nvPicPr>
          <p:cNvPr id="19" name="图片 18"/>
          <p:cNvPicPr>
            <a:picLocks noChangeAspect="1"/>
          </p:cNvPicPr>
          <p:nvPr/>
        </p:nvPicPr>
        <p:blipFill>
          <a:blip r:embed="rId6" cstate="print"/>
          <a:stretch>
            <a:fillRect/>
          </a:stretch>
        </p:blipFill>
        <p:spPr>
          <a:xfrm>
            <a:off x="3921472" y="4931862"/>
            <a:ext cx="1352550" cy="361950"/>
          </a:xfrm>
          <a:prstGeom prst="rect">
            <a:avLst/>
          </a:prstGeom>
        </p:spPr>
      </p:pic>
      <p:sp>
        <p:nvSpPr>
          <p:cNvPr id="20" name="椭圆 19"/>
          <p:cNvSpPr/>
          <p:nvPr/>
        </p:nvSpPr>
        <p:spPr bwMode="auto">
          <a:xfrm>
            <a:off x="1486179" y="416357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1" name="图片 20"/>
          <p:cNvPicPr>
            <a:picLocks noChangeAspect="1"/>
          </p:cNvPicPr>
          <p:nvPr/>
        </p:nvPicPr>
        <p:blipFill>
          <a:blip r:embed="rId7" cstate="print"/>
          <a:stretch>
            <a:fillRect/>
          </a:stretch>
        </p:blipFill>
        <p:spPr>
          <a:xfrm>
            <a:off x="4889202" y="4392828"/>
            <a:ext cx="1104900" cy="352425"/>
          </a:xfrm>
          <a:prstGeom prst="rect">
            <a:avLst/>
          </a:prstGeom>
        </p:spPr>
      </p:pic>
      <p:pic>
        <p:nvPicPr>
          <p:cNvPr id="22" name="图片 21"/>
          <p:cNvPicPr>
            <a:picLocks noChangeAspect="1"/>
          </p:cNvPicPr>
          <p:nvPr/>
        </p:nvPicPr>
        <p:blipFill>
          <a:blip r:embed="rId8" cstate="print"/>
          <a:stretch>
            <a:fillRect/>
          </a:stretch>
        </p:blipFill>
        <p:spPr>
          <a:xfrm>
            <a:off x="4067944" y="5449068"/>
            <a:ext cx="1990725" cy="419100"/>
          </a:xfrm>
          <a:prstGeom prst="rect">
            <a:avLst/>
          </a:prstGeom>
        </p:spPr>
      </p:pic>
      <p:pic>
        <p:nvPicPr>
          <p:cNvPr id="23" name="图片 22"/>
          <p:cNvPicPr>
            <a:picLocks noChangeAspect="1"/>
          </p:cNvPicPr>
          <p:nvPr/>
        </p:nvPicPr>
        <p:blipFill>
          <a:blip r:embed="rId9" cstate="print"/>
          <a:stretch>
            <a:fillRect/>
          </a:stretch>
        </p:blipFill>
        <p:spPr>
          <a:xfrm>
            <a:off x="2099603" y="4750958"/>
            <a:ext cx="1238250" cy="361950"/>
          </a:xfrm>
          <a:prstGeom prst="rect">
            <a:avLst/>
          </a:prstGeom>
        </p:spPr>
      </p:pic>
      <p:pic>
        <p:nvPicPr>
          <p:cNvPr id="24" name="图片 23"/>
          <p:cNvPicPr>
            <a:picLocks noChangeAspect="1"/>
          </p:cNvPicPr>
          <p:nvPr/>
        </p:nvPicPr>
        <p:blipFill>
          <a:blip r:embed="rId10" cstate="print"/>
          <a:stretch>
            <a:fillRect/>
          </a:stretch>
        </p:blipFill>
        <p:spPr>
          <a:xfrm>
            <a:off x="5861920" y="4887652"/>
            <a:ext cx="1478615" cy="476042"/>
          </a:xfrm>
          <a:prstGeom prst="rect">
            <a:avLst/>
          </a:prstGeom>
        </p:spPr>
      </p:pic>
    </p:spTree>
    <p:extLst>
      <p:ext uri="{BB962C8B-B14F-4D97-AF65-F5344CB8AC3E}">
        <p14:creationId xmlns:p14="http://schemas.microsoft.com/office/powerpoint/2010/main" xmlns="" val="7177439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12C48385-D08A-4735-B760-99C4A114BBCF}"/>
              </a:ext>
            </a:extLst>
          </p:cNvPr>
          <p:cNvPicPr>
            <a:picLocks noChangeAspect="1"/>
          </p:cNvPicPr>
          <p:nvPr/>
        </p:nvPicPr>
        <p:blipFill>
          <a:blip r:embed="rId3" cstate="print"/>
          <a:stretch>
            <a:fillRect/>
          </a:stretch>
        </p:blipFill>
        <p:spPr>
          <a:xfrm>
            <a:off x="3309432" y="4605819"/>
            <a:ext cx="848578" cy="813086"/>
          </a:xfrm>
          <a:prstGeom prst="rect">
            <a:avLst/>
          </a:prstGeom>
        </p:spPr>
      </p:pic>
      <p:pic>
        <p:nvPicPr>
          <p:cNvPr id="9" name="图片 8">
            <a:extLst>
              <a:ext uri="{FF2B5EF4-FFF2-40B4-BE49-F238E27FC236}">
                <a16:creationId xmlns="" xmlns:a16="http://schemas.microsoft.com/office/drawing/2014/main" id="{F09E4C7E-A300-4621-A544-08239073A16B}"/>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 xmlns:a16="http://schemas.microsoft.com/office/drawing/2014/main" id="{B06E2D54-DF9A-4013-A9DA-D562AF0F53DF}"/>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 xmlns:a16="http://schemas.microsoft.com/office/drawing/2014/main"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 xmlns:a16="http://schemas.microsoft.com/office/drawing/2014/main"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 xmlns:a16="http://schemas.microsoft.com/office/drawing/2014/main" id="{853B740B-7E97-4981-8EC3-81A6D22C650D}"/>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 xmlns:a16="http://schemas.microsoft.com/office/drawing/2014/main"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 xmlns:a16="http://schemas.microsoft.com/office/drawing/2014/main"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 xmlns:a16="http://schemas.microsoft.com/office/drawing/2014/main"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 xmlns:a16="http://schemas.microsoft.com/office/drawing/2014/main"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 xmlns:a16="http://schemas.microsoft.com/office/drawing/2014/main"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 xmlns:a16="http://schemas.microsoft.com/office/drawing/2014/main"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 xmlns:a16="http://schemas.microsoft.com/office/drawing/2014/main" id="{B268EC81-16B0-4718-BE15-64508701558A}"/>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 xmlns:a16="http://schemas.microsoft.com/office/drawing/2014/main"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 xmlns:a16="http://schemas.microsoft.com/office/drawing/2014/main" id="{2076F218-1CFC-4977-B2ED-FEE9C9085355}"/>
              </a:ext>
            </a:extLst>
          </p:cNvPr>
          <p:cNvPicPr>
            <a:picLocks noChangeAspect="1"/>
          </p:cNvPicPr>
          <p:nvPr/>
        </p:nvPicPr>
        <p:blipFill>
          <a:blip r:embed="rId3" cstate="print"/>
          <a:stretch>
            <a:fillRect/>
          </a:stretch>
        </p:blipFill>
        <p:spPr>
          <a:xfrm>
            <a:off x="5333312" y="4605819"/>
            <a:ext cx="848578" cy="813086"/>
          </a:xfrm>
          <a:prstGeom prst="rect">
            <a:avLst/>
          </a:prstGeom>
        </p:spPr>
      </p:pic>
      <p:pic>
        <p:nvPicPr>
          <p:cNvPr id="23" name="图片 22">
            <a:extLst>
              <a:ext uri="{FF2B5EF4-FFF2-40B4-BE49-F238E27FC236}">
                <a16:creationId xmlns="" xmlns:a16="http://schemas.microsoft.com/office/drawing/2014/main" id="{7C56CB04-5790-4167-A6A8-CE4BDC2569FF}"/>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 xmlns:a16="http://schemas.microsoft.com/office/drawing/2014/main"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图片 30"/>
          <p:cNvPicPr>
            <a:picLocks noChangeAspect="1"/>
          </p:cNvPicPr>
          <p:nvPr/>
        </p:nvPicPr>
        <p:blipFill>
          <a:blip r:embed="rId8" cstate="print"/>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cstate="print"/>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 xmlns:a16="http://schemas.microsoft.com/office/drawing/2014/main" id="{2DA3C662-7BCD-4FB4-86B0-241EB192D67B}"/>
              </a:ext>
            </a:extLst>
          </p:cNvPr>
          <p:cNvSpPr/>
          <p:nvPr/>
        </p:nvSpPr>
        <p:spPr>
          <a:xfrm>
            <a:off x="649739" y="3750967"/>
            <a:ext cx="1723570" cy="707886"/>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a:t>
            </a:r>
          </a:p>
          <a:p>
            <a:pPr algn="ctr"/>
            <a:r>
              <a:rPr lang="en-US" altLang="zh-CN" sz="2000" b="1" dirty="0" smtClean="0">
                <a:ln w="22225">
                  <a:solidFill>
                    <a:schemeClr val="accent2"/>
                  </a:solidFill>
                  <a:prstDash val="solid"/>
                </a:ln>
                <a:solidFill>
                  <a:schemeClr val="accent2">
                    <a:lumMod val="40000"/>
                    <a:lumOff val="60000"/>
                  </a:schemeClr>
                </a:solidFill>
              </a:rPr>
              <a:t>AAC?</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cstate="print"/>
          <a:stretch>
            <a:fillRect/>
          </a:stretch>
        </p:blipFill>
        <p:spPr>
          <a:xfrm>
            <a:off x="4979268" y="2060848"/>
            <a:ext cx="1104900" cy="352425"/>
          </a:xfrm>
          <a:prstGeom prst="rect">
            <a:avLst/>
          </a:prstGeom>
        </p:spPr>
      </p:pic>
      <p:pic>
        <p:nvPicPr>
          <p:cNvPr id="3" name="图片 2"/>
          <p:cNvPicPr>
            <a:picLocks noChangeAspect="1"/>
          </p:cNvPicPr>
          <p:nvPr/>
        </p:nvPicPr>
        <p:blipFill>
          <a:blip r:embed="rId11" cstate="print"/>
          <a:stretch>
            <a:fillRect/>
          </a:stretch>
        </p:blipFill>
        <p:spPr>
          <a:xfrm>
            <a:off x="4158010" y="3117088"/>
            <a:ext cx="1990725" cy="419100"/>
          </a:xfrm>
          <a:prstGeom prst="rect">
            <a:avLst/>
          </a:prstGeom>
        </p:spPr>
      </p:pic>
      <p:sp>
        <p:nvSpPr>
          <p:cNvPr id="7" name="云形 6"/>
          <p:cNvSpPr/>
          <p:nvPr/>
        </p:nvSpPr>
        <p:spPr bwMode="auto">
          <a:xfrm>
            <a:off x="527050" y="3581677"/>
            <a:ext cx="1968948" cy="1064215"/>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cstate="print"/>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cstate="print"/>
          <a:stretch>
            <a:fillRect/>
          </a:stretch>
        </p:blipFill>
        <p:spPr>
          <a:xfrm>
            <a:off x="5951986" y="2555672"/>
            <a:ext cx="1478615" cy="476042"/>
          </a:xfrm>
          <a:prstGeom prst="rect">
            <a:avLst/>
          </a:prstGeom>
        </p:spPr>
      </p:pic>
      <p:sp>
        <p:nvSpPr>
          <p:cNvPr id="33"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34" name="文本框 33"/>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MP3 Format?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945201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29840" y="2364496"/>
            <a:ext cx="9019408" cy="2638278"/>
          </a:xfrm>
          <a:prstGeom prst="rect">
            <a:avLst/>
          </a:prstGeom>
        </p:spPr>
      </p:pic>
      <p:sp>
        <p:nvSpPr>
          <p:cNvPr id="7" name="对话气泡: 圆角矩形 7">
            <a:extLst>
              <a:ext uri="{FF2B5EF4-FFF2-40B4-BE49-F238E27FC236}">
                <a16:creationId xmlns="" xmlns:a16="http://schemas.microsoft.com/office/drawing/2014/main" id="{81389149-CA2D-4358-8C41-4E8F1CDC6E6D}"/>
              </a:ext>
            </a:extLst>
          </p:cNvPr>
          <p:cNvSpPr/>
          <p:nvPr/>
        </p:nvSpPr>
        <p:spPr>
          <a:xfrm>
            <a:off x="7048654" y="1301961"/>
            <a:ext cx="1771818" cy="919401"/>
          </a:xfrm>
          <a:prstGeom prst="wedgeRoundRectCallout">
            <a:avLst>
              <a:gd name="adj1" fmla="val -85409"/>
              <a:gd name="adj2" fmla="val 16067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CLIN : </a:t>
            </a:r>
            <a:r>
              <a:rPr lang="en-US" altLang="zh-CN" sz="1600" b="1" dirty="0">
                <a:ln w="10541" cmpd="sng">
                  <a:noFill/>
                  <a:prstDash val="solid"/>
                </a:ln>
              </a:rPr>
              <a:t>Change the LSB of less significant </a:t>
            </a:r>
            <a:r>
              <a:rPr lang="en-US" altLang="zh-CN" sz="1600" b="1" dirty="0" err="1">
                <a:ln w="10541" cmpd="sng">
                  <a:noFill/>
                  <a:prstDash val="solid"/>
                </a:ln>
                <a:solidFill>
                  <a:srgbClr val="FF0000"/>
                </a:solidFill>
              </a:rPr>
              <a:t>LINbits</a:t>
            </a:r>
            <a:endParaRPr lang="zh-CN" altLang="en-US" sz="1600" b="1" dirty="0">
              <a:ln w="10541" cmpd="sng">
                <a:noFill/>
                <a:prstDash val="solid"/>
              </a:ln>
              <a:solidFill>
                <a:srgbClr val="FF0000"/>
              </a:solidFill>
            </a:endParaRPr>
          </a:p>
        </p:txBody>
      </p:sp>
      <p:sp>
        <p:nvSpPr>
          <p:cNvPr id="8" name="对话气泡: 圆角矩形 9">
            <a:extLst>
              <a:ext uri="{FF2B5EF4-FFF2-40B4-BE49-F238E27FC236}">
                <a16:creationId xmlns="" xmlns:a16="http://schemas.microsoft.com/office/drawing/2014/main" id="{F84351BD-F95D-4E1D-AC22-02DBE1493503}"/>
              </a:ext>
            </a:extLst>
          </p:cNvPr>
          <p:cNvSpPr/>
          <p:nvPr/>
        </p:nvSpPr>
        <p:spPr>
          <a:xfrm>
            <a:off x="3981524" y="1289642"/>
            <a:ext cx="2743602" cy="919401"/>
          </a:xfrm>
          <a:prstGeom prst="wedgeRoundRectCallout">
            <a:avLst>
              <a:gd name="adj1" fmla="val 33869"/>
              <a:gd name="adj2" fmla="val 160235"/>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rPr>
              <a:t>HCM : embed message by </a:t>
            </a:r>
            <a:r>
              <a:rPr lang="en-US" altLang="zh-CN" sz="1600" b="1" dirty="0">
                <a:ln w="10541" cmpd="sng">
                  <a:noFill/>
                  <a:prstDash val="solid"/>
                </a:ln>
                <a:solidFill>
                  <a:srgbClr val="FF0000"/>
                </a:solidFill>
              </a:rPr>
              <a:t>H</a:t>
            </a:r>
            <a:r>
              <a:rPr lang="en-US" altLang="zh-CN" sz="1600" b="1" dirty="0">
                <a:ln w="10541" cmpd="sng">
                  <a:noFill/>
                  <a:prstDash val="solid"/>
                </a:ln>
              </a:rPr>
              <a:t>uffman </a:t>
            </a:r>
            <a:r>
              <a:rPr lang="en-US" altLang="zh-CN" sz="1600" b="1" dirty="0">
                <a:ln w="10541" cmpd="sng">
                  <a:noFill/>
                  <a:prstDash val="solid"/>
                </a:ln>
                <a:solidFill>
                  <a:srgbClr val="FF0000"/>
                </a:solidFill>
              </a:rPr>
              <a:t>C</a:t>
            </a:r>
            <a:r>
              <a:rPr lang="en-US" altLang="zh-CN" sz="1600" b="1" dirty="0">
                <a:ln w="10541" cmpd="sng">
                  <a:noFill/>
                  <a:prstDash val="solid"/>
                </a:ln>
              </a:rPr>
              <a:t>ode </a:t>
            </a:r>
            <a:r>
              <a:rPr lang="en-US" altLang="zh-CN" sz="1600" b="1" dirty="0">
                <a:ln w="10541" cmpd="sng">
                  <a:noFill/>
                  <a:prstDash val="solid"/>
                </a:ln>
                <a:solidFill>
                  <a:srgbClr val="FF0000"/>
                </a:solidFill>
              </a:rPr>
              <a:t>M</a:t>
            </a:r>
            <a:r>
              <a:rPr lang="en-US" altLang="zh-CN" sz="1600" b="1" dirty="0">
                <a:ln w="10541" cmpd="sng">
                  <a:noFill/>
                  <a:prstDash val="solid"/>
                </a:ln>
              </a:rPr>
              <a:t>apping in </a:t>
            </a:r>
            <a:r>
              <a:rPr lang="en-US" altLang="zh-CN" sz="1600" b="1" dirty="0">
                <a:ln w="10541" cmpd="sng">
                  <a:noFill/>
                  <a:prstDash val="solid"/>
                </a:ln>
                <a:solidFill>
                  <a:srgbClr val="FF0000"/>
                </a:solidFill>
              </a:rPr>
              <a:t>big-value</a:t>
            </a:r>
            <a:r>
              <a:rPr lang="en-US" altLang="zh-CN" sz="1600" b="1" dirty="0">
                <a:ln w="10541" cmpd="sng">
                  <a:noFill/>
                  <a:prstDash val="solid"/>
                </a:ln>
              </a:rPr>
              <a:t> region</a:t>
            </a:r>
            <a:endParaRPr lang="zh-CN" altLang="en-US" sz="1600" b="1" dirty="0">
              <a:ln w="10541" cmpd="sng">
                <a:noFill/>
                <a:prstDash val="solid"/>
              </a:ln>
            </a:endParaRPr>
          </a:p>
        </p:txBody>
      </p:sp>
      <p:sp>
        <p:nvSpPr>
          <p:cNvPr id="9" name="对话气泡: 圆角矩形 10">
            <a:extLst>
              <a:ext uri="{FF2B5EF4-FFF2-40B4-BE49-F238E27FC236}">
                <a16:creationId xmlns="" xmlns:a16="http://schemas.microsoft.com/office/drawing/2014/main" id="{F2B326A7-0A91-4A0A-B3C9-B6D357FC618C}"/>
              </a:ext>
            </a:extLst>
          </p:cNvPr>
          <p:cNvSpPr/>
          <p:nvPr/>
        </p:nvSpPr>
        <p:spPr>
          <a:xfrm>
            <a:off x="280429" y="1663407"/>
            <a:ext cx="2908702" cy="919401"/>
          </a:xfrm>
          <a:prstGeom prst="wedgeRoundRectCallout">
            <a:avLst>
              <a:gd name="adj1" fmla="val 125734"/>
              <a:gd name="adj2" fmla="val 92816"/>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MP3Stego </a:t>
            </a:r>
            <a:r>
              <a:rPr lang="en-US" altLang="zh-CN" sz="1600" b="1" dirty="0">
                <a:ln w="10541" cmpd="sng">
                  <a:noFill/>
                  <a:prstDash val="solid"/>
                </a:ln>
              </a:rPr>
              <a:t>: change the parity of </a:t>
            </a:r>
            <a:r>
              <a:rPr lang="en-US" altLang="zh-CN" sz="1600" b="1" dirty="0" smtClean="0">
                <a:ln w="10541" cmpd="sng">
                  <a:noFill/>
                  <a:prstDash val="solid"/>
                </a:ln>
              </a:rPr>
              <a:t>coded granule length by controlling quantization</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5844230" y="4997683"/>
            <a:ext cx="3024264" cy="1736646"/>
          </a:xfrm>
          <a:prstGeom prst="wedgeRoundRectCallout">
            <a:avLst>
              <a:gd name="adj1" fmla="val -43600"/>
              <a:gd name="adj2" fmla="val -143316"/>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APS (Adaptive Post-Steganography) : </a:t>
            </a:r>
            <a:r>
              <a:rPr lang="en-US" altLang="zh-CN" sz="1600" b="1" dirty="0">
                <a:ln w="10541" cmpd="sng">
                  <a:noFill/>
                  <a:prstDash val="solid"/>
                </a:ln>
              </a:rPr>
              <a:t>change the LSB of less significant Huffman codes in </a:t>
            </a:r>
            <a:r>
              <a:rPr lang="en-US" altLang="zh-CN" sz="1600" b="1" dirty="0">
                <a:ln w="10541" cmpd="sng">
                  <a:noFill/>
                  <a:prstDash val="solid"/>
                </a:ln>
                <a:solidFill>
                  <a:srgbClr val="FF0000"/>
                </a:solidFill>
              </a:rPr>
              <a:t>count1</a:t>
            </a:r>
            <a:r>
              <a:rPr lang="en-US" altLang="zh-CN" sz="1600" b="1" dirty="0">
                <a:ln w="10541" cmpd="sng">
                  <a:noFill/>
                  <a:prstDash val="solid"/>
                </a:ln>
              </a:rPr>
              <a:t> region. Only the payload is adaptively decided</a:t>
            </a:r>
            <a:endParaRPr lang="zh-CN" altLang="en-US" sz="1600" b="1" dirty="0">
              <a:ln w="10541" cmpd="sng">
                <a:noFill/>
                <a:prstDash val="solid"/>
              </a:ln>
            </a:endParaRPr>
          </a:p>
        </p:txBody>
      </p:sp>
      <p:sp>
        <p:nvSpPr>
          <p:cNvPr id="12"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3" name="文本框 12"/>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MP3 Steganography</a:t>
            </a:r>
            <a:endParaRPr lang="zh-CN" altLang="en-US" sz="2200" dirty="0">
              <a:latin typeface="Times New Roman" panose="02020603050405020304" pitchFamily="18" charset="0"/>
              <a:cs typeface="Times New Roman" panose="02020603050405020304" pitchFamily="18" charset="0"/>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525934" y="5249783"/>
            <a:ext cx="4982743" cy="1191816"/>
          </a:xfrm>
          <a:prstGeom prst="wedgeRoundRectCallout">
            <a:avLst>
              <a:gd name="adj1" fmla="val 52498"/>
              <a:gd name="adj2" fmla="val -205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EECS (</a:t>
            </a:r>
            <a:r>
              <a:rPr lang="en-US" altLang="zh-CN" sz="1600" b="1" dirty="0">
                <a:ln w="10541" cmpd="sng">
                  <a:noFill/>
                  <a:prstDash val="solid"/>
                </a:ln>
              </a:rPr>
              <a:t>Adaptive MP3 Steganography Using </a:t>
            </a:r>
            <a:r>
              <a:rPr lang="en-US" altLang="zh-CN" sz="1600" b="1" dirty="0">
                <a:ln w="10541" cmpd="sng">
                  <a:noFill/>
                  <a:prstDash val="solid"/>
                </a:ln>
                <a:solidFill>
                  <a:srgbClr val="FF0000"/>
                </a:solidFill>
              </a:rPr>
              <a:t>E</a:t>
            </a:r>
            <a:r>
              <a:rPr lang="en-US" altLang="zh-CN" sz="1600" b="1" dirty="0">
                <a:ln w="10541" cmpd="sng">
                  <a:noFill/>
                  <a:prstDash val="solid"/>
                </a:ln>
              </a:rPr>
              <a:t>qual Length </a:t>
            </a:r>
            <a:r>
              <a:rPr lang="en-US" altLang="zh-CN" sz="1600" b="1" dirty="0">
                <a:ln w="10541" cmpd="sng">
                  <a:noFill/>
                  <a:prstDash val="solid"/>
                </a:ln>
                <a:solidFill>
                  <a:srgbClr val="FF0000"/>
                </a:solidFill>
              </a:rPr>
              <a:t>E</a:t>
            </a:r>
            <a:r>
              <a:rPr lang="en-US" altLang="zh-CN" sz="1600" b="1" dirty="0">
                <a:ln w="10541" cmpd="sng">
                  <a:noFill/>
                  <a:prstDash val="solid"/>
                </a:ln>
              </a:rPr>
              <a:t>ntropy </a:t>
            </a:r>
            <a:r>
              <a:rPr lang="en-US" altLang="zh-CN" sz="1600" b="1" dirty="0">
                <a:ln w="10541" cmpd="sng">
                  <a:noFill/>
                  <a:prstDash val="solid"/>
                </a:ln>
                <a:solidFill>
                  <a:srgbClr val="FF0000"/>
                </a:solidFill>
              </a:rPr>
              <a:t>C</a:t>
            </a:r>
            <a:r>
              <a:rPr lang="en-US" altLang="zh-CN" sz="1600" b="1" dirty="0">
                <a:ln w="10541" cmpd="sng">
                  <a:noFill/>
                  <a:prstDash val="solid"/>
                </a:ln>
              </a:rPr>
              <a:t>odes </a:t>
            </a:r>
            <a:r>
              <a:rPr lang="en-US" altLang="zh-CN" sz="1600" b="1" dirty="0">
                <a:ln w="10541" cmpd="sng">
                  <a:noFill/>
                  <a:prstDash val="solid"/>
                </a:ln>
                <a:solidFill>
                  <a:srgbClr val="FF0000"/>
                </a:solidFill>
              </a:rPr>
              <a:t>S</a:t>
            </a:r>
            <a:r>
              <a:rPr lang="en-US" altLang="zh-CN" sz="1600" b="1" dirty="0">
                <a:ln w="10541" cmpd="sng">
                  <a:noFill/>
                  <a:prstDash val="solid"/>
                </a:ln>
              </a:rPr>
              <a:t>ubstitution</a:t>
            </a:r>
            <a:r>
              <a:rPr lang="en-US" altLang="zh-CN" sz="1600" b="1" dirty="0">
                <a:ln w="10541" cmpd="sng">
                  <a:noFill/>
                  <a:prstDash val="solid"/>
                </a:ln>
                <a:solidFill>
                  <a:srgbClr val="C00000"/>
                </a:solidFill>
              </a:rPr>
              <a:t>) </a:t>
            </a:r>
            <a:r>
              <a:rPr lang="en-US" altLang="zh-CN" sz="1600" b="1" dirty="0" smtClean="0">
                <a:ln w="10541" cmpd="sng">
                  <a:noFill/>
                  <a:prstDash val="solid"/>
                </a:ln>
                <a:solidFill>
                  <a:srgbClr val="C00000"/>
                </a:solidFill>
              </a:rPr>
              <a:t>: </a:t>
            </a:r>
            <a:r>
              <a:rPr lang="en-US" altLang="zh-CN" sz="1600" b="1" dirty="0" smtClean="0">
                <a:ln w="10541" cmpd="sng">
                  <a:noFill/>
                  <a:prstDash val="solid"/>
                </a:ln>
              </a:rPr>
              <a:t>Equal Huffman Code Substitution with</a:t>
            </a:r>
            <a:r>
              <a:rPr lang="en-US" altLang="zh-CN" sz="1600" b="1" dirty="0" smtClean="0">
                <a:ln w="10541" cmpd="sng">
                  <a:noFill/>
                  <a:prstDash val="solid"/>
                </a:ln>
                <a:solidFill>
                  <a:srgbClr val="C00000"/>
                </a:solidFill>
              </a:rPr>
              <a:t> STC and distortion function based on </a:t>
            </a:r>
            <a:r>
              <a:rPr lang="en-US" altLang="zh-CN" sz="1600" b="1" dirty="0"/>
              <a:t>Psychoacoustic model (</a:t>
            </a:r>
            <a:r>
              <a:rPr lang="en-US" altLang="zh-CN" sz="1600" b="1" dirty="0">
                <a:solidFill>
                  <a:srgbClr val="C00000"/>
                </a:solidFill>
              </a:rPr>
              <a:t>PAM</a:t>
            </a:r>
            <a:r>
              <a:rPr lang="en-US" altLang="zh-CN" sz="1600" b="1" dirty="0"/>
              <a:t>) </a:t>
            </a:r>
            <a:endParaRPr lang="zh-CN" altLang="en-US" sz="1600" b="1" dirty="0">
              <a:ln w="10541" cmpd="sng">
                <a:noFill/>
                <a:prstDash val="solid"/>
              </a:ln>
            </a:endParaRPr>
          </a:p>
        </p:txBody>
      </p:sp>
      <p:sp>
        <p:nvSpPr>
          <p:cNvPr id="11" name="椭圆 10"/>
          <p:cNvSpPr/>
          <p:nvPr/>
        </p:nvSpPr>
        <p:spPr bwMode="auto">
          <a:xfrm>
            <a:off x="4788024" y="2345610"/>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xmlns="" val="42165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633475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stretch>
            <a:fillRect/>
          </a:stretch>
        </p:blipFill>
        <p:spPr>
          <a:xfrm>
            <a:off x="60068" y="1916833"/>
            <a:ext cx="9019408" cy="2638278"/>
          </a:xfrm>
          <a:prstGeom prst="rect">
            <a:avLst/>
          </a:prstGeom>
        </p:spPr>
      </p:pic>
      <p:sp>
        <p:nvSpPr>
          <p:cNvPr id="5" name="文本框 4"/>
          <p:cNvSpPr txBox="1"/>
          <p:nvPr/>
        </p:nvSpPr>
        <p:spPr>
          <a:xfrm>
            <a:off x="527050" y="1291407"/>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encoding and structure 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cstate="print"/>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cstate="print"/>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11" name="图片 10"/>
          <p:cNvPicPr>
            <a:picLocks noChangeAspect="1"/>
          </p:cNvPicPr>
          <p:nvPr/>
        </p:nvPicPr>
        <p:blipFill>
          <a:blip r:embed="rId6" cstate="print"/>
          <a:stretch>
            <a:fillRect/>
          </a:stretch>
        </p:blipFill>
        <p:spPr>
          <a:xfrm>
            <a:off x="395536" y="5085304"/>
            <a:ext cx="3996908" cy="1116000"/>
          </a:xfrm>
          <a:prstGeom prst="rect">
            <a:avLst/>
          </a:prstGeom>
        </p:spPr>
      </p:pic>
    </p:spTree>
    <p:extLst>
      <p:ext uri="{BB962C8B-B14F-4D97-AF65-F5344CB8AC3E}">
        <p14:creationId xmlns:p14="http://schemas.microsoft.com/office/powerpoint/2010/main" xmlns="" val="31148043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21456</TotalTime>
  <Words>4404</Words>
  <Application>Microsoft Office PowerPoint</Application>
  <PresentationFormat>全屏显示(4:3)</PresentationFormat>
  <Paragraphs>688</Paragraphs>
  <Slides>37</Slides>
  <Notes>37</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37</vt:i4>
      </vt:variant>
    </vt:vector>
  </HeadingPairs>
  <TitlesOfParts>
    <vt:vector size="42" baseType="lpstr">
      <vt:lpstr>[template]中科院信工所PPT模板-发布</vt:lpstr>
      <vt:lpstr>1_母板</vt:lpstr>
      <vt:lpstr>科学院</vt:lpstr>
      <vt:lpstr>2_母板</vt:lpstr>
      <vt:lpstr>Image</vt:lpstr>
      <vt:lpstr>幻灯片 1</vt:lpstr>
      <vt:lpstr>Outline</vt:lpstr>
      <vt:lpstr>Outline</vt:lpstr>
      <vt:lpstr>Introduction</vt:lpstr>
      <vt:lpstr>Introduction</vt:lpstr>
      <vt:lpstr>Introduction</vt:lpstr>
      <vt:lpstr>Introduction</vt:lpstr>
      <vt:lpstr>Outline</vt:lpstr>
      <vt:lpstr>Impact of steganography on MP3 audio</vt:lpstr>
      <vt:lpstr>Impact of steganography on MP3 audio</vt:lpstr>
      <vt:lpstr>Impact of steganography on MP3 audio</vt:lpstr>
      <vt:lpstr>Impact of steganography on MP3 audio</vt:lpstr>
      <vt:lpstr>Outline</vt:lpstr>
      <vt:lpstr>Structure of Network</vt:lpstr>
      <vt:lpstr>Structure of Network</vt:lpstr>
      <vt:lpstr>Structure of Network</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Outline</vt:lpstr>
      <vt:lpstr>幻灯片 28</vt:lpstr>
      <vt:lpstr>幻灯片 29</vt:lpstr>
      <vt:lpstr>幻灯片 30</vt:lpstr>
      <vt:lpstr>幻灯片 31</vt:lpstr>
      <vt:lpstr>幻灯片 32</vt:lpstr>
      <vt:lpstr>幻灯片 33</vt:lpstr>
      <vt:lpstr>幻灯片 34</vt:lpstr>
      <vt:lpstr>Outline</vt:lpstr>
      <vt:lpstr>幻灯片 36</vt:lpstr>
      <vt:lpstr>Thank you！</vt:lpstr>
    </vt:vector>
  </TitlesOfParts>
  <Company>UCAS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Administrator</cp:lastModifiedBy>
  <cp:revision>614</cp:revision>
  <cp:lastPrinted>2018-06-18T03:00:40Z</cp:lastPrinted>
  <dcterms:created xsi:type="dcterms:W3CDTF">2018-03-13T09:28:49Z</dcterms:created>
  <dcterms:modified xsi:type="dcterms:W3CDTF">2018-06-19T15:57:19Z</dcterms:modified>
</cp:coreProperties>
</file>