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73AF-5F6D-40E9-BB0B-163AA636CE6B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7221-889A-4376-A4CF-631E63351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00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73AF-5F6D-40E9-BB0B-163AA636CE6B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7221-889A-4376-A4CF-631E63351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26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73AF-5F6D-40E9-BB0B-163AA636CE6B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7221-889A-4376-A4CF-631E63351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141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73AF-5F6D-40E9-BB0B-163AA636CE6B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7221-889A-4376-A4CF-631E63351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344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73AF-5F6D-40E9-BB0B-163AA636CE6B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7221-889A-4376-A4CF-631E63351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25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73AF-5F6D-40E9-BB0B-163AA636CE6B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7221-889A-4376-A4CF-631E63351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88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73AF-5F6D-40E9-BB0B-163AA636CE6B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7221-889A-4376-A4CF-631E63351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7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73AF-5F6D-40E9-BB0B-163AA636CE6B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7221-889A-4376-A4CF-631E63351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82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73AF-5F6D-40E9-BB0B-163AA636CE6B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7221-889A-4376-A4CF-631E63351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04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73AF-5F6D-40E9-BB0B-163AA636CE6B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7221-889A-4376-A4CF-631E63351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12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73AF-5F6D-40E9-BB0B-163AA636CE6B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7221-889A-4376-A4CF-631E63351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1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73AF-5F6D-40E9-BB0B-163AA636CE6B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7221-889A-4376-A4CF-631E63351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5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73AF-5F6D-40E9-BB0B-163AA636CE6B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7221-889A-4376-A4CF-631E63351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98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6BF73AF-5F6D-40E9-BB0B-163AA636CE6B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DA87221-889A-4376-A4CF-631E63351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2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6BF73AF-5F6D-40E9-BB0B-163AA636CE6B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DA87221-889A-4376-A4CF-631E63351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881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honey_bee_(apis_mellifera)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honey_bee_(apis_mellifera)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9A78A3-8558-9216-FD8F-A2072B652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9596D53-2B9A-046C-7277-EAA818752E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290392" y="3578479"/>
                </a:moveTo>
                <a:cubicBezTo>
                  <a:pt x="4650733" y="3578479"/>
                  <a:pt x="4830904" y="3681213"/>
                  <a:pt x="4830904" y="3886679"/>
                </a:cubicBezTo>
                <a:cubicBezTo>
                  <a:pt x="4830904" y="4000254"/>
                  <a:pt x="4786506" y="4080014"/>
                  <a:pt x="4697712" y="4125960"/>
                </a:cubicBezTo>
                <a:cubicBezTo>
                  <a:pt x="4608918" y="4171906"/>
                  <a:pt x="4469014" y="4194879"/>
                  <a:pt x="4278002" y="4194879"/>
                </a:cubicBezTo>
                <a:cubicBezTo>
                  <a:pt x="4207793" y="4194879"/>
                  <a:pt x="4155136" y="4190749"/>
                  <a:pt x="4120031" y="4182489"/>
                </a:cubicBezTo>
                <a:cubicBezTo>
                  <a:pt x="4110738" y="4000770"/>
                  <a:pt x="4106092" y="3802015"/>
                  <a:pt x="4106092" y="3586223"/>
                </a:cubicBezTo>
                <a:cubicBezTo>
                  <a:pt x="4157717" y="3581061"/>
                  <a:pt x="4219150" y="3578479"/>
                  <a:pt x="4290392" y="3578479"/>
                </a:cubicBezTo>
                <a:close/>
                <a:moveTo>
                  <a:pt x="4370927" y="2742159"/>
                </a:moveTo>
                <a:cubicBezTo>
                  <a:pt x="4602206" y="2742159"/>
                  <a:pt x="4717845" y="2834567"/>
                  <a:pt x="4717845" y="3019383"/>
                </a:cubicBezTo>
                <a:cubicBezTo>
                  <a:pt x="4717845" y="3210395"/>
                  <a:pt x="4554712" y="3305901"/>
                  <a:pt x="4228443" y="3305901"/>
                </a:cubicBezTo>
                <a:cubicBezTo>
                  <a:pt x="4185078" y="3305901"/>
                  <a:pt x="4143778" y="3304868"/>
                  <a:pt x="4104544" y="3302803"/>
                </a:cubicBezTo>
                <a:cubicBezTo>
                  <a:pt x="4104544" y="3048810"/>
                  <a:pt x="4098865" y="2869672"/>
                  <a:pt x="4087507" y="2765390"/>
                </a:cubicBezTo>
                <a:cubicBezTo>
                  <a:pt x="4170107" y="2749902"/>
                  <a:pt x="4264580" y="2742159"/>
                  <a:pt x="4370927" y="2742159"/>
                </a:cubicBezTo>
                <a:close/>
                <a:moveTo>
                  <a:pt x="7267550" y="2460287"/>
                </a:moveTo>
                <a:cubicBezTo>
                  <a:pt x="7280973" y="2725638"/>
                  <a:pt x="7287684" y="3046228"/>
                  <a:pt x="7287684" y="3422056"/>
                </a:cubicBezTo>
                <a:cubicBezTo>
                  <a:pt x="7287684" y="3813372"/>
                  <a:pt x="7280973" y="4164936"/>
                  <a:pt x="7267550" y="4476750"/>
                </a:cubicBezTo>
                <a:lnTo>
                  <a:pt x="8585530" y="4476750"/>
                </a:lnTo>
                <a:lnTo>
                  <a:pt x="8597920" y="4136027"/>
                </a:lnTo>
                <a:cubicBezTo>
                  <a:pt x="8277847" y="4153579"/>
                  <a:pt x="7976358" y="4162355"/>
                  <a:pt x="7693455" y="4162355"/>
                </a:cubicBezTo>
                <a:cubicBezTo>
                  <a:pt x="7685195" y="3979604"/>
                  <a:pt x="7681065" y="3783430"/>
                  <a:pt x="7681065" y="3573833"/>
                </a:cubicBezTo>
                <a:cubicBezTo>
                  <a:pt x="7900986" y="3573833"/>
                  <a:pt x="8131749" y="3578996"/>
                  <a:pt x="8373353" y="3589321"/>
                </a:cubicBezTo>
                <a:lnTo>
                  <a:pt x="8373353" y="3265633"/>
                </a:lnTo>
                <a:cubicBezTo>
                  <a:pt x="8127619" y="3276991"/>
                  <a:pt x="7896856" y="3282670"/>
                  <a:pt x="7681065" y="3282670"/>
                </a:cubicBezTo>
                <a:cubicBezTo>
                  <a:pt x="7681065" y="3087528"/>
                  <a:pt x="7675902" y="2918199"/>
                  <a:pt x="7665577" y="2774682"/>
                </a:cubicBezTo>
                <a:cubicBezTo>
                  <a:pt x="7917506" y="2774682"/>
                  <a:pt x="8198345" y="2782942"/>
                  <a:pt x="8508093" y="2799462"/>
                </a:cubicBezTo>
                <a:lnTo>
                  <a:pt x="8525129" y="2460287"/>
                </a:lnTo>
                <a:close/>
                <a:moveTo>
                  <a:pt x="5591150" y="2460287"/>
                </a:moveTo>
                <a:cubicBezTo>
                  <a:pt x="5604573" y="2725638"/>
                  <a:pt x="5611284" y="3046228"/>
                  <a:pt x="5611284" y="3422056"/>
                </a:cubicBezTo>
                <a:cubicBezTo>
                  <a:pt x="5611284" y="3813372"/>
                  <a:pt x="5604573" y="4164936"/>
                  <a:pt x="5591150" y="4476750"/>
                </a:cubicBezTo>
                <a:lnTo>
                  <a:pt x="6909130" y="4476750"/>
                </a:lnTo>
                <a:lnTo>
                  <a:pt x="6921520" y="4136027"/>
                </a:lnTo>
                <a:cubicBezTo>
                  <a:pt x="6601447" y="4153579"/>
                  <a:pt x="6299958" y="4162355"/>
                  <a:pt x="6017055" y="4162355"/>
                </a:cubicBezTo>
                <a:cubicBezTo>
                  <a:pt x="6008795" y="3979604"/>
                  <a:pt x="6004665" y="3783430"/>
                  <a:pt x="6004665" y="3573833"/>
                </a:cubicBezTo>
                <a:cubicBezTo>
                  <a:pt x="6224586" y="3573833"/>
                  <a:pt x="6455349" y="3578996"/>
                  <a:pt x="6696953" y="3589321"/>
                </a:cubicBezTo>
                <a:lnTo>
                  <a:pt x="6696953" y="3265633"/>
                </a:lnTo>
                <a:cubicBezTo>
                  <a:pt x="6451219" y="3276991"/>
                  <a:pt x="6220456" y="3282670"/>
                  <a:pt x="6004665" y="3282670"/>
                </a:cubicBezTo>
                <a:cubicBezTo>
                  <a:pt x="6004665" y="3087528"/>
                  <a:pt x="5999503" y="2918199"/>
                  <a:pt x="5989177" y="2774682"/>
                </a:cubicBezTo>
                <a:cubicBezTo>
                  <a:pt x="6241106" y="2774682"/>
                  <a:pt x="6521945" y="2782942"/>
                  <a:pt x="6831693" y="2799462"/>
                </a:cubicBezTo>
                <a:lnTo>
                  <a:pt x="6848729" y="2460287"/>
                </a:lnTo>
                <a:close/>
                <a:moveTo>
                  <a:pt x="4448364" y="2450995"/>
                </a:moveTo>
                <a:cubicBezTo>
                  <a:pt x="4385382" y="2450995"/>
                  <a:pt x="4297878" y="2452544"/>
                  <a:pt x="4185852" y="2455641"/>
                </a:cubicBezTo>
                <a:cubicBezTo>
                  <a:pt x="4073827" y="2458738"/>
                  <a:pt x="3994066" y="2460287"/>
                  <a:pt x="3946572" y="2460287"/>
                </a:cubicBezTo>
                <a:lnTo>
                  <a:pt x="3695675" y="2460287"/>
                </a:lnTo>
                <a:cubicBezTo>
                  <a:pt x="3709098" y="2725638"/>
                  <a:pt x="3715809" y="3046228"/>
                  <a:pt x="3715809" y="3422056"/>
                </a:cubicBezTo>
                <a:cubicBezTo>
                  <a:pt x="3715809" y="3813372"/>
                  <a:pt x="3709098" y="4164936"/>
                  <a:pt x="3695675" y="4476750"/>
                </a:cubicBezTo>
                <a:cubicBezTo>
                  <a:pt x="3942442" y="4482945"/>
                  <a:pt x="4124161" y="4486042"/>
                  <a:pt x="4240833" y="4486042"/>
                </a:cubicBezTo>
                <a:cubicBezTo>
                  <a:pt x="4912987" y="4486042"/>
                  <a:pt x="5249064" y="4280576"/>
                  <a:pt x="5249064" y="3869643"/>
                </a:cubicBezTo>
                <a:cubicBezTo>
                  <a:pt x="5249064" y="3715801"/>
                  <a:pt x="5202602" y="3599904"/>
                  <a:pt x="5109677" y="3521950"/>
                </a:cubicBezTo>
                <a:cubicBezTo>
                  <a:pt x="5016753" y="3443997"/>
                  <a:pt x="4907824" y="3395212"/>
                  <a:pt x="4782893" y="3375594"/>
                </a:cubicBezTo>
                <a:lnTo>
                  <a:pt x="4782893" y="3352363"/>
                </a:lnTo>
                <a:cubicBezTo>
                  <a:pt x="5017269" y="3278023"/>
                  <a:pt x="5134457" y="3126247"/>
                  <a:pt x="5134457" y="2897033"/>
                </a:cubicBezTo>
                <a:cubicBezTo>
                  <a:pt x="5134457" y="2599674"/>
                  <a:pt x="4905759" y="2450995"/>
                  <a:pt x="4448364" y="245099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203200" dist="38100" dir="2700000" algn="tl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364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16892F-529B-ED63-7649-7586341BF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22" y="597159"/>
            <a:ext cx="10777956" cy="59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8380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1030-36FA-D6D8-1EAC-F6CDEEDBE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95" y="513185"/>
            <a:ext cx="10315410" cy="583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1899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utin and kimjong un handshake">
            <a:extLst>
              <a:ext uri="{FF2B5EF4-FFF2-40B4-BE49-F238E27FC236}">
                <a16:creationId xmlns:a16="http://schemas.microsoft.com/office/drawing/2014/main" id="{206CEB7F-17EB-23E9-98CE-3BF8550CD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62" y="1838131"/>
            <a:ext cx="5398078" cy="318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97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A6B6A9-B614-D20E-3E6C-16710F17B244}"/>
              </a:ext>
            </a:extLst>
          </p:cNvPr>
          <p:cNvSpPr txBox="1"/>
          <p:nvPr/>
        </p:nvSpPr>
        <p:spPr>
          <a:xfrm>
            <a:off x="2587690" y="2644170"/>
            <a:ext cx="7016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4345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9A78A3-8558-9216-FD8F-A2072B652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9596D53-2B9A-046C-7277-EAA818752E25}"/>
              </a:ext>
            </a:extLst>
          </p:cNvPr>
          <p:cNvSpPr/>
          <p:nvPr/>
        </p:nvSpPr>
        <p:spPr>
          <a:xfrm>
            <a:off x="-55016400" y="-37871400"/>
            <a:ext cx="122224800" cy="826008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290392" y="3578479"/>
                </a:moveTo>
                <a:cubicBezTo>
                  <a:pt x="4650733" y="3578479"/>
                  <a:pt x="4830904" y="3681213"/>
                  <a:pt x="4830904" y="3886679"/>
                </a:cubicBezTo>
                <a:cubicBezTo>
                  <a:pt x="4830904" y="4000254"/>
                  <a:pt x="4786506" y="4080014"/>
                  <a:pt x="4697712" y="4125960"/>
                </a:cubicBezTo>
                <a:cubicBezTo>
                  <a:pt x="4608918" y="4171906"/>
                  <a:pt x="4469014" y="4194879"/>
                  <a:pt x="4278002" y="4194879"/>
                </a:cubicBezTo>
                <a:cubicBezTo>
                  <a:pt x="4207793" y="4194879"/>
                  <a:pt x="4155136" y="4190749"/>
                  <a:pt x="4120031" y="4182489"/>
                </a:cubicBezTo>
                <a:cubicBezTo>
                  <a:pt x="4110738" y="4000770"/>
                  <a:pt x="4106092" y="3802015"/>
                  <a:pt x="4106092" y="3586223"/>
                </a:cubicBezTo>
                <a:cubicBezTo>
                  <a:pt x="4157717" y="3581061"/>
                  <a:pt x="4219150" y="3578479"/>
                  <a:pt x="4290392" y="3578479"/>
                </a:cubicBezTo>
                <a:close/>
                <a:moveTo>
                  <a:pt x="4370927" y="2742159"/>
                </a:moveTo>
                <a:cubicBezTo>
                  <a:pt x="4602206" y="2742159"/>
                  <a:pt x="4717845" y="2834567"/>
                  <a:pt x="4717845" y="3019383"/>
                </a:cubicBezTo>
                <a:cubicBezTo>
                  <a:pt x="4717845" y="3210395"/>
                  <a:pt x="4554712" y="3305901"/>
                  <a:pt x="4228443" y="3305901"/>
                </a:cubicBezTo>
                <a:cubicBezTo>
                  <a:pt x="4185078" y="3305901"/>
                  <a:pt x="4143778" y="3304868"/>
                  <a:pt x="4104544" y="3302803"/>
                </a:cubicBezTo>
                <a:cubicBezTo>
                  <a:pt x="4104544" y="3048810"/>
                  <a:pt x="4098865" y="2869672"/>
                  <a:pt x="4087507" y="2765390"/>
                </a:cubicBezTo>
                <a:cubicBezTo>
                  <a:pt x="4170107" y="2749902"/>
                  <a:pt x="4264580" y="2742159"/>
                  <a:pt x="4370927" y="2742159"/>
                </a:cubicBezTo>
                <a:close/>
                <a:moveTo>
                  <a:pt x="7267550" y="2460287"/>
                </a:moveTo>
                <a:cubicBezTo>
                  <a:pt x="7280973" y="2725638"/>
                  <a:pt x="7287684" y="3046228"/>
                  <a:pt x="7287684" y="3422056"/>
                </a:cubicBezTo>
                <a:cubicBezTo>
                  <a:pt x="7287684" y="3813372"/>
                  <a:pt x="7280973" y="4164936"/>
                  <a:pt x="7267550" y="4476750"/>
                </a:cubicBezTo>
                <a:lnTo>
                  <a:pt x="8585530" y="4476750"/>
                </a:lnTo>
                <a:lnTo>
                  <a:pt x="8597920" y="4136027"/>
                </a:lnTo>
                <a:cubicBezTo>
                  <a:pt x="8277847" y="4153579"/>
                  <a:pt x="7976358" y="4162355"/>
                  <a:pt x="7693455" y="4162355"/>
                </a:cubicBezTo>
                <a:cubicBezTo>
                  <a:pt x="7685195" y="3979604"/>
                  <a:pt x="7681065" y="3783430"/>
                  <a:pt x="7681065" y="3573833"/>
                </a:cubicBezTo>
                <a:cubicBezTo>
                  <a:pt x="7900986" y="3573833"/>
                  <a:pt x="8131749" y="3578996"/>
                  <a:pt x="8373353" y="3589321"/>
                </a:cubicBezTo>
                <a:lnTo>
                  <a:pt x="8373353" y="3265633"/>
                </a:lnTo>
                <a:cubicBezTo>
                  <a:pt x="8127619" y="3276991"/>
                  <a:pt x="7896856" y="3282670"/>
                  <a:pt x="7681065" y="3282670"/>
                </a:cubicBezTo>
                <a:cubicBezTo>
                  <a:pt x="7681065" y="3087528"/>
                  <a:pt x="7675902" y="2918199"/>
                  <a:pt x="7665577" y="2774682"/>
                </a:cubicBezTo>
                <a:cubicBezTo>
                  <a:pt x="7917506" y="2774682"/>
                  <a:pt x="8198345" y="2782942"/>
                  <a:pt x="8508093" y="2799462"/>
                </a:cubicBezTo>
                <a:lnTo>
                  <a:pt x="8525129" y="2460287"/>
                </a:lnTo>
                <a:close/>
                <a:moveTo>
                  <a:pt x="5591150" y="2460287"/>
                </a:moveTo>
                <a:cubicBezTo>
                  <a:pt x="5604573" y="2725638"/>
                  <a:pt x="5611284" y="3046228"/>
                  <a:pt x="5611284" y="3422056"/>
                </a:cubicBezTo>
                <a:cubicBezTo>
                  <a:pt x="5611284" y="3813372"/>
                  <a:pt x="5604573" y="4164936"/>
                  <a:pt x="5591150" y="4476750"/>
                </a:cubicBezTo>
                <a:lnTo>
                  <a:pt x="6909130" y="4476750"/>
                </a:lnTo>
                <a:lnTo>
                  <a:pt x="6921520" y="4136027"/>
                </a:lnTo>
                <a:cubicBezTo>
                  <a:pt x="6601447" y="4153579"/>
                  <a:pt x="6299958" y="4162355"/>
                  <a:pt x="6017055" y="4162355"/>
                </a:cubicBezTo>
                <a:cubicBezTo>
                  <a:pt x="6008795" y="3979604"/>
                  <a:pt x="6004665" y="3783430"/>
                  <a:pt x="6004665" y="3573833"/>
                </a:cubicBezTo>
                <a:cubicBezTo>
                  <a:pt x="6224586" y="3573833"/>
                  <a:pt x="6455349" y="3578996"/>
                  <a:pt x="6696953" y="3589321"/>
                </a:cubicBezTo>
                <a:lnTo>
                  <a:pt x="6696953" y="3265633"/>
                </a:lnTo>
                <a:cubicBezTo>
                  <a:pt x="6451219" y="3276991"/>
                  <a:pt x="6220456" y="3282670"/>
                  <a:pt x="6004665" y="3282670"/>
                </a:cubicBezTo>
                <a:cubicBezTo>
                  <a:pt x="6004665" y="3087528"/>
                  <a:pt x="5999503" y="2918199"/>
                  <a:pt x="5989177" y="2774682"/>
                </a:cubicBezTo>
                <a:cubicBezTo>
                  <a:pt x="6241106" y="2774682"/>
                  <a:pt x="6521945" y="2782942"/>
                  <a:pt x="6831693" y="2799462"/>
                </a:cubicBezTo>
                <a:lnTo>
                  <a:pt x="6848729" y="2460287"/>
                </a:lnTo>
                <a:close/>
                <a:moveTo>
                  <a:pt x="4448364" y="2450995"/>
                </a:moveTo>
                <a:cubicBezTo>
                  <a:pt x="4385382" y="2450995"/>
                  <a:pt x="4297878" y="2452544"/>
                  <a:pt x="4185852" y="2455641"/>
                </a:cubicBezTo>
                <a:cubicBezTo>
                  <a:pt x="4073827" y="2458738"/>
                  <a:pt x="3994066" y="2460287"/>
                  <a:pt x="3946572" y="2460287"/>
                </a:cubicBezTo>
                <a:lnTo>
                  <a:pt x="3695675" y="2460287"/>
                </a:lnTo>
                <a:cubicBezTo>
                  <a:pt x="3709098" y="2725638"/>
                  <a:pt x="3715809" y="3046228"/>
                  <a:pt x="3715809" y="3422056"/>
                </a:cubicBezTo>
                <a:cubicBezTo>
                  <a:pt x="3715809" y="3813372"/>
                  <a:pt x="3709098" y="4164936"/>
                  <a:pt x="3695675" y="4476750"/>
                </a:cubicBezTo>
                <a:cubicBezTo>
                  <a:pt x="3942442" y="4482945"/>
                  <a:pt x="4124161" y="4486042"/>
                  <a:pt x="4240833" y="4486042"/>
                </a:cubicBezTo>
                <a:cubicBezTo>
                  <a:pt x="4912987" y="4486042"/>
                  <a:pt x="5249064" y="4280576"/>
                  <a:pt x="5249064" y="3869643"/>
                </a:cubicBezTo>
                <a:cubicBezTo>
                  <a:pt x="5249064" y="3715801"/>
                  <a:pt x="5202602" y="3599904"/>
                  <a:pt x="5109677" y="3521950"/>
                </a:cubicBezTo>
                <a:cubicBezTo>
                  <a:pt x="5016753" y="3443997"/>
                  <a:pt x="4907824" y="3395212"/>
                  <a:pt x="4782893" y="3375594"/>
                </a:cubicBezTo>
                <a:lnTo>
                  <a:pt x="4782893" y="3352363"/>
                </a:lnTo>
                <a:cubicBezTo>
                  <a:pt x="5017269" y="3278023"/>
                  <a:pt x="5134457" y="3126247"/>
                  <a:pt x="5134457" y="2897033"/>
                </a:cubicBezTo>
                <a:cubicBezTo>
                  <a:pt x="5134457" y="2599674"/>
                  <a:pt x="4905759" y="2450995"/>
                  <a:pt x="4448364" y="245099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203200" dist="38100" dir="2700000" algn="tl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495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ABED-7272-FE0E-86A4-A5951134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 keeping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9C434-6C94-7DAC-643A-47D68B5F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Bee keeping or Apiculture is the rearing, care and management of honeybees for obtaining honey, wax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etc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Bee keeping has become an important industry in India among farmers for the production of honey and other resources.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6351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C776-BF58-AC5E-B063-66D80260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obtained from Apiculture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2DB19-8E93-96FD-F3F0-D97743DE2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Honey: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It’s a sweet viscous edible fluid containing sugars, water, minerals, vitamins, amino acids, enzymes and pollen. It’s made from nectar of flowers</a:t>
            </a:r>
          </a:p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Bee Wax: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It’s a wax of high melting point. This wax is used by humans for purposes like manufacturing of ointments, cosmetics, cold creams, candles, lubricants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etc</a:t>
            </a:r>
            <a:endParaRPr lang="en-IN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056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9AFC-F8CA-7DF8-697B-25767A82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Honey Bee Varieties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619B-6A12-D068-BE86-B1B983E5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Indian Varieties</a:t>
            </a:r>
            <a:r>
              <a:rPr lang="en-US" b="1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 Apis </a:t>
            </a:r>
            <a:r>
              <a:rPr lang="en-US" i="1" dirty="0" err="1"/>
              <a:t>cerana</a:t>
            </a:r>
            <a:r>
              <a:rPr lang="en-US" i="1" dirty="0"/>
              <a:t> Indica F. </a:t>
            </a:r>
            <a:r>
              <a:rPr lang="en-US" dirty="0"/>
              <a:t>(Indian Bee)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Apis </a:t>
            </a:r>
            <a:r>
              <a:rPr lang="en-US" i="1" dirty="0" err="1"/>
              <a:t>dorsata</a:t>
            </a:r>
            <a:r>
              <a:rPr lang="en-US" i="1" dirty="0"/>
              <a:t> F </a:t>
            </a:r>
            <a:r>
              <a:rPr lang="en-US" dirty="0"/>
              <a:t>(Rock Bee)</a:t>
            </a:r>
          </a:p>
          <a:p>
            <a:r>
              <a:rPr lang="en-IN" sz="3600" b="1" dirty="0"/>
              <a:t>Exotic varieties</a:t>
            </a:r>
          </a:p>
          <a:p>
            <a:pPr marL="514350" indent="-514350">
              <a:buFont typeface="+mj-lt"/>
              <a:buAutoNum type="arabicPeriod"/>
            </a:pPr>
            <a:r>
              <a:rPr lang="en-IN" i="1" dirty="0"/>
              <a:t>Apis mellifera </a:t>
            </a:r>
            <a:r>
              <a:rPr lang="en-IN" dirty="0"/>
              <a:t>(Italian bee)</a:t>
            </a:r>
          </a:p>
          <a:p>
            <a:pPr marL="514350" indent="-514350">
              <a:buFont typeface="+mj-lt"/>
              <a:buAutoNum type="arabicPeriod"/>
            </a:pPr>
            <a:r>
              <a:rPr lang="en-IN" i="1" dirty="0"/>
              <a:t>Apis </a:t>
            </a:r>
            <a:r>
              <a:rPr lang="en-IN" i="1" dirty="0" err="1"/>
              <a:t>adamsoni</a:t>
            </a:r>
            <a:r>
              <a:rPr lang="en-IN" i="1" dirty="0"/>
              <a:t> </a:t>
            </a:r>
            <a:r>
              <a:rPr lang="en-IN" dirty="0"/>
              <a:t>(South African bee)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2346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0895-796E-473B-20AE-83287333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Honeybees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3900-4682-C5AD-6447-0D9A1AFA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Honey bees live in a colony. They divide work based on their class</a:t>
            </a:r>
          </a:p>
          <a:p>
            <a:r>
              <a:rPr lang="en-US" sz="2400" dirty="0"/>
              <a:t>The classes are: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Queen: </a:t>
            </a:r>
            <a:r>
              <a:rPr lang="en-US" sz="2400" dirty="0"/>
              <a:t>The body size of the queen is larger than any other bee in the colony. The queen as the mother of the colony is responsible for laying eggs.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IN" sz="2400" b="1" dirty="0"/>
              <a:t>Worker: </a:t>
            </a:r>
            <a:r>
              <a:rPr lang="en-IN" sz="2400" dirty="0"/>
              <a:t>Workers are the most active members of the colony. They are the smallest caste of bees. They are divided into the following:</a:t>
            </a:r>
          </a:p>
          <a:p>
            <a:pPr marL="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5546703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0895-796E-473B-20AE-83287333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Honeybees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B1A40-0B5D-4C55-514A-385B52FE0F73}"/>
              </a:ext>
            </a:extLst>
          </p:cNvPr>
          <p:cNvSpPr txBox="1"/>
          <p:nvPr/>
        </p:nvSpPr>
        <p:spPr>
          <a:xfrm>
            <a:off x="139958" y="2200078"/>
            <a:ext cx="11569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IN" sz="2400" b="1" dirty="0"/>
              <a:t>Scavenger bees: </a:t>
            </a:r>
            <a:r>
              <a:rPr lang="en-IN" sz="2400" dirty="0"/>
              <a:t>They help to clean the walls of the hive.</a:t>
            </a:r>
          </a:p>
          <a:p>
            <a:pPr marL="342900" indent="-342900">
              <a:buFont typeface="+mj-lt"/>
              <a:buAutoNum type="alphaLcParenR"/>
            </a:pPr>
            <a:endParaRPr lang="en-IN" sz="2400" dirty="0"/>
          </a:p>
          <a:p>
            <a:pPr marL="342900" indent="-342900">
              <a:buFont typeface="+mj-lt"/>
              <a:buAutoNum type="alphaLcParenR"/>
            </a:pPr>
            <a:r>
              <a:rPr lang="en-IN" sz="2400" b="1" dirty="0"/>
              <a:t>Nurse bees: </a:t>
            </a:r>
            <a:r>
              <a:rPr lang="en-IN" sz="2400" dirty="0"/>
              <a:t>They help to provide royal jelly. They also help to defend the colony from intruders.</a:t>
            </a:r>
          </a:p>
          <a:p>
            <a:pPr marL="342900" indent="-342900">
              <a:buFont typeface="+mj-lt"/>
              <a:buAutoNum type="alphaLcParenR"/>
            </a:pPr>
            <a:endParaRPr lang="en-IN" sz="2400" dirty="0"/>
          </a:p>
          <a:p>
            <a:pPr marL="342900" indent="-342900">
              <a:buFont typeface="+mj-lt"/>
              <a:buAutoNum type="alphaLcParenR"/>
            </a:pPr>
            <a:r>
              <a:rPr lang="en-IN" sz="2400" b="1" dirty="0"/>
              <a:t>Foraging bees: </a:t>
            </a:r>
            <a:r>
              <a:rPr lang="en-IN" sz="2400" dirty="0"/>
              <a:t>They explore new sources of nectar. The collected nectar is changed into honey</a:t>
            </a:r>
          </a:p>
        </p:txBody>
      </p:sp>
    </p:spTree>
    <p:extLst>
      <p:ext uri="{BB962C8B-B14F-4D97-AF65-F5344CB8AC3E}">
        <p14:creationId xmlns:p14="http://schemas.microsoft.com/office/powerpoint/2010/main" val="329743511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73BD-5AA4-47B7-0F2C-D6046947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Bee Farms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F787A-D7D3-ABE6-8002-397E85080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They are many types of bee farms in India like</a:t>
            </a:r>
          </a:p>
          <a:p>
            <a:pPr>
              <a:buFont typeface="+mj-lt"/>
              <a:buAutoNum type="arabicPeriod"/>
            </a:pPr>
            <a:r>
              <a:rPr lang="en-IN" sz="2400" u="sng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Langsroth</a:t>
            </a:r>
            <a:endParaRPr lang="en-IN" sz="24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2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Newton </a:t>
            </a:r>
          </a:p>
          <a:p>
            <a:pPr>
              <a:buFont typeface="+mj-lt"/>
              <a:buAutoNum type="arabicPeriod"/>
            </a:pPr>
            <a:r>
              <a:rPr lang="en-IN" sz="2400" u="sng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Jeolikote</a:t>
            </a:r>
            <a:endParaRPr lang="en-IN" sz="24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/>
              <a:t>Newton and </a:t>
            </a:r>
            <a:r>
              <a:rPr lang="en-IN" sz="2400" b="1" dirty="0" err="1"/>
              <a:t>Jeolikote</a:t>
            </a:r>
            <a:r>
              <a:rPr lang="en-IN" sz="2400" b="1" dirty="0"/>
              <a:t> type hives are mostly used in plains and </a:t>
            </a:r>
            <a:r>
              <a:rPr lang="en-IN" sz="2400" b="1" dirty="0" err="1"/>
              <a:t>Langsroth</a:t>
            </a:r>
            <a:r>
              <a:rPr lang="en-IN" sz="2400" b="1" dirty="0"/>
              <a:t> hives are used in hilly regions</a:t>
            </a:r>
          </a:p>
          <a:p>
            <a:pPr>
              <a:buFont typeface="+mj-lt"/>
              <a:buAutoNum type="arabicPeriod"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8554860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ve construction - DragonFly Farm LLC">
            <a:extLst>
              <a:ext uri="{FF2B5EF4-FFF2-40B4-BE49-F238E27FC236}">
                <a16:creationId xmlns:a16="http://schemas.microsoft.com/office/drawing/2014/main" id="{79D17115-6AF7-AC45-6D5E-E69E3BD1C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69" y="81059"/>
            <a:ext cx="10030409" cy="66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95944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101</TotalTime>
  <Words>314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</vt:lpstr>
      <vt:lpstr>Cascadia Code SemiBold</vt:lpstr>
      <vt:lpstr>Century Gothic</vt:lpstr>
      <vt:lpstr>Wingdings 2</vt:lpstr>
      <vt:lpstr>Quotable</vt:lpstr>
      <vt:lpstr>PowerPoint Presentation</vt:lpstr>
      <vt:lpstr>PowerPoint Presentation</vt:lpstr>
      <vt:lpstr>Bee keeping</vt:lpstr>
      <vt:lpstr>Products obtained from Apiculture</vt:lpstr>
      <vt:lpstr>Honey Bee Varieties</vt:lpstr>
      <vt:lpstr>Classes of Honeybees</vt:lpstr>
      <vt:lpstr>Classes of Honeybees</vt:lpstr>
      <vt:lpstr>Bee Farms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Amg 3309</dc:creator>
  <cp:lastModifiedBy>Amg 3309</cp:lastModifiedBy>
  <cp:revision>7</cp:revision>
  <dcterms:created xsi:type="dcterms:W3CDTF">2023-11-28T11:54:45Z</dcterms:created>
  <dcterms:modified xsi:type="dcterms:W3CDTF">2023-12-06T15:10:46Z</dcterms:modified>
</cp:coreProperties>
</file>