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874" r:id="rId2"/>
  </p:sldMasterIdLst>
  <p:sldIdLst>
    <p:sldId id="256" r:id="rId3"/>
    <p:sldId id="257" r:id="rId4"/>
    <p:sldId id="260" r:id="rId5"/>
    <p:sldId id="261" r:id="rId6"/>
    <p:sldId id="262" r:id="rId7"/>
    <p:sldId id="265" r:id="rId8"/>
    <p:sldId id="266" r:id="rId9"/>
    <p:sldId id="267"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A08A0C-D2EB-464C-8623-8EA14240D080}" v="2285" dt="2022-05-24T19:32:16.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5/24/2022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22236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5/24/2022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32260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5/24/2022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54833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1846D3-128F-4B4D-A5C1-5410C2F69EF2}"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BA772-09F5-47FC-887E-15D906547A4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619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846D3-128F-4B4D-A5C1-5410C2F69EF2}"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BA772-09F5-47FC-887E-15D906547A42}" type="slidenum">
              <a:rPr lang="en-US" smtClean="0"/>
              <a:t>‹#›</a:t>
            </a:fld>
            <a:endParaRPr lang="en-US"/>
          </a:p>
        </p:txBody>
      </p:sp>
    </p:spTree>
    <p:extLst>
      <p:ext uri="{BB962C8B-B14F-4D97-AF65-F5344CB8AC3E}">
        <p14:creationId xmlns:p14="http://schemas.microsoft.com/office/powerpoint/2010/main" val="104749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846D3-128F-4B4D-A5C1-5410C2F69EF2}"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BA772-09F5-47FC-887E-15D906547A4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900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1846D3-128F-4B4D-A5C1-5410C2F69EF2}"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BA772-09F5-47FC-887E-15D906547A42}" type="slidenum">
              <a:rPr lang="en-US" smtClean="0"/>
              <a:t>‹#›</a:t>
            </a:fld>
            <a:endParaRPr lang="en-US"/>
          </a:p>
        </p:txBody>
      </p:sp>
    </p:spTree>
    <p:extLst>
      <p:ext uri="{BB962C8B-B14F-4D97-AF65-F5344CB8AC3E}">
        <p14:creationId xmlns:p14="http://schemas.microsoft.com/office/powerpoint/2010/main" val="2368219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1846D3-128F-4B4D-A5C1-5410C2F69EF2}" type="datetimeFigureOut">
              <a:rPr lang="en-US" smtClean="0"/>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BBA772-09F5-47FC-887E-15D906547A42}" type="slidenum">
              <a:rPr lang="en-US" smtClean="0"/>
              <a:t>‹#›</a:t>
            </a:fld>
            <a:endParaRPr lang="en-US"/>
          </a:p>
        </p:txBody>
      </p:sp>
    </p:spTree>
    <p:extLst>
      <p:ext uri="{BB962C8B-B14F-4D97-AF65-F5344CB8AC3E}">
        <p14:creationId xmlns:p14="http://schemas.microsoft.com/office/powerpoint/2010/main" val="1395179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1846D3-128F-4B4D-A5C1-5410C2F69EF2}" type="datetimeFigureOut">
              <a:rPr lang="en-US" smtClean="0"/>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BBA772-09F5-47FC-887E-15D906547A42}" type="slidenum">
              <a:rPr lang="en-US" smtClean="0"/>
              <a:t>‹#›</a:t>
            </a:fld>
            <a:endParaRPr lang="en-US"/>
          </a:p>
        </p:txBody>
      </p:sp>
    </p:spTree>
    <p:extLst>
      <p:ext uri="{BB962C8B-B14F-4D97-AF65-F5344CB8AC3E}">
        <p14:creationId xmlns:p14="http://schemas.microsoft.com/office/powerpoint/2010/main" val="1288653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846D3-128F-4B4D-A5C1-5410C2F69EF2}" type="datetimeFigureOut">
              <a:rPr lang="en-US" smtClean="0"/>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BBA772-09F5-47FC-887E-15D906547A42}" type="slidenum">
              <a:rPr lang="en-US" smtClean="0"/>
              <a:t>‹#›</a:t>
            </a:fld>
            <a:endParaRPr lang="en-US"/>
          </a:p>
        </p:txBody>
      </p:sp>
    </p:spTree>
    <p:extLst>
      <p:ext uri="{BB962C8B-B14F-4D97-AF65-F5344CB8AC3E}">
        <p14:creationId xmlns:p14="http://schemas.microsoft.com/office/powerpoint/2010/main" val="1965386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46D3-128F-4B4D-A5C1-5410C2F69EF2}"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BA772-09F5-47FC-887E-15D906547A42}" type="slidenum">
              <a:rPr lang="en-US" smtClean="0"/>
              <a:t>‹#›</a:t>
            </a:fld>
            <a:endParaRPr lang="en-US"/>
          </a:p>
        </p:txBody>
      </p:sp>
    </p:spTree>
    <p:extLst>
      <p:ext uri="{BB962C8B-B14F-4D97-AF65-F5344CB8AC3E}">
        <p14:creationId xmlns:p14="http://schemas.microsoft.com/office/powerpoint/2010/main" val="13312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5/24/2022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01475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1846D3-128F-4B4D-A5C1-5410C2F69EF2}"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BA772-09F5-47FC-887E-15D906547A42}"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270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846D3-128F-4B4D-A5C1-5410C2F69EF2}"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BA772-09F5-47FC-887E-15D906547A42}" type="slidenum">
              <a:rPr lang="en-US" smtClean="0"/>
              <a:t>‹#›</a:t>
            </a:fld>
            <a:endParaRPr lang="en-US"/>
          </a:p>
        </p:txBody>
      </p:sp>
    </p:spTree>
    <p:extLst>
      <p:ext uri="{BB962C8B-B14F-4D97-AF65-F5344CB8AC3E}">
        <p14:creationId xmlns:p14="http://schemas.microsoft.com/office/powerpoint/2010/main" val="4129022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846D3-128F-4B4D-A5C1-5410C2F69EF2}"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BA772-09F5-47FC-887E-15D906547A4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3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5/24/2022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3813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5/24/2022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18702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5/24/2022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9615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5/24/2022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655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5/24/2022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825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5/24/2022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3602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5/24/2022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7017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5/24/2022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33666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7"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01846D3-128F-4B4D-A5C1-5410C2F69EF2}" type="datetimeFigureOut">
              <a:rPr lang="en-US" smtClean="0"/>
              <a:t>5/24/2022</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4BBA772-09F5-47FC-887E-15D906547A4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618259"/>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908651"/>
            <a:ext cx="3620882" cy="3640345"/>
          </a:xfrm>
        </p:spPr>
        <p:txBody>
          <a:bodyPr anchor="t">
            <a:normAutofit/>
          </a:bodyPr>
          <a:lstStyle/>
          <a:p>
            <a:r>
              <a:rPr lang="en-US" sz="4000" b="1" cap="all">
                <a:solidFill>
                  <a:schemeClr val="bg1"/>
                </a:solidFill>
                <a:ea typeface="+mj-lt"/>
                <a:cs typeface="+mj-lt"/>
              </a:rPr>
              <a:t>Home Credit Default Risk</a:t>
            </a:r>
            <a:endParaRPr lang="en-US" sz="4000">
              <a:solidFill>
                <a:schemeClr val="bg1"/>
              </a:solidFill>
            </a:endParaRPr>
          </a:p>
        </p:txBody>
      </p:sp>
      <p:sp>
        <p:nvSpPr>
          <p:cNvPr id="3" name="Subtitle 2"/>
          <p:cNvSpPr>
            <a:spLocks noGrp="1"/>
          </p:cNvSpPr>
          <p:nvPr>
            <p:ph type="subTitle" idx="1"/>
          </p:nvPr>
        </p:nvSpPr>
        <p:spPr>
          <a:xfrm>
            <a:off x="705934" y="5220450"/>
            <a:ext cx="3380437" cy="570748"/>
          </a:xfrm>
        </p:spPr>
        <p:txBody>
          <a:bodyPr vert="horz" lIns="91440" tIns="45720" rIns="91440" bIns="45720" rtlCol="0" anchor="b">
            <a:normAutofit/>
          </a:bodyPr>
          <a:lstStyle/>
          <a:p>
            <a:r>
              <a:rPr lang="en-US" sz="1800">
                <a:solidFill>
                  <a:schemeClr val="bg1"/>
                </a:solidFill>
                <a:cs typeface="Calibri"/>
              </a:rPr>
              <a:t>By: Amgad Abdallah</a:t>
            </a:r>
            <a:endParaRPr lang="en-US" sz="1800">
              <a:solidFill>
                <a:schemeClr val="bg1"/>
              </a:solidFill>
            </a:endParaRP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Key in a doorknob">
            <a:extLst>
              <a:ext uri="{FF2B5EF4-FFF2-40B4-BE49-F238E27FC236}">
                <a16:creationId xmlns:a16="http://schemas.microsoft.com/office/drawing/2014/main" id="{AD73CCAD-0A71-F2B1-B8A3-7D3705C41ECC}"/>
              </a:ext>
            </a:extLst>
          </p:cNvPr>
          <p:cNvPicPr>
            <a:picLocks noChangeAspect="1"/>
          </p:cNvPicPr>
          <p:nvPr/>
        </p:nvPicPr>
        <p:blipFill rotWithShape="1">
          <a:blip r:embed="rId2"/>
          <a:srcRect l="28851" r="-10" b="-10"/>
          <a:stretch/>
        </p:blipFill>
        <p:spPr>
          <a:xfrm>
            <a:off x="4876158" y="10"/>
            <a:ext cx="7315841" cy="6857990"/>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3697-44F8-4D38-7D4A-4150466128E5}"/>
              </a:ext>
            </a:extLst>
          </p:cNvPr>
          <p:cNvSpPr>
            <a:spLocks noGrp="1"/>
          </p:cNvSpPr>
          <p:nvPr>
            <p:ph type="title"/>
          </p:nvPr>
        </p:nvSpPr>
        <p:spPr/>
        <p:txBody>
          <a:bodyPr/>
          <a:lstStyle/>
          <a:p>
            <a:r>
              <a:rPr lang="en-US" dirty="0"/>
              <a:t>Machine Learning Model</a:t>
            </a:r>
          </a:p>
        </p:txBody>
      </p:sp>
      <p:sp>
        <p:nvSpPr>
          <p:cNvPr id="3" name="Content Placeholder 2">
            <a:extLst>
              <a:ext uri="{FF2B5EF4-FFF2-40B4-BE49-F238E27FC236}">
                <a16:creationId xmlns:a16="http://schemas.microsoft.com/office/drawing/2014/main" id="{64DEB64E-4732-1016-D529-9A7EAB8DE80B}"/>
              </a:ext>
            </a:extLst>
          </p:cNvPr>
          <p:cNvSpPr>
            <a:spLocks noGrp="1"/>
          </p:cNvSpPr>
          <p:nvPr>
            <p:ph idx="1"/>
          </p:nvPr>
        </p:nvSpPr>
        <p:spPr/>
        <p:txBody>
          <a:bodyPr vert="horz" lIns="45720" tIns="45720" rIns="45720" bIns="45720" rtlCol="0" anchor="t">
            <a:normAutofit/>
          </a:bodyPr>
          <a:lstStyle/>
          <a:p>
            <a:r>
              <a:rPr lang="en-US" dirty="0"/>
              <a:t>For this problem, I have chosen </a:t>
            </a:r>
            <a:r>
              <a:rPr lang="en-US" dirty="0" err="1">
                <a:ea typeface="+mn-lt"/>
                <a:cs typeface="+mn-lt"/>
              </a:rPr>
              <a:t>lightGBM</a:t>
            </a:r>
            <a:r>
              <a:rPr lang="en-US" dirty="0">
                <a:ea typeface="+mn-lt"/>
                <a:cs typeface="+mn-lt"/>
              </a:rPr>
              <a:t> classifier.</a:t>
            </a:r>
          </a:p>
          <a:p>
            <a:r>
              <a:rPr lang="en-US" dirty="0"/>
              <a:t>For hyper-parameter tuning I used </a:t>
            </a:r>
            <a:r>
              <a:rPr lang="en-US" dirty="0" err="1">
                <a:ea typeface="+mn-lt"/>
                <a:cs typeface="+mn-lt"/>
              </a:rPr>
              <a:t>Hyperopt</a:t>
            </a:r>
            <a:r>
              <a:rPr lang="en-US" dirty="0">
                <a:ea typeface="+mn-lt"/>
                <a:cs typeface="+mn-lt"/>
              </a:rPr>
              <a:t> (library for </a:t>
            </a:r>
            <a:r>
              <a:rPr lang="en-US" dirty="0" err="1">
                <a:ea typeface="+mn-lt"/>
                <a:cs typeface="+mn-lt"/>
              </a:rPr>
              <a:t>bayesian</a:t>
            </a:r>
            <a:r>
              <a:rPr lang="en-US" dirty="0">
                <a:ea typeface="+mn-lt"/>
                <a:cs typeface="+mn-lt"/>
              </a:rPr>
              <a:t> optimization (using TPE) with cross-validation.</a:t>
            </a:r>
          </a:p>
          <a:p>
            <a:endParaRPr lang="en-US" dirty="0">
              <a:ea typeface="+mn-lt"/>
              <a:cs typeface="+mn-lt"/>
            </a:endParaRPr>
          </a:p>
          <a:p>
            <a:r>
              <a:rPr lang="en-US" dirty="0">
                <a:ea typeface="+mn-lt"/>
                <a:cs typeface="+mn-lt"/>
              </a:rPr>
              <a:t>The Model Achieved training's AUC ~91%, and ~80 on validation.</a:t>
            </a:r>
          </a:p>
          <a:p>
            <a:endParaRPr lang="en-US" dirty="0">
              <a:ea typeface="+mn-lt"/>
              <a:cs typeface="+mn-lt"/>
            </a:endParaRPr>
          </a:p>
          <a:p>
            <a:r>
              <a:rPr lang="en-US" dirty="0">
                <a:ea typeface="+mn-lt"/>
                <a:cs typeface="+mn-lt"/>
              </a:rPr>
              <a:t>I have created a single notebook named "End-to-End", with a full pipeline, it's ready for offline deployment schema, and it can be easily deployed as well using any kind of schemas.</a:t>
            </a:r>
          </a:p>
        </p:txBody>
      </p:sp>
    </p:spTree>
    <p:extLst>
      <p:ext uri="{BB962C8B-B14F-4D97-AF65-F5344CB8AC3E}">
        <p14:creationId xmlns:p14="http://schemas.microsoft.com/office/powerpoint/2010/main" val="401395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4E98-32D5-A395-DEDA-4247F3AFF3C7}"/>
              </a:ext>
            </a:extLst>
          </p:cNvPr>
          <p:cNvSpPr>
            <a:spLocks noGrp="1"/>
          </p:cNvSpPr>
          <p:nvPr>
            <p:ph type="title"/>
          </p:nvPr>
        </p:nvSpPr>
        <p:spPr/>
        <p:txBody>
          <a:bodyPr/>
          <a:lstStyle/>
          <a:p>
            <a:r>
              <a:rPr lang="en-US"/>
              <a:t>What would I do to Improve the output?</a:t>
            </a:r>
          </a:p>
        </p:txBody>
      </p:sp>
      <p:sp>
        <p:nvSpPr>
          <p:cNvPr id="3" name="Content Placeholder 2">
            <a:extLst>
              <a:ext uri="{FF2B5EF4-FFF2-40B4-BE49-F238E27FC236}">
                <a16:creationId xmlns:a16="http://schemas.microsoft.com/office/drawing/2014/main" id="{5D89179C-931B-AC9D-9656-5020426AF0DE}"/>
              </a:ext>
            </a:extLst>
          </p:cNvPr>
          <p:cNvSpPr>
            <a:spLocks noGrp="1"/>
          </p:cNvSpPr>
          <p:nvPr>
            <p:ph idx="1"/>
          </p:nvPr>
        </p:nvSpPr>
        <p:spPr/>
        <p:txBody>
          <a:bodyPr vert="horz" lIns="45720" tIns="45720" rIns="45720" bIns="45720" rtlCol="0" anchor="t">
            <a:normAutofit/>
          </a:bodyPr>
          <a:lstStyle/>
          <a:p>
            <a:r>
              <a:rPr lang="en-US" dirty="0"/>
              <a:t>When I have more time, I would do the following:</a:t>
            </a:r>
          </a:p>
          <a:p>
            <a:r>
              <a:rPr lang="en-US" dirty="0"/>
              <a:t>1- communicate with domain experts.</a:t>
            </a:r>
          </a:p>
          <a:p>
            <a:r>
              <a:rPr lang="en-US" dirty="0"/>
              <a:t>2- read more papers and try different methodologies.</a:t>
            </a:r>
          </a:p>
          <a:p>
            <a:r>
              <a:rPr lang="en-US" dirty="0"/>
              <a:t>3- I would try Graph Neural Networks, as I can see the data is complex and may include non-Euclidian relationships.</a:t>
            </a:r>
          </a:p>
          <a:p>
            <a:r>
              <a:rPr lang="en-US" dirty="0"/>
              <a:t>4- I would optimize the model based on business constraints, (e.g.: the business must achieve 8% revenue, we must consider our service price </a:t>
            </a:r>
            <a:r>
              <a:rPr lang="en-US" dirty="0" err="1"/>
              <a:t>w.r.t.</a:t>
            </a:r>
            <a:r>
              <a:rPr lang="en-US" dirty="0"/>
              <a:t> competitors,...etc.) - I may use DRL for this multi-objective optimization task. </a:t>
            </a:r>
          </a:p>
          <a:p>
            <a:endParaRPr lang="en-US" dirty="0"/>
          </a:p>
        </p:txBody>
      </p:sp>
    </p:spTree>
    <p:extLst>
      <p:ext uri="{BB962C8B-B14F-4D97-AF65-F5344CB8AC3E}">
        <p14:creationId xmlns:p14="http://schemas.microsoft.com/office/powerpoint/2010/main" val="3868451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5F96604B-BE5C-1504-2AA6-2740FA16360E}"/>
              </a:ext>
            </a:extLst>
          </p:cNvPr>
          <p:cNvSpPr>
            <a:spLocks noGrp="1"/>
          </p:cNvSpPr>
          <p:nvPr/>
        </p:nvSpPr>
        <p:spPr>
          <a:xfrm>
            <a:off x="438003" y="877893"/>
            <a:ext cx="9720072" cy="76733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t>Project Pipeline</a:t>
            </a:r>
          </a:p>
        </p:txBody>
      </p:sp>
      <p:sp>
        <p:nvSpPr>
          <p:cNvPr id="64" name="Oval 63">
            <a:extLst>
              <a:ext uri="{FF2B5EF4-FFF2-40B4-BE49-F238E27FC236}">
                <a16:creationId xmlns:a16="http://schemas.microsoft.com/office/drawing/2014/main" id="{36F9F3BE-D4A6-2768-6B4B-71D7F89720A3}"/>
              </a:ext>
            </a:extLst>
          </p:cNvPr>
          <p:cNvSpPr/>
          <p:nvPr/>
        </p:nvSpPr>
        <p:spPr>
          <a:xfrm>
            <a:off x="64717" y="3201443"/>
            <a:ext cx="918575" cy="448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p>
        </p:txBody>
      </p:sp>
      <p:sp>
        <p:nvSpPr>
          <p:cNvPr id="65" name="Rectangle: Rounded Corners 64">
            <a:extLst>
              <a:ext uri="{FF2B5EF4-FFF2-40B4-BE49-F238E27FC236}">
                <a16:creationId xmlns:a16="http://schemas.microsoft.com/office/drawing/2014/main" id="{685BBB04-D1F3-9D0F-86C1-1C429DDA6CAF}"/>
              </a:ext>
            </a:extLst>
          </p:cNvPr>
          <p:cNvSpPr/>
          <p:nvPr/>
        </p:nvSpPr>
        <p:spPr>
          <a:xfrm>
            <a:off x="1616769" y="3156427"/>
            <a:ext cx="1388301" cy="615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Problem understanding</a:t>
            </a:r>
          </a:p>
        </p:txBody>
      </p:sp>
      <p:sp>
        <p:nvSpPr>
          <p:cNvPr id="66" name="Diamond 65">
            <a:extLst>
              <a:ext uri="{FF2B5EF4-FFF2-40B4-BE49-F238E27FC236}">
                <a16:creationId xmlns:a16="http://schemas.microsoft.com/office/drawing/2014/main" id="{2A2A51BC-AC3F-F62B-C670-C9A7C12CB9CD}"/>
              </a:ext>
            </a:extLst>
          </p:cNvPr>
          <p:cNvSpPr/>
          <p:nvPr/>
        </p:nvSpPr>
        <p:spPr>
          <a:xfrm>
            <a:off x="6790932" y="3059220"/>
            <a:ext cx="2254684" cy="9185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Automation</a:t>
            </a:r>
          </a:p>
        </p:txBody>
      </p:sp>
      <p:cxnSp>
        <p:nvCxnSpPr>
          <p:cNvPr id="67" name="Straight Arrow Connector 66">
            <a:extLst>
              <a:ext uri="{FF2B5EF4-FFF2-40B4-BE49-F238E27FC236}">
                <a16:creationId xmlns:a16="http://schemas.microsoft.com/office/drawing/2014/main" id="{C3408F2A-92D5-0D2B-7C1E-9471BAAB63E7}"/>
              </a:ext>
            </a:extLst>
          </p:cNvPr>
          <p:cNvCxnSpPr/>
          <p:nvPr/>
        </p:nvCxnSpPr>
        <p:spPr>
          <a:xfrm>
            <a:off x="983946" y="3463055"/>
            <a:ext cx="632565" cy="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9A13A3F8-9520-FC4D-86E3-2FEA3ABAD6E2}"/>
              </a:ext>
            </a:extLst>
          </p:cNvPr>
          <p:cNvSpPr/>
          <p:nvPr/>
        </p:nvSpPr>
        <p:spPr>
          <a:xfrm>
            <a:off x="3641809" y="3156426"/>
            <a:ext cx="1002082" cy="615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Literature</a:t>
            </a:r>
            <a:endParaRPr lang="en-US" dirty="0"/>
          </a:p>
          <a:p>
            <a:pPr algn="ctr"/>
            <a:r>
              <a:rPr lang="en-US" sz="1400" dirty="0"/>
              <a:t> review</a:t>
            </a:r>
            <a:endParaRPr lang="en-US" dirty="0"/>
          </a:p>
        </p:txBody>
      </p:sp>
      <p:cxnSp>
        <p:nvCxnSpPr>
          <p:cNvPr id="69" name="Straight Arrow Connector 68">
            <a:extLst>
              <a:ext uri="{FF2B5EF4-FFF2-40B4-BE49-F238E27FC236}">
                <a16:creationId xmlns:a16="http://schemas.microsoft.com/office/drawing/2014/main" id="{074913ED-D8FA-896D-A0AF-A289B06E6470}"/>
              </a:ext>
            </a:extLst>
          </p:cNvPr>
          <p:cNvCxnSpPr>
            <a:cxnSpLocks/>
          </p:cNvCxnSpPr>
          <p:nvPr/>
        </p:nvCxnSpPr>
        <p:spPr>
          <a:xfrm>
            <a:off x="3008987" y="3473492"/>
            <a:ext cx="632565" cy="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58B0D3C8-23A8-3B9C-8EBD-BDB72EF0B8EC}"/>
              </a:ext>
            </a:extLst>
          </p:cNvPr>
          <p:cNvSpPr/>
          <p:nvPr/>
        </p:nvSpPr>
        <p:spPr>
          <a:xfrm>
            <a:off x="9101070" y="2624068"/>
            <a:ext cx="1513561" cy="594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Auto EDA</a:t>
            </a:r>
            <a:endParaRPr lang="en-US" dirty="0"/>
          </a:p>
        </p:txBody>
      </p:sp>
      <p:cxnSp>
        <p:nvCxnSpPr>
          <p:cNvPr id="72" name="Straight Arrow Connector 71">
            <a:extLst>
              <a:ext uri="{FF2B5EF4-FFF2-40B4-BE49-F238E27FC236}">
                <a16:creationId xmlns:a16="http://schemas.microsoft.com/office/drawing/2014/main" id="{88DB1D6E-4218-718D-C893-521394DB9065}"/>
              </a:ext>
            </a:extLst>
          </p:cNvPr>
          <p:cNvCxnSpPr>
            <a:cxnSpLocks/>
          </p:cNvCxnSpPr>
          <p:nvPr/>
        </p:nvCxnSpPr>
        <p:spPr>
          <a:xfrm flipV="1">
            <a:off x="8457810" y="3041343"/>
            <a:ext cx="622126" cy="233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D66AE902-3CAE-A1FF-EE72-8B6860943370}"/>
              </a:ext>
            </a:extLst>
          </p:cNvPr>
          <p:cNvSpPr/>
          <p:nvPr/>
        </p:nvSpPr>
        <p:spPr>
          <a:xfrm>
            <a:off x="9101069" y="3667904"/>
            <a:ext cx="1513561" cy="615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Auto Feature Engineering and selection</a:t>
            </a:r>
            <a:endParaRPr lang="en-US" dirty="0"/>
          </a:p>
        </p:txBody>
      </p:sp>
      <p:cxnSp>
        <p:nvCxnSpPr>
          <p:cNvPr id="76" name="Straight Arrow Connector 75">
            <a:extLst>
              <a:ext uri="{FF2B5EF4-FFF2-40B4-BE49-F238E27FC236}">
                <a16:creationId xmlns:a16="http://schemas.microsoft.com/office/drawing/2014/main" id="{FB0611D3-F238-6828-BE5A-2ADF02E84080}"/>
              </a:ext>
            </a:extLst>
          </p:cNvPr>
          <p:cNvCxnSpPr>
            <a:cxnSpLocks/>
          </p:cNvCxnSpPr>
          <p:nvPr/>
        </p:nvCxnSpPr>
        <p:spPr>
          <a:xfrm>
            <a:off x="8457810" y="3713574"/>
            <a:ext cx="622127" cy="204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76">
            <a:extLst>
              <a:ext uri="{FF2B5EF4-FFF2-40B4-BE49-F238E27FC236}">
                <a16:creationId xmlns:a16="http://schemas.microsoft.com/office/drawing/2014/main" id="{ACBA0F2D-6A65-931E-0A73-A5400AE3E4E9}"/>
              </a:ext>
            </a:extLst>
          </p:cNvPr>
          <p:cNvSpPr/>
          <p:nvPr/>
        </p:nvSpPr>
        <p:spPr>
          <a:xfrm>
            <a:off x="5197122" y="2310918"/>
            <a:ext cx="1315232" cy="615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EDA</a:t>
            </a:r>
            <a:endParaRPr lang="en-US" dirty="0"/>
          </a:p>
        </p:txBody>
      </p:sp>
      <p:cxnSp>
        <p:nvCxnSpPr>
          <p:cNvPr id="78" name="Straight Arrow Connector 77">
            <a:extLst>
              <a:ext uri="{FF2B5EF4-FFF2-40B4-BE49-F238E27FC236}">
                <a16:creationId xmlns:a16="http://schemas.microsoft.com/office/drawing/2014/main" id="{FD654C13-6EE6-A435-07E8-75B4777A706E}"/>
              </a:ext>
            </a:extLst>
          </p:cNvPr>
          <p:cNvCxnSpPr>
            <a:cxnSpLocks/>
          </p:cNvCxnSpPr>
          <p:nvPr/>
        </p:nvCxnSpPr>
        <p:spPr>
          <a:xfrm flipV="1">
            <a:off x="4637369" y="2634248"/>
            <a:ext cx="569936" cy="912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4B9CC66B-3D22-0143-45D2-1115C2A26294}"/>
              </a:ext>
            </a:extLst>
          </p:cNvPr>
          <p:cNvSpPr/>
          <p:nvPr/>
        </p:nvSpPr>
        <p:spPr>
          <a:xfrm>
            <a:off x="5197123" y="3271247"/>
            <a:ext cx="1315232" cy="615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Base line modeling</a:t>
            </a:r>
            <a:endParaRPr lang="en-US" dirty="0"/>
          </a:p>
        </p:txBody>
      </p:sp>
      <p:cxnSp>
        <p:nvCxnSpPr>
          <p:cNvPr id="80" name="Straight Arrow Connector 79">
            <a:extLst>
              <a:ext uri="{FF2B5EF4-FFF2-40B4-BE49-F238E27FC236}">
                <a16:creationId xmlns:a16="http://schemas.microsoft.com/office/drawing/2014/main" id="{FDD16318-4E19-58A7-43C1-B8A11F94A209}"/>
              </a:ext>
            </a:extLst>
          </p:cNvPr>
          <p:cNvCxnSpPr>
            <a:cxnSpLocks/>
          </p:cNvCxnSpPr>
          <p:nvPr/>
        </p:nvCxnSpPr>
        <p:spPr>
          <a:xfrm>
            <a:off x="4647810" y="3577874"/>
            <a:ext cx="549058" cy="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Rounded Corners 80">
            <a:extLst>
              <a:ext uri="{FF2B5EF4-FFF2-40B4-BE49-F238E27FC236}">
                <a16:creationId xmlns:a16="http://schemas.microsoft.com/office/drawing/2014/main" id="{830CA007-170E-2345-0C9E-62125D29FA19}"/>
              </a:ext>
            </a:extLst>
          </p:cNvPr>
          <p:cNvSpPr/>
          <p:nvPr/>
        </p:nvSpPr>
        <p:spPr>
          <a:xfrm>
            <a:off x="5197123" y="4137631"/>
            <a:ext cx="1315232" cy="615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Preprocessing</a:t>
            </a:r>
            <a:endParaRPr lang="en-US" dirty="0" err="1"/>
          </a:p>
        </p:txBody>
      </p:sp>
      <p:cxnSp>
        <p:nvCxnSpPr>
          <p:cNvPr id="82" name="Straight Arrow Connector 81">
            <a:extLst>
              <a:ext uri="{FF2B5EF4-FFF2-40B4-BE49-F238E27FC236}">
                <a16:creationId xmlns:a16="http://schemas.microsoft.com/office/drawing/2014/main" id="{D5300A9E-2A7B-B754-803D-CBB7A27F5A78}"/>
              </a:ext>
            </a:extLst>
          </p:cNvPr>
          <p:cNvCxnSpPr>
            <a:cxnSpLocks/>
          </p:cNvCxnSpPr>
          <p:nvPr/>
        </p:nvCxnSpPr>
        <p:spPr>
          <a:xfrm>
            <a:off x="4637369" y="3609190"/>
            <a:ext cx="569935" cy="82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Arrow: Curved Left 85">
            <a:extLst>
              <a:ext uri="{FF2B5EF4-FFF2-40B4-BE49-F238E27FC236}">
                <a16:creationId xmlns:a16="http://schemas.microsoft.com/office/drawing/2014/main" id="{ED4C8FC7-91B7-5948-502B-A7F96E0E6AC6}"/>
              </a:ext>
            </a:extLst>
          </p:cNvPr>
          <p:cNvSpPr/>
          <p:nvPr/>
        </p:nvSpPr>
        <p:spPr>
          <a:xfrm>
            <a:off x="6514421" y="2550831"/>
            <a:ext cx="730684" cy="210854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Arrow: Curved Right 86">
            <a:extLst>
              <a:ext uri="{FF2B5EF4-FFF2-40B4-BE49-F238E27FC236}">
                <a16:creationId xmlns:a16="http://schemas.microsoft.com/office/drawing/2014/main" id="{836845D6-4693-BC90-AE7B-27F319A2F9DD}"/>
              </a:ext>
            </a:extLst>
          </p:cNvPr>
          <p:cNvSpPr/>
          <p:nvPr/>
        </p:nvSpPr>
        <p:spPr>
          <a:xfrm>
            <a:off x="4465242" y="2547569"/>
            <a:ext cx="730684" cy="210854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8" name="Straight Arrow Connector 87">
            <a:extLst>
              <a:ext uri="{FF2B5EF4-FFF2-40B4-BE49-F238E27FC236}">
                <a16:creationId xmlns:a16="http://schemas.microsoft.com/office/drawing/2014/main" id="{187EC1E8-C012-786A-EB2C-192698175E74}"/>
              </a:ext>
            </a:extLst>
          </p:cNvPr>
          <p:cNvCxnSpPr>
            <a:cxnSpLocks/>
          </p:cNvCxnSpPr>
          <p:nvPr/>
        </p:nvCxnSpPr>
        <p:spPr>
          <a:xfrm flipV="1">
            <a:off x="6474521" y="3803344"/>
            <a:ext cx="956154" cy="797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F984991-E7C6-7FD4-8938-919B421F4F11}"/>
              </a:ext>
            </a:extLst>
          </p:cNvPr>
          <p:cNvCxnSpPr>
            <a:cxnSpLocks/>
          </p:cNvCxnSpPr>
          <p:nvPr/>
        </p:nvCxnSpPr>
        <p:spPr>
          <a:xfrm>
            <a:off x="6547589" y="2586230"/>
            <a:ext cx="997908" cy="590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4EA14E9-DE35-ED4E-2B8A-AF8DF04E9CBD}"/>
              </a:ext>
            </a:extLst>
          </p:cNvPr>
          <p:cNvCxnSpPr>
            <a:cxnSpLocks/>
          </p:cNvCxnSpPr>
          <p:nvPr/>
        </p:nvCxnSpPr>
        <p:spPr>
          <a:xfrm flipV="1">
            <a:off x="10618548" y="3780770"/>
            <a:ext cx="632565" cy="21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354647E-2022-9008-D2B9-9829DC37E30D}"/>
              </a:ext>
            </a:extLst>
          </p:cNvPr>
          <p:cNvCxnSpPr>
            <a:cxnSpLocks/>
          </p:cNvCxnSpPr>
          <p:nvPr/>
        </p:nvCxnSpPr>
        <p:spPr>
          <a:xfrm>
            <a:off x="10628073" y="2878505"/>
            <a:ext cx="670665" cy="272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Rectangle: Rounded Corners 91">
            <a:extLst>
              <a:ext uri="{FF2B5EF4-FFF2-40B4-BE49-F238E27FC236}">
                <a16:creationId xmlns:a16="http://schemas.microsoft.com/office/drawing/2014/main" id="{E4193185-9ED0-202B-97CD-D996A1E93370}"/>
              </a:ext>
            </a:extLst>
          </p:cNvPr>
          <p:cNvSpPr/>
          <p:nvPr/>
        </p:nvSpPr>
        <p:spPr>
          <a:xfrm>
            <a:off x="10598844" y="5194776"/>
            <a:ext cx="1388301" cy="615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Model Validation</a:t>
            </a:r>
          </a:p>
        </p:txBody>
      </p:sp>
      <p:sp>
        <p:nvSpPr>
          <p:cNvPr id="93" name="Rectangle: Rounded Corners 92">
            <a:extLst>
              <a:ext uri="{FF2B5EF4-FFF2-40B4-BE49-F238E27FC236}">
                <a16:creationId xmlns:a16="http://schemas.microsoft.com/office/drawing/2014/main" id="{7F19FCC3-4EBF-D51E-107E-CFB6754748AF}"/>
              </a:ext>
            </a:extLst>
          </p:cNvPr>
          <p:cNvSpPr/>
          <p:nvPr/>
        </p:nvSpPr>
        <p:spPr>
          <a:xfrm>
            <a:off x="10604583" y="3146901"/>
            <a:ext cx="1554532" cy="615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Model selection and Tuning</a:t>
            </a:r>
            <a:endParaRPr lang="en-US" dirty="0"/>
          </a:p>
        </p:txBody>
      </p:sp>
      <p:cxnSp>
        <p:nvCxnSpPr>
          <p:cNvPr id="94" name="Straight Arrow Connector 93">
            <a:extLst>
              <a:ext uri="{FF2B5EF4-FFF2-40B4-BE49-F238E27FC236}">
                <a16:creationId xmlns:a16="http://schemas.microsoft.com/office/drawing/2014/main" id="{707823C3-3943-2F39-62EF-8FA8E8AE3C7C}"/>
              </a:ext>
            </a:extLst>
          </p:cNvPr>
          <p:cNvCxnSpPr>
            <a:cxnSpLocks/>
          </p:cNvCxnSpPr>
          <p:nvPr/>
        </p:nvCxnSpPr>
        <p:spPr>
          <a:xfrm>
            <a:off x="11362935" y="3780249"/>
            <a:ext cx="22052" cy="1423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B2F433FC-8D94-F685-BA67-096509E73DC1}"/>
              </a:ext>
            </a:extLst>
          </p:cNvPr>
          <p:cNvSpPr/>
          <p:nvPr/>
        </p:nvSpPr>
        <p:spPr>
          <a:xfrm>
            <a:off x="8322369" y="5147151"/>
            <a:ext cx="1616901" cy="663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Choosing deployment schema</a:t>
            </a:r>
            <a:endParaRPr lang="en-US" dirty="0"/>
          </a:p>
        </p:txBody>
      </p:sp>
      <p:cxnSp>
        <p:nvCxnSpPr>
          <p:cNvPr id="96" name="Straight Arrow Connector 95">
            <a:extLst>
              <a:ext uri="{FF2B5EF4-FFF2-40B4-BE49-F238E27FC236}">
                <a16:creationId xmlns:a16="http://schemas.microsoft.com/office/drawing/2014/main" id="{14E0E62D-E554-68B6-656A-AD5BA9E1896F}"/>
              </a:ext>
            </a:extLst>
          </p:cNvPr>
          <p:cNvCxnSpPr>
            <a:cxnSpLocks/>
          </p:cNvCxnSpPr>
          <p:nvPr/>
        </p:nvCxnSpPr>
        <p:spPr>
          <a:xfrm flipH="1" flipV="1">
            <a:off x="9937187" y="5499315"/>
            <a:ext cx="701848" cy="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96">
            <a:extLst>
              <a:ext uri="{FF2B5EF4-FFF2-40B4-BE49-F238E27FC236}">
                <a16:creationId xmlns:a16="http://schemas.microsoft.com/office/drawing/2014/main" id="{F4A83615-B28A-9019-67A4-1018CC2BF895}"/>
              </a:ext>
            </a:extLst>
          </p:cNvPr>
          <p:cNvSpPr/>
          <p:nvPr/>
        </p:nvSpPr>
        <p:spPr>
          <a:xfrm>
            <a:off x="5922069" y="5147151"/>
            <a:ext cx="1607376" cy="615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Validating model for production</a:t>
            </a:r>
          </a:p>
        </p:txBody>
      </p:sp>
      <p:cxnSp>
        <p:nvCxnSpPr>
          <p:cNvPr id="98" name="Straight Arrow Connector 97">
            <a:extLst>
              <a:ext uri="{FF2B5EF4-FFF2-40B4-BE49-F238E27FC236}">
                <a16:creationId xmlns:a16="http://schemas.microsoft.com/office/drawing/2014/main" id="{C04578F5-D3FF-95A3-4824-E82A1EE0D578}"/>
              </a:ext>
            </a:extLst>
          </p:cNvPr>
          <p:cNvCxnSpPr>
            <a:cxnSpLocks/>
          </p:cNvCxnSpPr>
          <p:nvPr/>
        </p:nvCxnSpPr>
        <p:spPr>
          <a:xfrm flipH="1" flipV="1">
            <a:off x="7527362" y="5499315"/>
            <a:ext cx="797098" cy="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Rounded Corners 98">
            <a:extLst>
              <a:ext uri="{FF2B5EF4-FFF2-40B4-BE49-F238E27FC236}">
                <a16:creationId xmlns:a16="http://schemas.microsoft.com/office/drawing/2014/main" id="{8059FDB6-A189-8070-A280-4666131B6CF2}"/>
              </a:ext>
            </a:extLst>
          </p:cNvPr>
          <p:cNvSpPr/>
          <p:nvPr/>
        </p:nvSpPr>
        <p:spPr>
          <a:xfrm>
            <a:off x="3397944" y="5147151"/>
            <a:ext cx="1731201" cy="615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Monitoring model performance</a:t>
            </a:r>
            <a:endParaRPr lang="en-US" dirty="0"/>
          </a:p>
        </p:txBody>
      </p:sp>
      <p:cxnSp>
        <p:nvCxnSpPr>
          <p:cNvPr id="100" name="Straight Arrow Connector 99">
            <a:extLst>
              <a:ext uri="{FF2B5EF4-FFF2-40B4-BE49-F238E27FC236}">
                <a16:creationId xmlns:a16="http://schemas.microsoft.com/office/drawing/2014/main" id="{56D0CB6E-7ED3-3469-8E92-C171F618FFD0}"/>
              </a:ext>
            </a:extLst>
          </p:cNvPr>
          <p:cNvCxnSpPr>
            <a:cxnSpLocks/>
          </p:cNvCxnSpPr>
          <p:nvPr/>
        </p:nvCxnSpPr>
        <p:spPr>
          <a:xfrm flipH="1">
            <a:off x="5117537" y="5456649"/>
            <a:ext cx="797098" cy="4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Rectangle: Rounded Corners 100">
            <a:extLst>
              <a:ext uri="{FF2B5EF4-FFF2-40B4-BE49-F238E27FC236}">
                <a16:creationId xmlns:a16="http://schemas.microsoft.com/office/drawing/2014/main" id="{655DEE80-F546-70DC-51C5-3D92739F19A9}"/>
              </a:ext>
            </a:extLst>
          </p:cNvPr>
          <p:cNvSpPr/>
          <p:nvPr/>
        </p:nvSpPr>
        <p:spPr>
          <a:xfrm>
            <a:off x="569019" y="5147151"/>
            <a:ext cx="2064576" cy="615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Concept/data drifts</a:t>
            </a:r>
            <a:endParaRPr lang="en-US" dirty="0"/>
          </a:p>
        </p:txBody>
      </p:sp>
      <p:cxnSp>
        <p:nvCxnSpPr>
          <p:cNvPr id="102" name="Straight Arrow Connector 101">
            <a:extLst>
              <a:ext uri="{FF2B5EF4-FFF2-40B4-BE49-F238E27FC236}">
                <a16:creationId xmlns:a16="http://schemas.microsoft.com/office/drawing/2014/main" id="{CB0C452D-A9C9-2BF9-09BF-1BE72B6EF749}"/>
              </a:ext>
            </a:extLst>
          </p:cNvPr>
          <p:cNvCxnSpPr>
            <a:cxnSpLocks/>
          </p:cNvCxnSpPr>
          <p:nvPr/>
        </p:nvCxnSpPr>
        <p:spPr>
          <a:xfrm flipH="1">
            <a:off x="2621987" y="5447124"/>
            <a:ext cx="797098" cy="4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C6FEF6D-59E6-1C32-61CF-A705747FB740}"/>
              </a:ext>
            </a:extLst>
          </p:cNvPr>
          <p:cNvCxnSpPr>
            <a:cxnSpLocks/>
          </p:cNvCxnSpPr>
          <p:nvPr/>
        </p:nvCxnSpPr>
        <p:spPr>
          <a:xfrm flipV="1">
            <a:off x="1666485" y="3765765"/>
            <a:ext cx="593552" cy="1376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06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F7FA-E241-4895-35B6-0ACC9E056685}"/>
              </a:ext>
            </a:extLst>
          </p:cNvPr>
          <p:cNvSpPr>
            <a:spLocks noGrp="1"/>
          </p:cNvSpPr>
          <p:nvPr>
            <p:ph type="title"/>
          </p:nvPr>
        </p:nvSpPr>
        <p:spPr/>
        <p:txBody>
          <a:bodyPr/>
          <a:lstStyle/>
          <a:p>
            <a:r>
              <a:rPr lang="en-US" dirty="0"/>
              <a:t>Business problem understanding</a:t>
            </a:r>
          </a:p>
        </p:txBody>
      </p:sp>
      <p:sp>
        <p:nvSpPr>
          <p:cNvPr id="3" name="Content Placeholder 2">
            <a:extLst>
              <a:ext uri="{FF2B5EF4-FFF2-40B4-BE49-F238E27FC236}">
                <a16:creationId xmlns:a16="http://schemas.microsoft.com/office/drawing/2014/main" id="{8602B70B-B8FB-663F-727A-BA6A3C849C0B}"/>
              </a:ext>
            </a:extLst>
          </p:cNvPr>
          <p:cNvSpPr>
            <a:spLocks noGrp="1"/>
          </p:cNvSpPr>
          <p:nvPr>
            <p:ph idx="1"/>
          </p:nvPr>
        </p:nvSpPr>
        <p:spPr>
          <a:xfrm>
            <a:off x="1024128" y="1771650"/>
            <a:ext cx="10272521" cy="4537710"/>
          </a:xfrm>
        </p:spPr>
        <p:txBody>
          <a:bodyPr vert="horz" lIns="45720" tIns="45720" rIns="45720" bIns="45720" rtlCol="0" anchor="t">
            <a:normAutofit fontScale="92500" lnSpcReduction="10000"/>
          </a:bodyPr>
          <a:lstStyle/>
          <a:p>
            <a:pPr>
              <a:buFont typeface="Arial" panose="020B0602020104020603" pitchFamily="34" charset="0"/>
              <a:buChar char="•"/>
            </a:pPr>
            <a:r>
              <a:rPr lang="en-US" dirty="0">
                <a:ea typeface="+mn-lt"/>
                <a:cs typeface="+mn-lt"/>
              </a:rPr>
              <a:t>Many people struggle to get loans due to insufficient or non-existent credit histories. And, unfortunately, this population is often taken advantage of by untrustworthy lenders.</a:t>
            </a:r>
            <a:endParaRPr lang="en-US" dirty="0"/>
          </a:p>
          <a:p>
            <a:pPr>
              <a:buFont typeface="Arial" panose="020B0602020104020603" pitchFamily="34" charset="0"/>
              <a:buChar char="•"/>
            </a:pPr>
            <a:r>
              <a:rPr lang="en-US" b="1" dirty="0">
                <a:ea typeface="+mn-lt"/>
                <a:cs typeface="+mn-lt"/>
              </a:rPr>
              <a:t>Home Credit</a:t>
            </a:r>
            <a:r>
              <a:rPr lang="en-US" dirty="0">
                <a:ea typeface="+mn-lt"/>
                <a:cs typeface="+mn-lt"/>
              </a:rPr>
              <a:t> strives to broaden financial inclusion for the unbanked population by providing a positive and safe borrowing experience. To make sure this underserved population has a positive loan experience.</a:t>
            </a:r>
          </a:p>
          <a:p>
            <a:pPr>
              <a:buFont typeface="Arial" panose="020B0602020104020603" pitchFamily="34" charset="0"/>
              <a:buChar char="•"/>
            </a:pPr>
            <a:r>
              <a:rPr lang="en-US" b="1" dirty="0">
                <a:ea typeface="+mn-lt"/>
                <a:cs typeface="+mn-lt"/>
              </a:rPr>
              <a:t>Home Credit </a:t>
            </a:r>
            <a:r>
              <a:rPr lang="en-US" dirty="0">
                <a:ea typeface="+mn-lt"/>
                <a:cs typeface="+mn-lt"/>
              </a:rPr>
              <a:t>makes use of a variety of alternative data--including telco and transactional information--to predict their clients' repayment abilities.</a:t>
            </a:r>
            <a:endParaRPr lang="en-US" dirty="0"/>
          </a:p>
          <a:p>
            <a:pPr>
              <a:buFont typeface="Arial" panose="020B0602020104020603" pitchFamily="34" charset="0"/>
              <a:buChar char="•"/>
            </a:pPr>
            <a:r>
              <a:rPr lang="en-US" b="1" dirty="0">
                <a:ea typeface="+mn-lt"/>
                <a:cs typeface="+mn-lt"/>
              </a:rPr>
              <a:t>Objective:</a:t>
            </a:r>
            <a:r>
              <a:rPr lang="en-US" dirty="0">
                <a:ea typeface="+mn-lt"/>
                <a:cs typeface="+mn-lt"/>
              </a:rPr>
              <a:t> ensure that clients capable of repayment are not rejected and that loans are given with a principal, maturity, and repayment calendar that will empower their clients to be successful.</a:t>
            </a:r>
          </a:p>
          <a:p>
            <a:pPr marL="0" indent="0">
              <a:lnSpc>
                <a:spcPct val="100000"/>
              </a:lnSpc>
              <a:spcBef>
                <a:spcPts val="413"/>
              </a:spcBef>
              <a:spcAft>
                <a:spcPts val="0"/>
              </a:spcAft>
              <a:buNone/>
            </a:pPr>
            <a:endParaRPr lang="en-US" b="1" dirty="0">
              <a:latin typeface="Tahoma"/>
              <a:ea typeface="Tahoma"/>
              <a:cs typeface="Tahoma"/>
            </a:endParaRPr>
          </a:p>
          <a:p>
            <a:pPr marL="342900" indent="-342900">
              <a:lnSpc>
                <a:spcPct val="100000"/>
              </a:lnSpc>
              <a:spcBef>
                <a:spcPts val="413"/>
              </a:spcBef>
              <a:spcAft>
                <a:spcPts val="0"/>
              </a:spcAft>
              <a:buFont typeface="Arial" panose="020B0602020104020603" pitchFamily="34" charset="0"/>
              <a:buChar char="•"/>
            </a:pPr>
            <a:r>
              <a:rPr lang="en-US" b="1" dirty="0">
                <a:ea typeface="+mn-lt"/>
                <a:cs typeface="+mn-lt"/>
              </a:rPr>
              <a:t>Why is credit risk important?</a:t>
            </a:r>
          </a:p>
          <a:p>
            <a:pPr marL="880110" marR="85090" indent="-365760">
              <a:lnSpc>
                <a:spcPct val="114599"/>
              </a:lnSpc>
              <a:spcBef>
                <a:spcPts val="0"/>
              </a:spcBef>
              <a:spcAft>
                <a:spcPts val="0"/>
              </a:spcAft>
              <a:buFont typeface="Tw Cen MT" panose="020B0602020104020603" pitchFamily="34" charset="0"/>
              <a:buChar char="∙"/>
            </a:pPr>
            <a:r>
              <a:rPr lang="en-US" dirty="0">
                <a:ea typeface="+mn-lt"/>
                <a:cs typeface="+mn-lt"/>
              </a:rPr>
              <a:t>Credit defaults affect the  economy.</a:t>
            </a:r>
          </a:p>
          <a:p>
            <a:pPr marL="880110" marR="510540" indent="-365760">
              <a:lnSpc>
                <a:spcPct val="114599"/>
              </a:lnSpc>
              <a:spcBef>
                <a:spcPts val="0"/>
              </a:spcBef>
              <a:spcAft>
                <a:spcPts val="0"/>
              </a:spcAft>
              <a:buFont typeface="Tw Cen MT" panose="020B0602020104020603" pitchFamily="34" charset="0"/>
              <a:buChar char="∙"/>
            </a:pPr>
            <a:r>
              <a:rPr lang="en-US" dirty="0">
                <a:ea typeface="+mn-lt"/>
                <a:cs typeface="+mn-lt"/>
              </a:rPr>
              <a:t>Prevent lenders from  lending to certain  borrowers.</a:t>
            </a:r>
          </a:p>
          <a:p>
            <a:pPr marL="880110" marR="201930" indent="-365760">
              <a:lnSpc>
                <a:spcPct val="114599"/>
              </a:lnSpc>
              <a:spcBef>
                <a:spcPts val="0"/>
              </a:spcBef>
              <a:spcAft>
                <a:spcPts val="0"/>
              </a:spcAft>
              <a:buFont typeface="Tw Cen MT" panose="020B0602020104020603" pitchFamily="34" charset="0"/>
              <a:buChar char="∙"/>
            </a:pPr>
            <a:r>
              <a:rPr lang="en-US" dirty="0">
                <a:ea typeface="+mn-lt"/>
                <a:cs typeface="+mn-lt"/>
              </a:rPr>
              <a:t>Prevent borrowers from  borrowing too much.</a:t>
            </a:r>
          </a:p>
          <a:p>
            <a:pPr marL="0" indent="0">
              <a:buNone/>
            </a:pPr>
            <a:endParaRPr lang="en-US" dirty="0"/>
          </a:p>
          <a:p>
            <a:pPr>
              <a:buFont typeface="Arial" panose="020B0602020104020603" pitchFamily="34" charset="0"/>
              <a:buChar char="•"/>
            </a:pPr>
            <a:endParaRPr lang="en-US" dirty="0"/>
          </a:p>
        </p:txBody>
      </p:sp>
    </p:spTree>
    <p:extLst>
      <p:ext uri="{BB962C8B-B14F-4D97-AF65-F5344CB8AC3E}">
        <p14:creationId xmlns:p14="http://schemas.microsoft.com/office/powerpoint/2010/main" val="268734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4E20C-C123-882C-BFDC-4B0AABC64CF7}"/>
              </a:ext>
            </a:extLst>
          </p:cNvPr>
          <p:cNvSpPr>
            <a:spLocks noGrp="1"/>
          </p:cNvSpPr>
          <p:nvPr>
            <p:ph type="title"/>
          </p:nvPr>
        </p:nvSpPr>
        <p:spPr>
          <a:xfrm>
            <a:off x="1024129" y="585216"/>
            <a:ext cx="4431792" cy="1499616"/>
          </a:xfrm>
        </p:spPr>
        <p:txBody>
          <a:bodyPr>
            <a:normAutofit/>
          </a:bodyPr>
          <a:lstStyle/>
          <a:p>
            <a:r>
              <a:rPr lang="en-US" sz="4400" dirty="0"/>
              <a:t>Dataset Description</a:t>
            </a:r>
          </a:p>
        </p:txBody>
      </p:sp>
      <p:sp>
        <p:nvSpPr>
          <p:cNvPr id="3" name="Content Placeholder 2">
            <a:extLst>
              <a:ext uri="{FF2B5EF4-FFF2-40B4-BE49-F238E27FC236}">
                <a16:creationId xmlns:a16="http://schemas.microsoft.com/office/drawing/2014/main" id="{7CD13458-C511-2612-55B9-5CB4DDF1CCE5}"/>
              </a:ext>
            </a:extLst>
          </p:cNvPr>
          <p:cNvSpPr>
            <a:spLocks noGrp="1"/>
          </p:cNvSpPr>
          <p:nvPr>
            <p:ph idx="1"/>
          </p:nvPr>
        </p:nvSpPr>
        <p:spPr>
          <a:xfrm>
            <a:off x="262128" y="2084917"/>
            <a:ext cx="4387283" cy="4768002"/>
          </a:xfrm>
        </p:spPr>
        <p:txBody>
          <a:bodyPr vert="horz" lIns="45720" tIns="45720" rIns="45720" bIns="45720" rtlCol="0" anchor="t">
            <a:normAutofit/>
          </a:bodyPr>
          <a:lstStyle/>
          <a:p>
            <a:r>
              <a:rPr lang="en-US" sz="1500" dirty="0">
                <a:ea typeface="+mn-lt"/>
                <a:cs typeface="+mn-lt"/>
              </a:rPr>
              <a:t>The dataset provided contains lots of details about the borrower. It is segregated into multiple relational tables, which contain applicants’ static data such as their gender, age, number of family members, occupation, and other related fields, applicant’s previous credit history obtained from the credit bureau department, and the applicant’s past credit history within the Home Credit Group itself. </a:t>
            </a:r>
            <a:endParaRPr lang="en-US" sz="1500"/>
          </a:p>
          <a:p>
            <a:r>
              <a:rPr lang="en-US" sz="1500" dirty="0">
                <a:ea typeface="+mn-lt"/>
                <a:cs typeface="+mn-lt"/>
              </a:rPr>
              <a:t>The dataset is an imbalanced dataset, where the Negative class dominates the Positive class, as there are only a few number of defaulters among all the applicants.</a:t>
            </a:r>
            <a:endParaRPr lang="en-US" sz="1500" dirty="0"/>
          </a:p>
          <a:p>
            <a:r>
              <a:rPr lang="en-US" sz="1500" i="1" dirty="0">
                <a:solidFill>
                  <a:srgbClr val="FF0000"/>
                </a:solidFill>
                <a:ea typeface="+mn-lt"/>
                <a:cs typeface="+mn-lt"/>
              </a:rPr>
              <a:t>The Negative Class here refers to Non-Defaulters and Positive Class to Defaulters.</a:t>
            </a:r>
          </a:p>
          <a:p>
            <a:endParaRPr lang="en-US" sz="1500" i="1">
              <a:ea typeface="+mn-lt"/>
              <a:cs typeface="+mn-lt"/>
            </a:endParaRPr>
          </a:p>
        </p:txBody>
      </p:sp>
      <p:pic>
        <p:nvPicPr>
          <p:cNvPr id="4" name="Picture 4" descr="Diagram&#10;&#10;Description automatically generated">
            <a:extLst>
              <a:ext uri="{FF2B5EF4-FFF2-40B4-BE49-F238E27FC236}">
                <a16:creationId xmlns:a16="http://schemas.microsoft.com/office/drawing/2014/main" id="{51B48572-6A3C-F420-546F-8E8264506637}"/>
              </a:ext>
            </a:extLst>
          </p:cNvPr>
          <p:cNvPicPr>
            <a:picLocks noChangeAspect="1"/>
          </p:cNvPicPr>
          <p:nvPr/>
        </p:nvPicPr>
        <p:blipFill>
          <a:blip r:embed="rId2"/>
          <a:stretch>
            <a:fillRect/>
          </a:stretch>
        </p:blipFill>
        <p:spPr>
          <a:xfrm>
            <a:off x="4603750" y="1718618"/>
            <a:ext cx="7583171" cy="4849511"/>
          </a:xfrm>
          <a:prstGeom prst="rect">
            <a:avLst/>
          </a:prstGeom>
        </p:spPr>
      </p:pic>
    </p:spTree>
    <p:extLst>
      <p:ext uri="{BB962C8B-B14F-4D97-AF65-F5344CB8AC3E}">
        <p14:creationId xmlns:p14="http://schemas.microsoft.com/office/powerpoint/2010/main" val="334551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6C99-7BF4-4721-E693-B51908AAB2FC}"/>
              </a:ext>
            </a:extLst>
          </p:cNvPr>
          <p:cNvSpPr>
            <a:spLocks noGrp="1"/>
          </p:cNvSpPr>
          <p:nvPr>
            <p:ph type="title"/>
          </p:nvPr>
        </p:nvSpPr>
        <p:spPr/>
        <p:txBody>
          <a:bodyPr/>
          <a:lstStyle/>
          <a:p>
            <a:r>
              <a:rPr lang="en-US" dirty="0"/>
              <a:t> EDA</a:t>
            </a:r>
          </a:p>
        </p:txBody>
      </p:sp>
      <p:sp>
        <p:nvSpPr>
          <p:cNvPr id="3" name="Content Placeholder 2">
            <a:extLst>
              <a:ext uri="{FF2B5EF4-FFF2-40B4-BE49-F238E27FC236}">
                <a16:creationId xmlns:a16="http://schemas.microsoft.com/office/drawing/2014/main" id="{B0F9EA9E-8E5B-1860-16DE-F11116661D84}"/>
              </a:ext>
            </a:extLst>
          </p:cNvPr>
          <p:cNvSpPr>
            <a:spLocks noGrp="1"/>
          </p:cNvSpPr>
          <p:nvPr>
            <p:ph idx="1"/>
          </p:nvPr>
        </p:nvSpPr>
        <p:spPr>
          <a:xfrm>
            <a:off x="1024128" y="2275417"/>
            <a:ext cx="5327988" cy="4033943"/>
          </a:xfrm>
        </p:spPr>
        <p:txBody>
          <a:bodyPr vert="horz" lIns="45720" tIns="45720" rIns="45720" bIns="45720" rtlCol="0" anchor="t">
            <a:normAutofit/>
          </a:bodyPr>
          <a:lstStyle/>
          <a:p>
            <a:r>
              <a:rPr lang="en-US" dirty="0">
                <a:ea typeface="+mn-lt"/>
                <a:cs typeface="+mn-lt"/>
              </a:rPr>
              <a:t>- The dataset is extremely unbalanced.</a:t>
            </a:r>
          </a:p>
          <a:p>
            <a:r>
              <a:rPr lang="en-US" dirty="0"/>
              <a:t>- the matrix shows extremely large numbers containing missing numbers, initially I thought to pick a model can handle these missing data (e.g.: </a:t>
            </a:r>
            <a:r>
              <a:rPr lang="en-US" dirty="0" err="1"/>
              <a:t>XGBoost</a:t>
            </a:r>
            <a:r>
              <a:rPr lang="en-US" dirty="0"/>
              <a:t>).</a:t>
            </a:r>
          </a:p>
          <a:p>
            <a:r>
              <a:rPr lang="en-US" dirty="0"/>
              <a:t>- </a:t>
            </a:r>
            <a:r>
              <a:rPr lang="en-US" dirty="0">
                <a:ea typeface="+mn-lt"/>
                <a:cs typeface="+mn-lt"/>
              </a:rPr>
              <a:t>We can see here that most people who have difficulty to repay their loan (target=1) is distributed at around 30s years old, younger people is less likely to be able to repay their loan in time.</a:t>
            </a:r>
          </a:p>
        </p:txBody>
      </p:sp>
      <p:pic>
        <p:nvPicPr>
          <p:cNvPr id="4" name="Picture 4" descr="A picture containing chart&#10;&#10;Description automatically generated">
            <a:extLst>
              <a:ext uri="{FF2B5EF4-FFF2-40B4-BE49-F238E27FC236}">
                <a16:creationId xmlns:a16="http://schemas.microsoft.com/office/drawing/2014/main" id="{9B8490FE-C212-DC8C-E53A-EE12B0E169C4}"/>
              </a:ext>
            </a:extLst>
          </p:cNvPr>
          <p:cNvPicPr>
            <a:picLocks noChangeAspect="1"/>
          </p:cNvPicPr>
          <p:nvPr/>
        </p:nvPicPr>
        <p:blipFill>
          <a:blip r:embed="rId2"/>
          <a:stretch>
            <a:fillRect/>
          </a:stretch>
        </p:blipFill>
        <p:spPr>
          <a:xfrm>
            <a:off x="6671733" y="805100"/>
            <a:ext cx="4150783" cy="1734132"/>
          </a:xfrm>
          <a:prstGeom prst="rect">
            <a:avLst/>
          </a:prstGeom>
        </p:spPr>
      </p:pic>
      <p:pic>
        <p:nvPicPr>
          <p:cNvPr id="5" name="Picture 5" descr="Text&#10;&#10;Description automatically generated">
            <a:extLst>
              <a:ext uri="{FF2B5EF4-FFF2-40B4-BE49-F238E27FC236}">
                <a16:creationId xmlns:a16="http://schemas.microsoft.com/office/drawing/2014/main" id="{B1B099F4-5F0C-4508-9ADF-06CB3AEACDF7}"/>
              </a:ext>
            </a:extLst>
          </p:cNvPr>
          <p:cNvPicPr>
            <a:picLocks noChangeAspect="1"/>
          </p:cNvPicPr>
          <p:nvPr/>
        </p:nvPicPr>
        <p:blipFill>
          <a:blip r:embed="rId3"/>
          <a:stretch>
            <a:fillRect/>
          </a:stretch>
        </p:blipFill>
        <p:spPr>
          <a:xfrm>
            <a:off x="6470650" y="2538477"/>
            <a:ext cx="4679949" cy="1759879"/>
          </a:xfrm>
          <a:prstGeom prst="rect">
            <a:avLst/>
          </a:prstGeom>
        </p:spPr>
      </p:pic>
      <p:grpSp>
        <p:nvGrpSpPr>
          <p:cNvPr id="6" name="object 3">
            <a:extLst>
              <a:ext uri="{FF2B5EF4-FFF2-40B4-BE49-F238E27FC236}">
                <a16:creationId xmlns:a16="http://schemas.microsoft.com/office/drawing/2014/main" id="{709CC419-1E3B-B069-E2C5-1BA5F8CCB1E4}"/>
              </a:ext>
            </a:extLst>
          </p:cNvPr>
          <p:cNvGrpSpPr/>
          <p:nvPr/>
        </p:nvGrpSpPr>
        <p:grpSpPr>
          <a:xfrm>
            <a:off x="5925247" y="4225342"/>
            <a:ext cx="1848604" cy="1528432"/>
            <a:chOff x="4054736" y="403855"/>
            <a:chExt cx="3534183" cy="4302167"/>
          </a:xfrm>
        </p:grpSpPr>
        <p:sp>
          <p:nvSpPr>
            <p:cNvPr id="8" name="object 5">
              <a:extLst>
                <a:ext uri="{FF2B5EF4-FFF2-40B4-BE49-F238E27FC236}">
                  <a16:creationId xmlns:a16="http://schemas.microsoft.com/office/drawing/2014/main" id="{5D9B7D16-0A50-4E15-43A3-4CE8CA450D55}"/>
                </a:ext>
              </a:extLst>
            </p:cNvPr>
            <p:cNvSpPr/>
            <p:nvPr/>
          </p:nvSpPr>
          <p:spPr>
            <a:xfrm>
              <a:off x="5637212" y="423582"/>
              <a:ext cx="331470" cy="4282440"/>
            </a:xfrm>
            <a:custGeom>
              <a:avLst/>
              <a:gdLst/>
              <a:ahLst/>
              <a:cxnLst/>
              <a:rect l="l" t="t" r="r" b="b"/>
              <a:pathLst>
                <a:path w="331470" h="4282440">
                  <a:moveTo>
                    <a:pt x="60007" y="24650"/>
                  </a:moveTo>
                  <a:lnTo>
                    <a:pt x="57937" y="18072"/>
                  </a:lnTo>
                  <a:lnTo>
                    <a:pt x="57937" y="14808"/>
                  </a:lnTo>
                  <a:lnTo>
                    <a:pt x="53784" y="11518"/>
                  </a:lnTo>
                  <a:lnTo>
                    <a:pt x="49644" y="6578"/>
                  </a:lnTo>
                  <a:lnTo>
                    <a:pt x="45504" y="4927"/>
                  </a:lnTo>
                  <a:lnTo>
                    <a:pt x="41389" y="1638"/>
                  </a:lnTo>
                  <a:lnTo>
                    <a:pt x="35179" y="1638"/>
                  </a:lnTo>
                  <a:lnTo>
                    <a:pt x="31038" y="0"/>
                  </a:lnTo>
                  <a:lnTo>
                    <a:pt x="22745" y="1638"/>
                  </a:lnTo>
                  <a:lnTo>
                    <a:pt x="18605" y="1638"/>
                  </a:lnTo>
                  <a:lnTo>
                    <a:pt x="12395" y="4927"/>
                  </a:lnTo>
                  <a:lnTo>
                    <a:pt x="8255" y="6578"/>
                  </a:lnTo>
                  <a:lnTo>
                    <a:pt x="6184" y="11518"/>
                  </a:lnTo>
                  <a:lnTo>
                    <a:pt x="2070" y="14808"/>
                  </a:lnTo>
                  <a:lnTo>
                    <a:pt x="0" y="18072"/>
                  </a:lnTo>
                  <a:lnTo>
                    <a:pt x="0" y="29591"/>
                  </a:lnTo>
                  <a:lnTo>
                    <a:pt x="2070" y="32880"/>
                  </a:lnTo>
                  <a:lnTo>
                    <a:pt x="6184" y="36169"/>
                  </a:lnTo>
                  <a:lnTo>
                    <a:pt x="8255" y="41097"/>
                  </a:lnTo>
                  <a:lnTo>
                    <a:pt x="12395" y="44386"/>
                  </a:lnTo>
                  <a:lnTo>
                    <a:pt x="18605" y="46037"/>
                  </a:lnTo>
                  <a:lnTo>
                    <a:pt x="22745" y="47663"/>
                  </a:lnTo>
                  <a:lnTo>
                    <a:pt x="35179" y="47663"/>
                  </a:lnTo>
                  <a:lnTo>
                    <a:pt x="41389" y="46037"/>
                  </a:lnTo>
                  <a:lnTo>
                    <a:pt x="45504" y="44386"/>
                  </a:lnTo>
                  <a:lnTo>
                    <a:pt x="49644" y="41097"/>
                  </a:lnTo>
                  <a:lnTo>
                    <a:pt x="53784" y="36169"/>
                  </a:lnTo>
                  <a:lnTo>
                    <a:pt x="57937" y="32880"/>
                  </a:lnTo>
                  <a:lnTo>
                    <a:pt x="57937" y="29591"/>
                  </a:lnTo>
                  <a:lnTo>
                    <a:pt x="60007" y="24650"/>
                  </a:lnTo>
                  <a:close/>
                </a:path>
                <a:path w="331470" h="4282440">
                  <a:moveTo>
                    <a:pt x="331127" y="4203357"/>
                  </a:moveTo>
                  <a:lnTo>
                    <a:pt x="314553" y="4158970"/>
                  </a:lnTo>
                  <a:lnTo>
                    <a:pt x="271119" y="4131018"/>
                  </a:lnTo>
                  <a:lnTo>
                    <a:pt x="233845" y="4124439"/>
                  </a:lnTo>
                  <a:lnTo>
                    <a:pt x="122085" y="4124439"/>
                  </a:lnTo>
                  <a:lnTo>
                    <a:pt x="82753" y="4131018"/>
                  </a:lnTo>
                  <a:lnTo>
                    <a:pt x="39319" y="4158970"/>
                  </a:lnTo>
                  <a:lnTo>
                    <a:pt x="22745" y="4203357"/>
                  </a:lnTo>
                  <a:lnTo>
                    <a:pt x="24828" y="4219791"/>
                  </a:lnTo>
                  <a:lnTo>
                    <a:pt x="51714" y="4259250"/>
                  </a:lnTo>
                  <a:lnTo>
                    <a:pt x="101396" y="4280611"/>
                  </a:lnTo>
                  <a:lnTo>
                    <a:pt x="122085" y="4282249"/>
                  </a:lnTo>
                  <a:lnTo>
                    <a:pt x="233845" y="4282249"/>
                  </a:lnTo>
                  <a:lnTo>
                    <a:pt x="287655" y="4269117"/>
                  </a:lnTo>
                  <a:lnTo>
                    <a:pt x="322846" y="4234599"/>
                  </a:lnTo>
                  <a:lnTo>
                    <a:pt x="331127" y="4203357"/>
                  </a:lnTo>
                  <a:close/>
                </a:path>
              </a:pathLst>
            </a:custGeom>
            <a:solidFill>
              <a:srgbClr val="3544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9" name="object 6">
              <a:extLst>
                <a:ext uri="{FF2B5EF4-FFF2-40B4-BE49-F238E27FC236}">
                  <a16:creationId xmlns:a16="http://schemas.microsoft.com/office/drawing/2014/main" id="{1F68CD9F-6A32-9BE3-15DC-9627D8A22EBA}"/>
                </a:ext>
              </a:extLst>
            </p:cNvPr>
            <p:cNvPicPr/>
            <p:nvPr/>
          </p:nvPicPr>
          <p:blipFill>
            <a:blip r:embed="rId4" cstate="print"/>
            <a:stretch>
              <a:fillRect/>
            </a:stretch>
          </p:blipFill>
          <p:spPr>
            <a:xfrm>
              <a:off x="5759300" y="403855"/>
              <a:ext cx="109714" cy="87121"/>
            </a:xfrm>
            <a:prstGeom prst="rect">
              <a:avLst/>
            </a:prstGeom>
          </p:spPr>
        </p:pic>
        <p:pic>
          <p:nvPicPr>
            <p:cNvPr id="10" name="object 7">
              <a:extLst>
                <a:ext uri="{FF2B5EF4-FFF2-40B4-BE49-F238E27FC236}">
                  <a16:creationId xmlns:a16="http://schemas.microsoft.com/office/drawing/2014/main" id="{7E521DB6-4B04-EB5F-9FDB-43AA82F86CFA}"/>
                </a:ext>
              </a:extLst>
            </p:cNvPr>
            <p:cNvPicPr/>
            <p:nvPr/>
          </p:nvPicPr>
          <p:blipFill>
            <a:blip r:embed="rId5" cstate="print"/>
            <a:stretch>
              <a:fillRect/>
            </a:stretch>
          </p:blipFill>
          <p:spPr>
            <a:xfrm>
              <a:off x="4054736" y="681912"/>
              <a:ext cx="3534183" cy="3732383"/>
            </a:xfrm>
            <a:prstGeom prst="rect">
              <a:avLst/>
            </a:prstGeom>
          </p:spPr>
        </p:pic>
      </p:grpSp>
      <p:pic>
        <p:nvPicPr>
          <p:cNvPr id="16" name="Picture 16" descr="Chart, bar chart&#10;&#10;Description automatically generated">
            <a:extLst>
              <a:ext uri="{FF2B5EF4-FFF2-40B4-BE49-F238E27FC236}">
                <a16:creationId xmlns:a16="http://schemas.microsoft.com/office/drawing/2014/main" id="{EFAAC7ED-5D2D-C2F5-1BC2-64697A04B245}"/>
              </a:ext>
            </a:extLst>
          </p:cNvPr>
          <p:cNvPicPr>
            <a:picLocks noChangeAspect="1"/>
          </p:cNvPicPr>
          <p:nvPr/>
        </p:nvPicPr>
        <p:blipFill>
          <a:blip r:embed="rId6"/>
          <a:stretch>
            <a:fillRect/>
          </a:stretch>
        </p:blipFill>
        <p:spPr>
          <a:xfrm>
            <a:off x="6978650" y="4523836"/>
            <a:ext cx="2288117" cy="2191828"/>
          </a:xfrm>
          <a:prstGeom prst="rect">
            <a:avLst/>
          </a:prstGeom>
        </p:spPr>
      </p:pic>
    </p:spTree>
    <p:extLst>
      <p:ext uri="{BB962C8B-B14F-4D97-AF65-F5344CB8AC3E}">
        <p14:creationId xmlns:p14="http://schemas.microsoft.com/office/powerpoint/2010/main" val="97645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B9D6-CC9E-70DB-AA50-B8B72D1B1FCE}"/>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BF8F0869-0065-04EB-E554-CE498F47359C}"/>
              </a:ext>
            </a:extLst>
          </p:cNvPr>
          <p:cNvSpPr>
            <a:spLocks noGrp="1"/>
          </p:cNvSpPr>
          <p:nvPr>
            <p:ph idx="1"/>
          </p:nvPr>
        </p:nvSpPr>
        <p:spPr>
          <a:xfrm>
            <a:off x="1024128" y="2286000"/>
            <a:ext cx="4195571" cy="4023360"/>
          </a:xfrm>
        </p:spPr>
        <p:txBody>
          <a:bodyPr vert="horz" lIns="45720" tIns="45720" rIns="45720" bIns="45720" rtlCol="0" anchor="t">
            <a:normAutofit/>
          </a:bodyPr>
          <a:lstStyle/>
          <a:p>
            <a:r>
              <a:rPr lang="en-US" sz="1400" b="1" i="1" dirty="0"/>
              <a:t>The number of female clients is almost double the number of male clients. Looking to the percent of defaulted credits, males have a higher chance of not returning their loans (almost 10%) comparing with women (almost 7%).</a:t>
            </a:r>
            <a:endParaRPr lang="en-US" sz="1400" dirty="0"/>
          </a:p>
          <a:p>
            <a:r>
              <a:rPr lang="en-US" sz="1400" b="1" dirty="0"/>
              <a:t>The clients that owns a car are almost a half of the ones that doesn't own one. The clients that owns a car are less likely to not repay a car that the ones that own. Both categories have not-repayment rates around 8%.</a:t>
            </a:r>
            <a:endParaRPr lang="en-US" sz="1400" dirty="0"/>
          </a:p>
          <a:p>
            <a:r>
              <a:rPr lang="en-US" sz="1400" b="1" dirty="0"/>
              <a:t>The clients that owns real estate are more than double of the ones that doesn't own. Both categories (owning real estate or not owning) have not-repayment rates less than 8%.</a:t>
            </a:r>
            <a:endParaRPr lang="en-US" sz="1400" dirty="0"/>
          </a:p>
          <a:p>
            <a:endParaRPr lang="en-US" sz="1400" dirty="0"/>
          </a:p>
        </p:txBody>
      </p:sp>
      <p:pic>
        <p:nvPicPr>
          <p:cNvPr id="4" name="Picture 4" descr="Chart, bar chart&#10;&#10;Description automatically generated">
            <a:extLst>
              <a:ext uri="{FF2B5EF4-FFF2-40B4-BE49-F238E27FC236}">
                <a16:creationId xmlns:a16="http://schemas.microsoft.com/office/drawing/2014/main" id="{45FE60DB-0255-6FBE-2A72-64024C0AE8B8}"/>
              </a:ext>
            </a:extLst>
          </p:cNvPr>
          <p:cNvPicPr>
            <a:picLocks noChangeAspect="1"/>
          </p:cNvPicPr>
          <p:nvPr/>
        </p:nvPicPr>
        <p:blipFill>
          <a:blip r:embed="rId2"/>
          <a:stretch>
            <a:fillRect/>
          </a:stretch>
        </p:blipFill>
        <p:spPr>
          <a:xfrm>
            <a:off x="5528806" y="1403686"/>
            <a:ext cx="3285994" cy="1646674"/>
          </a:xfrm>
          <a:prstGeom prst="rect">
            <a:avLst/>
          </a:prstGeom>
        </p:spPr>
      </p:pic>
      <p:pic>
        <p:nvPicPr>
          <p:cNvPr id="5" name="Picture 5" descr="Chart, bar chart&#10;&#10;Description automatically generated">
            <a:extLst>
              <a:ext uri="{FF2B5EF4-FFF2-40B4-BE49-F238E27FC236}">
                <a16:creationId xmlns:a16="http://schemas.microsoft.com/office/drawing/2014/main" id="{7E5B506C-CB6D-6CA5-2032-5CAA6F069C34}"/>
              </a:ext>
            </a:extLst>
          </p:cNvPr>
          <p:cNvPicPr>
            <a:picLocks noChangeAspect="1"/>
          </p:cNvPicPr>
          <p:nvPr/>
        </p:nvPicPr>
        <p:blipFill>
          <a:blip r:embed="rId3"/>
          <a:stretch>
            <a:fillRect/>
          </a:stretch>
        </p:blipFill>
        <p:spPr>
          <a:xfrm>
            <a:off x="5611661" y="4776841"/>
            <a:ext cx="3473884" cy="1740619"/>
          </a:xfrm>
          <a:prstGeom prst="rect">
            <a:avLst/>
          </a:prstGeom>
        </p:spPr>
      </p:pic>
      <p:pic>
        <p:nvPicPr>
          <p:cNvPr id="6" name="Picture 6" descr="Chart, bar chart&#10;&#10;Description automatically generated">
            <a:extLst>
              <a:ext uri="{FF2B5EF4-FFF2-40B4-BE49-F238E27FC236}">
                <a16:creationId xmlns:a16="http://schemas.microsoft.com/office/drawing/2014/main" id="{DAF167C9-81AD-AD98-46BB-E0F5CB6DD06D}"/>
              </a:ext>
            </a:extLst>
          </p:cNvPr>
          <p:cNvPicPr>
            <a:picLocks noChangeAspect="1"/>
          </p:cNvPicPr>
          <p:nvPr/>
        </p:nvPicPr>
        <p:blipFill>
          <a:blip r:embed="rId4"/>
          <a:stretch>
            <a:fillRect/>
          </a:stretch>
        </p:blipFill>
        <p:spPr>
          <a:xfrm>
            <a:off x="8586592" y="3054512"/>
            <a:ext cx="3369501" cy="1667550"/>
          </a:xfrm>
          <a:prstGeom prst="rect">
            <a:avLst/>
          </a:prstGeom>
        </p:spPr>
      </p:pic>
    </p:spTree>
    <p:extLst>
      <p:ext uri="{BB962C8B-B14F-4D97-AF65-F5344CB8AC3E}">
        <p14:creationId xmlns:p14="http://schemas.microsoft.com/office/powerpoint/2010/main" val="4246406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B9D6-CC9E-70DB-AA50-B8B72D1B1FCE}"/>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BF8F0869-0065-04EB-E554-CE498F47359C}"/>
              </a:ext>
            </a:extLst>
          </p:cNvPr>
          <p:cNvSpPr>
            <a:spLocks noGrp="1"/>
          </p:cNvSpPr>
          <p:nvPr>
            <p:ph idx="1"/>
          </p:nvPr>
        </p:nvSpPr>
        <p:spPr>
          <a:xfrm>
            <a:off x="1024128" y="2286000"/>
            <a:ext cx="4195571" cy="4023360"/>
          </a:xfrm>
        </p:spPr>
        <p:txBody>
          <a:bodyPr vert="horz" lIns="45720" tIns="45720" rIns="45720" bIns="45720" rtlCol="0" anchor="t">
            <a:normAutofit fontScale="70000" lnSpcReduction="20000"/>
          </a:bodyPr>
          <a:lstStyle/>
          <a:p>
            <a:r>
              <a:rPr lang="en-US" b="1" dirty="0"/>
              <a:t>Most of clients are married, followed by Single/not married and civil marriage. In terms of percentage of not repayment of loan, Civil marriage has the highest percent of not repayment (10%), with Widow the lowest</a:t>
            </a:r>
            <a:endParaRPr lang="en-US" sz="1400" dirty="0"/>
          </a:p>
          <a:p>
            <a:r>
              <a:rPr lang="en-US" b="1" dirty="0"/>
              <a:t>Most of the clients taking a loan have no children. The number of loans associated with the clients with one children are 4 times smaller, the number of loans associated with the clients with two children are 8 times smaller; clients with 3, 4 or more children are much rarer. As for repayment, clients with no children, 1, 2, 3, and 5 children have </a:t>
            </a:r>
            <a:r>
              <a:rPr lang="en-US" b="1" dirty="0" err="1"/>
              <a:t>prents</a:t>
            </a:r>
            <a:r>
              <a:rPr lang="en-US" b="1" dirty="0"/>
              <a:t> of no repayment around the average (10%). The clients with 4 and 6 children are above average in terms of percent of not paid back loans (over 25% for families with 6 children). As for clients with 9 or 11 children, the percent of loans not repaid is 100%!!</a:t>
            </a:r>
            <a:endParaRPr lang="en-US" sz="1400" b="1" i="1" dirty="0"/>
          </a:p>
          <a:p>
            <a:endParaRPr lang="en-US" sz="1400" b="1" i="1" dirty="0"/>
          </a:p>
        </p:txBody>
      </p:sp>
      <p:pic>
        <p:nvPicPr>
          <p:cNvPr id="7" name="Picture 7" descr="Chart, bar chart&#10;&#10;Description automatically generated">
            <a:extLst>
              <a:ext uri="{FF2B5EF4-FFF2-40B4-BE49-F238E27FC236}">
                <a16:creationId xmlns:a16="http://schemas.microsoft.com/office/drawing/2014/main" id="{D8B1D947-ABE3-35C3-9B41-1906EB9ADC43}"/>
              </a:ext>
            </a:extLst>
          </p:cNvPr>
          <p:cNvPicPr>
            <a:picLocks noChangeAspect="1"/>
          </p:cNvPicPr>
          <p:nvPr/>
        </p:nvPicPr>
        <p:blipFill>
          <a:blip r:embed="rId2"/>
          <a:stretch>
            <a:fillRect/>
          </a:stretch>
        </p:blipFill>
        <p:spPr>
          <a:xfrm>
            <a:off x="6603304" y="771890"/>
            <a:ext cx="4872624" cy="3028219"/>
          </a:xfrm>
          <a:prstGeom prst="rect">
            <a:avLst/>
          </a:prstGeom>
        </p:spPr>
      </p:pic>
      <p:pic>
        <p:nvPicPr>
          <p:cNvPr id="8" name="Picture 8" descr="Chart, bar chart&#10;&#10;Description automatically generated">
            <a:extLst>
              <a:ext uri="{FF2B5EF4-FFF2-40B4-BE49-F238E27FC236}">
                <a16:creationId xmlns:a16="http://schemas.microsoft.com/office/drawing/2014/main" id="{F39A11AD-B2BB-D855-CD81-C505B417E06D}"/>
              </a:ext>
            </a:extLst>
          </p:cNvPr>
          <p:cNvPicPr>
            <a:picLocks noChangeAspect="1"/>
          </p:cNvPicPr>
          <p:nvPr/>
        </p:nvPicPr>
        <p:blipFill>
          <a:blip r:embed="rId3"/>
          <a:stretch>
            <a:fillRect/>
          </a:stretch>
        </p:blipFill>
        <p:spPr>
          <a:xfrm>
            <a:off x="6519797" y="3983526"/>
            <a:ext cx="5164898" cy="2586126"/>
          </a:xfrm>
          <a:prstGeom prst="rect">
            <a:avLst/>
          </a:prstGeom>
        </p:spPr>
      </p:pic>
    </p:spTree>
    <p:extLst>
      <p:ext uri="{BB962C8B-B14F-4D97-AF65-F5344CB8AC3E}">
        <p14:creationId xmlns:p14="http://schemas.microsoft.com/office/powerpoint/2010/main" val="331378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BA3C8B-3EE8-D755-8A3E-7E532B39732D}"/>
              </a:ext>
            </a:extLst>
          </p:cNvPr>
          <p:cNvSpPr>
            <a:spLocks noGrp="1"/>
          </p:cNvSpPr>
          <p:nvPr/>
        </p:nvSpPr>
        <p:spPr>
          <a:xfrm>
            <a:off x="1024128" y="585216"/>
            <a:ext cx="9720072" cy="659384"/>
          </a:xfrm>
          <a:prstGeom prst="rect">
            <a:avLst/>
          </a:prstGeom>
        </p:spPr>
        <p:txBody>
          <a:bodyPr vert="horz" lIns="91440" tIns="45720" rIns="91440" bIns="45720" rtlCol="0" anchor="ctr">
            <a:normAutofit fontScale="90000"/>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solidFill>
                  <a:schemeClr val="tx1"/>
                </a:solidFill>
              </a:rPr>
              <a:t>Automation process</a:t>
            </a:r>
          </a:p>
        </p:txBody>
      </p:sp>
      <p:sp>
        <p:nvSpPr>
          <p:cNvPr id="6" name="Content Placeholder 2">
            <a:extLst>
              <a:ext uri="{FF2B5EF4-FFF2-40B4-BE49-F238E27FC236}">
                <a16:creationId xmlns:a16="http://schemas.microsoft.com/office/drawing/2014/main" id="{B579027E-94C3-43C7-1725-89EB71861BF9}"/>
              </a:ext>
            </a:extLst>
          </p:cNvPr>
          <p:cNvSpPr>
            <a:spLocks noGrp="1"/>
          </p:cNvSpPr>
          <p:nvPr/>
        </p:nvSpPr>
        <p:spPr>
          <a:xfrm>
            <a:off x="1024121" y="1131219"/>
            <a:ext cx="9720071" cy="1043749"/>
          </a:xfrm>
          <a:prstGeom prst="rect">
            <a:avLst/>
          </a:prstGeom>
        </p:spPr>
        <p:txBody>
          <a:bodyPr vert="horz" lIns="45720" tIns="45720" rIns="45720" bIns="45720" rtlCol="0" anchor="t">
            <a:no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sz="1400" dirty="0"/>
              <a:t>The Automation toke place in 2 tasks:</a:t>
            </a:r>
            <a:endParaRPr lang="en-US" dirty="0"/>
          </a:p>
          <a:p>
            <a:r>
              <a:rPr lang="en-US" sz="1400" dirty="0"/>
              <a:t>1- EDA</a:t>
            </a:r>
          </a:p>
          <a:p>
            <a:r>
              <a:rPr lang="en-US" sz="1400" dirty="0"/>
              <a:t>2- Feature Engineering.</a:t>
            </a:r>
          </a:p>
        </p:txBody>
      </p:sp>
      <p:sp>
        <p:nvSpPr>
          <p:cNvPr id="7" name="Title 1">
            <a:extLst>
              <a:ext uri="{FF2B5EF4-FFF2-40B4-BE49-F238E27FC236}">
                <a16:creationId xmlns:a16="http://schemas.microsoft.com/office/drawing/2014/main" id="{A337CBFF-BC31-3F9C-E0A2-26B5F8EB2AB8}"/>
              </a:ext>
            </a:extLst>
          </p:cNvPr>
          <p:cNvSpPr txBox="1">
            <a:spLocks/>
          </p:cNvSpPr>
          <p:nvPr/>
        </p:nvSpPr>
        <p:spPr>
          <a:xfrm>
            <a:off x="523072" y="2325440"/>
            <a:ext cx="9720072" cy="659384"/>
          </a:xfrm>
          <a:prstGeom prst="rect">
            <a:avLst/>
          </a:prstGeom>
        </p:spPr>
        <p:txBody>
          <a:bodyPr vert="horz" lIns="91440" tIns="45720" rIns="91440" bIns="45720" rtlCol="0" anchor="ctr">
            <a:normAutofit fontScale="97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900" dirty="0"/>
              <a:t>Auto EDA</a:t>
            </a:r>
          </a:p>
        </p:txBody>
      </p:sp>
      <p:sp>
        <p:nvSpPr>
          <p:cNvPr id="8" name="Content Placeholder 2">
            <a:extLst>
              <a:ext uri="{FF2B5EF4-FFF2-40B4-BE49-F238E27FC236}">
                <a16:creationId xmlns:a16="http://schemas.microsoft.com/office/drawing/2014/main" id="{4E4AF507-3A4F-9C71-DF45-FBF0C47222A5}"/>
              </a:ext>
            </a:extLst>
          </p:cNvPr>
          <p:cNvSpPr txBox="1">
            <a:spLocks/>
          </p:cNvSpPr>
          <p:nvPr/>
        </p:nvSpPr>
        <p:spPr>
          <a:xfrm>
            <a:off x="1024106" y="2987488"/>
            <a:ext cx="9720071" cy="1347374"/>
          </a:xfrm>
          <a:prstGeom prst="rect">
            <a:avLst/>
          </a:prstGeom>
        </p:spPr>
        <p:txBody>
          <a:bodyPr vert="horz" lIns="45720" tIns="45720" rIns="4572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t>The purpose for this is to give higher level managers a descent dashboard to look at, as well as a quick overview of the data.</a:t>
            </a:r>
          </a:p>
          <a:p>
            <a:endParaRPr lang="en-US" sz="1600" dirty="0"/>
          </a:p>
          <a:p>
            <a:r>
              <a:rPr lang="en-US" sz="1600" dirty="0"/>
              <a:t>The Profiling was built using only important features that were extracted by </a:t>
            </a:r>
            <a:r>
              <a:rPr lang="en-US" sz="1600" dirty="0" err="1">
                <a:ea typeface="+mn-lt"/>
                <a:cs typeface="+mn-lt"/>
              </a:rPr>
              <a:t>LightGBM</a:t>
            </a:r>
            <a:r>
              <a:rPr lang="en-US" sz="1600" dirty="0">
                <a:ea typeface="+mn-lt"/>
                <a:cs typeface="+mn-lt"/>
              </a:rPr>
              <a:t> feature importance attribute, while the dashboard was built using </a:t>
            </a:r>
            <a:r>
              <a:rPr lang="en-US" sz="1600" dirty="0" err="1">
                <a:ea typeface="+mn-lt"/>
                <a:cs typeface="+mn-lt"/>
              </a:rPr>
              <a:t>streamlit</a:t>
            </a:r>
            <a:r>
              <a:rPr lang="en-US" sz="1600" dirty="0">
                <a:ea typeface="+mn-lt"/>
                <a:cs typeface="+mn-lt"/>
              </a:rPr>
              <a:t>.</a:t>
            </a:r>
          </a:p>
        </p:txBody>
      </p:sp>
      <p:sp>
        <p:nvSpPr>
          <p:cNvPr id="17" name="Content Placeholder 2">
            <a:extLst>
              <a:ext uri="{FF2B5EF4-FFF2-40B4-BE49-F238E27FC236}">
                <a16:creationId xmlns:a16="http://schemas.microsoft.com/office/drawing/2014/main" id="{65F0F48F-E0A2-27AA-DC6F-D75791C7710A}"/>
              </a:ext>
            </a:extLst>
          </p:cNvPr>
          <p:cNvSpPr txBox="1">
            <a:spLocks/>
          </p:cNvSpPr>
          <p:nvPr/>
        </p:nvSpPr>
        <p:spPr>
          <a:xfrm>
            <a:off x="961476" y="4908146"/>
            <a:ext cx="9720071" cy="2184400"/>
          </a:xfrm>
          <a:prstGeom prst="rect">
            <a:avLst/>
          </a:prstGeom>
        </p:spPr>
        <p:txBody>
          <a:bodyPr vert="horz" lIns="45720" tIns="45720" rIns="4572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ea typeface="+mn-lt"/>
                <a:cs typeface="+mn-lt"/>
              </a:rPr>
              <a:t>run deep feature synthesis with the time variables, with the correct specified categorical variables, with the interesting features, with the seed features, and with the custom features.</a:t>
            </a:r>
          </a:p>
          <a:p>
            <a:endParaRPr lang="en-US" sz="1400" dirty="0"/>
          </a:p>
          <a:p>
            <a:r>
              <a:rPr lang="en-US" sz="1400" dirty="0"/>
              <a:t>I didn't run this on entire dataset due to limitations of computational power.</a:t>
            </a:r>
          </a:p>
          <a:p>
            <a:endParaRPr lang="en-US" sz="1400" dirty="0"/>
          </a:p>
          <a:p>
            <a:r>
              <a:rPr lang="en-US" sz="1400" dirty="0"/>
              <a:t>I have created many features, including time variables, properly represent variables, and reduced memory usage, as well as using some primitive.</a:t>
            </a:r>
          </a:p>
        </p:txBody>
      </p:sp>
      <p:sp>
        <p:nvSpPr>
          <p:cNvPr id="18" name="Title 1">
            <a:extLst>
              <a:ext uri="{FF2B5EF4-FFF2-40B4-BE49-F238E27FC236}">
                <a16:creationId xmlns:a16="http://schemas.microsoft.com/office/drawing/2014/main" id="{F8C4053C-CDBC-B1D2-9837-EA38D96C44C7}"/>
              </a:ext>
            </a:extLst>
          </p:cNvPr>
          <p:cNvSpPr txBox="1">
            <a:spLocks/>
          </p:cNvSpPr>
          <p:nvPr/>
        </p:nvSpPr>
        <p:spPr>
          <a:xfrm>
            <a:off x="523072" y="4246097"/>
            <a:ext cx="9720072" cy="659384"/>
          </a:xfrm>
          <a:prstGeom prst="rect">
            <a:avLst/>
          </a:prstGeom>
        </p:spPr>
        <p:txBody>
          <a:bodyPr vert="horz" lIns="91440" tIns="45720" rIns="91440" bIns="45720" rtlCol="0" anchor="ctr">
            <a:normAutofit fontScale="97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900" dirty="0"/>
              <a:t>Auto Feature Engineering</a:t>
            </a:r>
          </a:p>
        </p:txBody>
      </p:sp>
    </p:spTree>
    <p:extLst>
      <p:ext uri="{BB962C8B-B14F-4D97-AF65-F5344CB8AC3E}">
        <p14:creationId xmlns:p14="http://schemas.microsoft.com/office/powerpoint/2010/main" val="3629549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CCBF-8AC8-B89C-CA99-EC8DC0224E8D}"/>
              </a:ext>
            </a:extLst>
          </p:cNvPr>
          <p:cNvSpPr>
            <a:spLocks noGrp="1"/>
          </p:cNvSpPr>
          <p:nvPr>
            <p:ph type="title"/>
          </p:nvPr>
        </p:nvSpPr>
        <p:spPr>
          <a:xfrm>
            <a:off x="1024128" y="585216"/>
            <a:ext cx="5022812" cy="706301"/>
          </a:xfrm>
        </p:spPr>
        <p:txBody>
          <a:bodyPr>
            <a:normAutofit fontScale="90000"/>
          </a:bodyPr>
          <a:lstStyle/>
          <a:p>
            <a:r>
              <a:rPr lang="en-US" dirty="0"/>
              <a:t>Feature Selection</a:t>
            </a:r>
          </a:p>
        </p:txBody>
      </p:sp>
      <p:sp>
        <p:nvSpPr>
          <p:cNvPr id="3" name="Content Placeholder 2">
            <a:extLst>
              <a:ext uri="{FF2B5EF4-FFF2-40B4-BE49-F238E27FC236}">
                <a16:creationId xmlns:a16="http://schemas.microsoft.com/office/drawing/2014/main" id="{E4247476-9426-E72C-D496-D0EAF40B0FE1}"/>
              </a:ext>
            </a:extLst>
          </p:cNvPr>
          <p:cNvSpPr>
            <a:spLocks noGrp="1"/>
          </p:cNvSpPr>
          <p:nvPr>
            <p:ph idx="1"/>
          </p:nvPr>
        </p:nvSpPr>
        <p:spPr>
          <a:xfrm>
            <a:off x="804923" y="1294356"/>
            <a:ext cx="8248263" cy="777032"/>
          </a:xfrm>
        </p:spPr>
        <p:txBody>
          <a:bodyPr vert="horz" lIns="45720" tIns="45720" rIns="45720" bIns="45720" rtlCol="0" anchor="t">
            <a:noAutofit/>
          </a:bodyPr>
          <a:lstStyle/>
          <a:p>
            <a:r>
              <a:rPr lang="en-US" sz="1400" dirty="0"/>
              <a:t>For this I used </a:t>
            </a:r>
            <a:r>
              <a:rPr lang="en-US" sz="1400" dirty="0" err="1">
                <a:ea typeface="+mn-lt"/>
                <a:cs typeface="+mn-lt"/>
              </a:rPr>
              <a:t>LightGBM</a:t>
            </a:r>
            <a:r>
              <a:rPr lang="en-US" sz="1400" dirty="0">
                <a:ea typeface="+mn-lt"/>
                <a:cs typeface="+mn-lt"/>
              </a:rPr>
              <a:t> feature importance attribute, I ran CV of 2 folds (I am still feeling bad about it, but my machine would be </a:t>
            </a:r>
            <a:r>
              <a:rPr lang="en-US" sz="1400" dirty="0" err="1">
                <a:ea typeface="+mn-lt"/>
                <a:cs typeface="+mn-lt"/>
              </a:rPr>
              <a:t>litteraly</a:t>
            </a:r>
            <a:r>
              <a:rPr lang="en-US" sz="1400" dirty="0">
                <a:ea typeface="+mn-lt"/>
                <a:cs typeface="+mn-lt"/>
              </a:rPr>
              <a:t> on fire :)).</a:t>
            </a:r>
          </a:p>
          <a:p>
            <a:endParaRPr lang="en-US" sz="1400" dirty="0">
              <a:ea typeface="+mn-lt"/>
              <a:cs typeface="+mn-lt"/>
            </a:endParaRPr>
          </a:p>
          <a:p>
            <a:r>
              <a:rPr lang="en-US" sz="1400" dirty="0"/>
              <a:t>I used grid-search for tuning the model, to ensure I have reasonably approximate to the important </a:t>
            </a:r>
            <a:r>
              <a:rPr lang="en-US" sz="1400" dirty="0" err="1"/>
              <a:t>featuers</a:t>
            </a:r>
            <a:r>
              <a:rPr lang="en-US" sz="1400" dirty="0"/>
              <a:t>.</a:t>
            </a:r>
          </a:p>
          <a:p>
            <a:endParaRPr lang="en-US" sz="1400" dirty="0"/>
          </a:p>
          <a:p>
            <a:r>
              <a:rPr lang="en-US" sz="1400" dirty="0">
                <a:solidFill>
                  <a:srgbClr val="FF0000"/>
                </a:solidFill>
              </a:rPr>
              <a:t>Drawbacks: there might be some important features depend on some non-important features, I would have spent more time in selecting features with different techniques (e.g.: RFE.), but I cheated from Kaggle anyway :)</a:t>
            </a:r>
          </a:p>
        </p:txBody>
      </p:sp>
      <p:sp>
        <p:nvSpPr>
          <p:cNvPr id="5" name="Title 1">
            <a:extLst>
              <a:ext uri="{FF2B5EF4-FFF2-40B4-BE49-F238E27FC236}">
                <a16:creationId xmlns:a16="http://schemas.microsoft.com/office/drawing/2014/main" id="{62687273-5058-4261-89A8-9F2685A0A764}"/>
              </a:ext>
            </a:extLst>
          </p:cNvPr>
          <p:cNvSpPr txBox="1">
            <a:spLocks/>
          </p:cNvSpPr>
          <p:nvPr/>
        </p:nvSpPr>
        <p:spPr>
          <a:xfrm>
            <a:off x="804923" y="312173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sz="2800" dirty="0">
                <a:ea typeface="+mj-lt"/>
                <a:cs typeface="+mj-lt"/>
              </a:rPr>
              <a:t>DATA CLEANSING</a:t>
            </a:r>
          </a:p>
        </p:txBody>
      </p:sp>
      <p:sp>
        <p:nvSpPr>
          <p:cNvPr id="7" name="Content Placeholder 2">
            <a:extLst>
              <a:ext uri="{FF2B5EF4-FFF2-40B4-BE49-F238E27FC236}">
                <a16:creationId xmlns:a16="http://schemas.microsoft.com/office/drawing/2014/main" id="{D1120CF5-A021-EB40-6695-23CF7EC5245F}"/>
              </a:ext>
            </a:extLst>
          </p:cNvPr>
          <p:cNvSpPr txBox="1">
            <a:spLocks/>
          </p:cNvSpPr>
          <p:nvPr/>
        </p:nvSpPr>
        <p:spPr>
          <a:xfrm>
            <a:off x="1076320" y="4175342"/>
            <a:ext cx="9720071" cy="4023360"/>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sz="1600" dirty="0"/>
              <a:t>For this task, every data file treated with suitable process, it includes:</a:t>
            </a:r>
          </a:p>
          <a:p>
            <a:r>
              <a:rPr lang="en-US" sz="1600" dirty="0"/>
              <a:t>1- Dealing with missing data and understanding the mechanism of missing data.</a:t>
            </a:r>
          </a:p>
          <a:p>
            <a:r>
              <a:rPr lang="en-US" sz="1600" dirty="0"/>
              <a:t>2- Renaming features.</a:t>
            </a:r>
          </a:p>
          <a:p>
            <a:r>
              <a:rPr lang="en-US" sz="1600" dirty="0"/>
              <a:t>3- Scaling.</a:t>
            </a:r>
          </a:p>
          <a:p>
            <a:r>
              <a:rPr lang="en-US" sz="1600" dirty="0"/>
              <a:t>4- much more done in the code!</a:t>
            </a:r>
          </a:p>
        </p:txBody>
      </p:sp>
    </p:spTree>
    <p:extLst>
      <p:ext uri="{BB962C8B-B14F-4D97-AF65-F5344CB8AC3E}">
        <p14:creationId xmlns:p14="http://schemas.microsoft.com/office/powerpoint/2010/main" val="3186706978"/>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hronicleVTI">
  <a:themeElements>
    <a:clrScheme name="AnalogousFromLightSeedRightStep">
      <a:dk1>
        <a:srgbClr val="000000"/>
      </a:dk1>
      <a:lt1>
        <a:srgbClr val="FFFFFF"/>
      </a:lt1>
      <a:dk2>
        <a:srgbClr val="23363D"/>
      </a:dk2>
      <a:lt2>
        <a:srgbClr val="E7E2E8"/>
      </a:lt2>
      <a:accent1>
        <a:srgbClr val="86AB7C"/>
      </a:accent1>
      <a:accent2>
        <a:srgbClr val="70AE7D"/>
      </a:accent2>
      <a:accent3>
        <a:srgbClr val="7CAB9A"/>
      </a:accent3>
      <a:accent4>
        <a:srgbClr val="6FAAAC"/>
      </a:accent4>
      <a:accent5>
        <a:srgbClr val="83A5C2"/>
      </a:accent5>
      <a:accent6>
        <a:srgbClr val="7A83BE"/>
      </a:accent6>
      <a:hlink>
        <a:srgbClr val="A069AE"/>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ChronicleVTI</vt:lpstr>
      <vt:lpstr>Integral</vt:lpstr>
      <vt:lpstr>Home Credit Default Risk</vt:lpstr>
      <vt:lpstr>PowerPoint Presentation</vt:lpstr>
      <vt:lpstr>Business problem understanding</vt:lpstr>
      <vt:lpstr>Dataset Description</vt:lpstr>
      <vt:lpstr> EDA</vt:lpstr>
      <vt:lpstr>EDA</vt:lpstr>
      <vt:lpstr>EDA</vt:lpstr>
      <vt:lpstr>PowerPoint Presentation</vt:lpstr>
      <vt:lpstr>Feature Selection</vt:lpstr>
      <vt:lpstr>Machine Learning Model</vt:lpstr>
      <vt:lpstr>What would I do to Improve the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606</cp:revision>
  <dcterms:created xsi:type="dcterms:W3CDTF">2022-05-24T16:25:45Z</dcterms:created>
  <dcterms:modified xsi:type="dcterms:W3CDTF">2022-05-24T19:32:26Z</dcterms:modified>
</cp:coreProperties>
</file>