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82" r:id="rId12"/>
    <p:sldId id="268" r:id="rId13"/>
    <p:sldId id="269" r:id="rId14"/>
    <p:sldId id="270" r:id="rId15"/>
    <p:sldId id="271" r:id="rId16"/>
    <p:sldId id="272" r:id="rId17"/>
    <p:sldId id="280" r:id="rId18"/>
    <p:sldId id="281" r:id="rId19"/>
    <p:sldId id="273" r:id="rId20"/>
    <p:sldId id="274" r:id="rId21"/>
    <p:sldId id="266" r:id="rId22"/>
    <p:sldId id="275" r:id="rId23"/>
    <p:sldId id="276" r:id="rId24"/>
    <p:sldId id="277" r:id="rId25"/>
    <p:sldId id="279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A1A2-032D-42B4-AFE2-F2B33B0CB33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DB89-5851-420E-AEC7-E4A5C735C2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20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5DB89-5851-420E-AEC7-E4A5C735C28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7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erry-asterisk.org/downloads/" TargetMode="External"/><Relationship Id="rId2" Type="http://schemas.openxmlformats.org/officeDocument/2006/relationships/hyperlink" Target="https://www.framboise314.fr/decouvrez-la-framboise314-allo-un-pabx-asterisk-dans-votre-raspberry-pi-partie-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fr-FR" dirty="0"/>
              <a:t>SAE22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fr-FR" dirty="0"/>
              <a:t>Mesurer et caractériser un signal ou un système</a:t>
            </a:r>
          </a:p>
        </p:txBody>
      </p:sp>
      <p:pic>
        <p:nvPicPr>
          <p:cNvPr id="1026" name="Picture 2" descr="C:\Users\cvanstra\Desktop\SAE linphone\capturelin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21088"/>
            <a:ext cx="3024335" cy="190924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8640"/>
            <a:ext cx="4534587" cy="254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95536" y="6309320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RT 1</a:t>
            </a:r>
            <a:r>
              <a:rPr lang="fr-FR" baseline="30000" dirty="0"/>
              <a:t>ère</a:t>
            </a:r>
            <a:r>
              <a:rPr lang="fr-FR" dirty="0"/>
              <a:t> année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64288" y="6237312"/>
            <a:ext cx="149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semestre</a:t>
            </a:r>
          </a:p>
        </p:txBody>
      </p:sp>
      <p:pic>
        <p:nvPicPr>
          <p:cNvPr id="8" name="Picture 2" descr="asterisk_0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639"/>
            <a:ext cx="3456384" cy="3137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Téléphone : </a:t>
            </a:r>
            <a:r>
              <a:rPr lang="fr-FR" b="1" dirty="0" err="1"/>
              <a:t>Softphone</a:t>
            </a:r>
            <a:r>
              <a:rPr lang="fr-FR" b="1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logicielle </a:t>
            </a:r>
            <a:r>
              <a:rPr lang="fr-FR" dirty="0" err="1"/>
              <a:t>Linphone</a:t>
            </a:r>
            <a:endParaRPr lang="fr-FR" dirty="0"/>
          </a:p>
          <a:p>
            <a:r>
              <a:rPr lang="fr-FR" dirty="0"/>
              <a:t>A installer sur les machines virtuelles Linux</a:t>
            </a:r>
          </a:p>
        </p:txBody>
      </p:sp>
      <p:pic>
        <p:nvPicPr>
          <p:cNvPr id="2050" name="Picture 2" descr="Install Linphone (Open Source Alternative to Skype) in Ubuntu - Tips on  Ubuntu"/>
          <p:cNvPicPr>
            <a:picLocks noChangeAspect="1" noChangeArrowheads="1"/>
          </p:cNvPicPr>
          <p:nvPr/>
        </p:nvPicPr>
        <p:blipFill>
          <a:blip r:embed="rId2" cstate="print"/>
          <a:srcRect l="52185" t="18995" r="6617" b="30353"/>
          <a:stretch>
            <a:fillRect/>
          </a:stretch>
        </p:blipFill>
        <p:spPr bwMode="auto">
          <a:xfrm>
            <a:off x="2339752" y="3212976"/>
            <a:ext cx="4608512" cy="3072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Topologie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/>
              <a:t>Borne </a:t>
            </a:r>
            <a:r>
              <a:rPr lang="fr-FR" sz="2800" dirty="0" err="1"/>
              <a:t>Linksys</a:t>
            </a:r>
            <a:r>
              <a:rPr lang="fr-FR" sz="2800" dirty="0"/>
              <a:t> en configuration usine (pour cela, appuyer sur le reset, puis mettre sous tension en maintenant le bouton 5 secondes)</a:t>
            </a:r>
          </a:p>
          <a:p>
            <a:r>
              <a:rPr lang="fr-FR" sz="2800" dirty="0"/>
              <a:t>Le DHCP est déjà configuré (192.168.1.0/24)</a:t>
            </a:r>
          </a:p>
          <a:p>
            <a:r>
              <a:rPr lang="fr-FR" sz="2800" dirty="0"/>
              <a:t>Connecter les 2 PC et le serveur </a:t>
            </a:r>
            <a:r>
              <a:rPr lang="fr-FR" sz="2800" dirty="0" err="1"/>
              <a:t>Rpi</a:t>
            </a:r>
            <a:endParaRPr lang="fr-FR" sz="2800" dirty="0"/>
          </a:p>
          <a:p>
            <a:r>
              <a:rPr lang="fr-FR" sz="2800" dirty="0"/>
              <a:t>Menu de la borne = 192.168.1.1  =&gt; trouver IP du </a:t>
            </a:r>
            <a:r>
              <a:rPr lang="fr-FR" sz="2800" dirty="0" err="1"/>
              <a:t>RPi</a:t>
            </a:r>
            <a:endParaRPr lang="fr-FR" sz="2800" dirty="0"/>
          </a:p>
        </p:txBody>
      </p:sp>
      <p:pic>
        <p:nvPicPr>
          <p:cNvPr id="5" name="Picture 4" descr="Linksys WRT54GL - Routeur sans fil"/>
          <p:cNvPicPr>
            <a:picLocks noChangeAspect="1" noChangeArrowheads="1"/>
          </p:cNvPicPr>
          <p:nvPr/>
        </p:nvPicPr>
        <p:blipFill>
          <a:blip r:embed="rId2" cstate="print"/>
          <a:srcRect t="13957" b="10313"/>
          <a:stretch>
            <a:fillRect/>
          </a:stretch>
        </p:blipFill>
        <p:spPr bwMode="auto">
          <a:xfrm>
            <a:off x="2915816" y="4365104"/>
            <a:ext cx="3291830" cy="2492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Travail attendu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Installation/configuration </a:t>
            </a:r>
            <a:r>
              <a:rPr lang="fr-FR" dirty="0" err="1"/>
              <a:t>RaspBX</a:t>
            </a:r>
            <a:endParaRPr lang="fr-FR" dirty="0"/>
          </a:p>
          <a:p>
            <a:r>
              <a:rPr lang="fr-FR" dirty="0"/>
              <a:t>Configuration </a:t>
            </a:r>
            <a:r>
              <a:rPr lang="fr-FR" dirty="0" err="1"/>
              <a:t>Linphone</a:t>
            </a:r>
            <a:endParaRPr lang="fr-FR" dirty="0"/>
          </a:p>
          <a:p>
            <a:r>
              <a:rPr lang="fr-FR" dirty="0"/>
              <a:t>Comparaison de qualité sonore</a:t>
            </a:r>
          </a:p>
          <a:p>
            <a:r>
              <a:rPr lang="fr-FR" dirty="0"/>
              <a:t>Mesure de rapport signal/bruit</a:t>
            </a:r>
          </a:p>
          <a:p>
            <a:r>
              <a:rPr lang="fr-FR" dirty="0"/>
              <a:t>Mesure de bande passante</a:t>
            </a:r>
          </a:p>
          <a:p>
            <a:r>
              <a:rPr lang="fr-FR" dirty="0"/>
              <a:t>Pour </a:t>
            </a:r>
            <a:r>
              <a:rPr lang="fr-FR"/>
              <a:t>plusieurs codec/débits/fréquences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Installation de </a:t>
            </a:r>
            <a:r>
              <a:rPr lang="fr-FR" b="1" dirty="0" err="1"/>
              <a:t>FreePBX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Tutoriel sur le lien suivant :</a:t>
            </a:r>
          </a:p>
          <a:p>
            <a:r>
              <a:rPr lang="fr-FR" dirty="0">
                <a:hlinkClick r:id="rId2"/>
              </a:rPr>
              <a:t>https://www.framboise314.fr/decouvrez-la-framboise314-allo-un-pabx-asterisk-dans-votre-raspberry-pi-partie-2/</a:t>
            </a:r>
            <a:endParaRPr lang="fr-FR" dirty="0"/>
          </a:p>
          <a:p>
            <a:r>
              <a:rPr lang="fr-FR" dirty="0"/>
              <a:t>Image prête à charger dans une carte SD :</a:t>
            </a:r>
          </a:p>
          <a:p>
            <a:r>
              <a:rPr lang="fr-FR" dirty="0">
                <a:hlinkClick r:id="rId3"/>
              </a:rPr>
              <a:t>http://www.raspberry-asterisk.org/downloads/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</a:t>
            </a:r>
            <a:r>
              <a:rPr lang="fr-FR" b="1" dirty="0" err="1"/>
              <a:t>FreePBX</a:t>
            </a:r>
            <a:endParaRPr lang="fr-FR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0178" r="5253"/>
          <a:stretch>
            <a:fillRect/>
          </a:stretch>
        </p:blipFill>
        <p:spPr bwMode="auto">
          <a:xfrm>
            <a:off x="548922" y="2060848"/>
            <a:ext cx="7623478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436096" y="36450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« </a:t>
            </a:r>
            <a:r>
              <a:rPr lang="fr-FR" dirty="0" err="1"/>
              <a:t>Sip</a:t>
            </a:r>
            <a:r>
              <a:rPr lang="fr-FR" dirty="0"/>
              <a:t> setting/général »</a:t>
            </a:r>
          </a:p>
          <a:p>
            <a:r>
              <a:rPr lang="fr-FR" dirty="0"/>
              <a:t>Détecter et ajouter les réseaux utilisés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55576" y="126876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Accessible via navigateur = IP du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</a:t>
            </a:r>
            <a:r>
              <a:rPr lang="fr-FR" b="1" dirty="0" err="1"/>
              <a:t>FreePBX</a:t>
            </a:r>
            <a:endParaRPr lang="fr-FR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0178" r="5253"/>
          <a:stretch>
            <a:fillRect/>
          </a:stretch>
        </p:blipFill>
        <p:spPr bwMode="auto">
          <a:xfrm>
            <a:off x="548922" y="2060848"/>
            <a:ext cx="7623478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004048" y="414908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Cocher un maximum de codecs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62" t="35000" r="57869" b="18101"/>
          <a:stretch>
            <a:fillRect/>
          </a:stretch>
        </p:blipFill>
        <p:spPr bwMode="auto">
          <a:xfrm>
            <a:off x="179511" y="1340768"/>
            <a:ext cx="814120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</a:t>
            </a:r>
            <a:r>
              <a:rPr lang="fr-FR" b="1" dirty="0" err="1"/>
              <a:t>freePBX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716016" y="292494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« SIP settings/</a:t>
            </a:r>
            <a:r>
              <a:rPr lang="fr-FR" dirty="0" err="1"/>
              <a:t>pjsip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3491880" y="1988840"/>
            <a:ext cx="1080120" cy="11521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059832" y="3284984"/>
            <a:ext cx="1584176" cy="25202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</a:t>
            </a:r>
            <a:r>
              <a:rPr lang="fr-FR" b="1" dirty="0" err="1"/>
              <a:t>freePBX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716016" y="285293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« SIP settings/</a:t>
            </a:r>
            <a:r>
              <a:rPr lang="fr-FR" dirty="0" err="1"/>
              <a:t>pjsip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3419872" y="2780928"/>
            <a:ext cx="1152128" cy="3600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600" t="21700" r="57281" b="41901"/>
          <a:stretch>
            <a:fillRect/>
          </a:stretch>
        </p:blipFill>
        <p:spPr bwMode="auto">
          <a:xfrm>
            <a:off x="1043608" y="1412776"/>
            <a:ext cx="7056784" cy="47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èche droite 8"/>
          <p:cNvSpPr/>
          <p:nvPr/>
        </p:nvSpPr>
        <p:spPr>
          <a:xfrm flipH="1">
            <a:off x="3635896" y="4365104"/>
            <a:ext cx="21602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923928" y="44371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Décommenter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11200" r="46057" b="44701"/>
          <a:stretch>
            <a:fillRect/>
          </a:stretch>
        </p:blipFill>
        <p:spPr bwMode="auto">
          <a:xfrm>
            <a:off x="107504" y="1988840"/>
            <a:ext cx="8892480" cy="408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</a:t>
            </a:r>
            <a:r>
              <a:rPr lang="fr-FR" b="1" dirty="0" err="1"/>
              <a:t>freePBX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499992" y="126876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« Application/extensions »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de </a:t>
            </a:r>
            <a:r>
              <a:rPr lang="fr-FR" b="1" dirty="0" err="1"/>
              <a:t>Linphone</a:t>
            </a:r>
            <a:endParaRPr lang="fr-FR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2" y="2182019"/>
            <a:ext cx="53244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7380312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IP du </a:t>
            </a:r>
            <a:r>
              <a:rPr lang="fr-FR" dirty="0" err="1"/>
              <a:t>Rpi</a:t>
            </a:r>
            <a:endParaRPr lang="fr-FR" dirty="0"/>
          </a:p>
        </p:txBody>
      </p:sp>
      <p:cxnSp>
        <p:nvCxnSpPr>
          <p:cNvPr id="5" name="Connecteur droit avec flèche 4"/>
          <p:cNvCxnSpPr>
            <a:stCxn id="4" idx="1"/>
          </p:cNvCxnSpPr>
          <p:nvPr/>
        </p:nvCxnSpPr>
        <p:spPr>
          <a:xfrm flipH="1">
            <a:off x="5796136" y="1525434"/>
            <a:ext cx="1584176" cy="1111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487816" y="2924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N°Port SIP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6732240" y="2852936"/>
            <a:ext cx="792088" cy="21602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 ciblée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RT2 connecter</a:t>
            </a:r>
          </a:p>
          <a:p>
            <a:r>
              <a:rPr lang="fr-FR" dirty="0" err="1"/>
              <a:t>Coef</a:t>
            </a:r>
            <a:r>
              <a:rPr lang="fr-FR" dirty="0"/>
              <a:t> 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Configuration de </a:t>
            </a:r>
            <a:r>
              <a:rPr lang="fr-FR" b="1" dirty="0" err="1"/>
              <a:t>Linphone</a:t>
            </a:r>
            <a:endParaRPr lang="fr-FR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338" y="1600200"/>
            <a:ext cx="63573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4932040" y="270892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 :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codec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débit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fréquence</a:t>
            </a:r>
          </a:p>
        </p:txBody>
      </p:sp>
      <p:cxnSp>
        <p:nvCxnSpPr>
          <p:cNvPr id="5" name="Connecteur droit avec flèche 4"/>
          <p:cNvCxnSpPr>
            <a:stCxn id="4" idx="1"/>
          </p:cNvCxnSpPr>
          <p:nvPr/>
        </p:nvCxnSpPr>
        <p:spPr>
          <a:xfrm flipH="1" flipV="1">
            <a:off x="4139952" y="2996952"/>
            <a:ext cx="792088" cy="31213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5940152" y="3356992"/>
            <a:ext cx="864096" cy="21602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Connectique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Cordon Jack mono/banane</a:t>
            </a:r>
          </a:p>
          <a:p>
            <a:r>
              <a:rPr lang="fr-FR" dirty="0"/>
              <a:t>Injecter signal GBF sur la prise micro du PC 1		(+ observer voie 1 oscilloscope)</a:t>
            </a:r>
          </a:p>
          <a:p>
            <a:r>
              <a:rPr lang="fr-FR" dirty="0"/>
              <a:t>Mesurer la sortie sur la prise casque du PC 2 (voie 2 oscilloscope)</a:t>
            </a:r>
          </a:p>
          <a:p>
            <a:endParaRPr lang="fr-FR" dirty="0"/>
          </a:p>
        </p:txBody>
      </p:sp>
      <p:pic>
        <p:nvPicPr>
          <p:cNvPr id="1026" name="Picture 2" descr="Cordon Jack 3,5 mâle-bananes - Jeulin"/>
          <p:cNvPicPr>
            <a:picLocks noChangeAspect="1" noChangeArrowheads="1"/>
          </p:cNvPicPr>
          <p:nvPr/>
        </p:nvPicPr>
        <p:blipFill>
          <a:blip r:embed="rId2" cstate="print"/>
          <a:srcRect l="13043" t="24084" b="23742"/>
          <a:stretch>
            <a:fillRect/>
          </a:stretch>
        </p:blipFill>
        <p:spPr bwMode="auto">
          <a:xfrm>
            <a:off x="4499992" y="3861048"/>
            <a:ext cx="4320480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Mesure de bande passante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Injecter un signal </a:t>
            </a:r>
            <a:r>
              <a:rPr lang="fr-FR" dirty="0" err="1"/>
              <a:t>sinusoidal</a:t>
            </a:r>
            <a:r>
              <a:rPr lang="fr-FR" dirty="0"/>
              <a:t> de 1 kHz/1V (GBF+jack/banane)</a:t>
            </a:r>
          </a:p>
          <a:p>
            <a:r>
              <a:rPr lang="fr-FR" dirty="0"/>
              <a:t>Mesurer l’amplitude en sortie (Oscilloscope+jack/banane)</a:t>
            </a:r>
          </a:p>
          <a:p>
            <a:r>
              <a:rPr lang="fr-FR" dirty="0"/>
              <a:t>Augmenter progressivement la fréquence en partant de 1kHz</a:t>
            </a:r>
          </a:p>
          <a:p>
            <a:r>
              <a:rPr lang="fr-FR" dirty="0"/>
              <a:t>Trouver la fréquence pour laquelle l’amplitude de sortie est divisée par √2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Mesure de SNR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Injecter une </a:t>
            </a:r>
            <a:r>
              <a:rPr lang="fr-FR" dirty="0" err="1"/>
              <a:t>sinusoide</a:t>
            </a:r>
            <a:r>
              <a:rPr lang="fr-FR" dirty="0"/>
              <a:t> à 1kHz</a:t>
            </a:r>
          </a:p>
          <a:p>
            <a:r>
              <a:rPr lang="fr-FR" dirty="0"/>
              <a:t>Observer la sortie à l’oscilloscope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Comparer</a:t>
            </a:r>
            <a:r>
              <a:rPr lang="fr-FR" dirty="0"/>
              <a:t> à la même mesure sur un fichier </a:t>
            </a:r>
            <a:r>
              <a:rPr lang="fr-FR" b="1" dirty="0" err="1"/>
              <a:t>wav</a:t>
            </a:r>
            <a:r>
              <a:rPr lang="fr-FR" dirty="0"/>
              <a:t> enregistré via </a:t>
            </a:r>
            <a:r>
              <a:rPr lang="fr-FR" dirty="0" err="1"/>
              <a:t>Linphone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26" name="Picture 2" descr="470px-SNR_2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492896"/>
            <a:ext cx="5112568" cy="261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Mesure de spectre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Injecter un signal complexe (musique ?)</a:t>
            </a:r>
          </a:p>
          <a:p>
            <a:r>
              <a:rPr lang="fr-FR" dirty="0"/>
              <a:t>Mesurer le spectre en entrée et en sortie, oscilloscope en mode FFT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Mesure qualité d’écoute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Echelle MOS de 1 à 5</a:t>
            </a:r>
          </a:p>
          <a:p>
            <a:r>
              <a:rPr lang="fr-FR" dirty="0"/>
              <a:t>1 = qualité médiocre, conversation impossible à suivre</a:t>
            </a:r>
          </a:p>
          <a:p>
            <a:r>
              <a:rPr lang="fr-FR" dirty="0"/>
              <a:t>5 = qualité parfaite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Auto-Evaluation</a:t>
            </a:r>
            <a:endParaRPr lang="fr-FR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60079"/>
              </p:ext>
            </p:extLst>
          </p:nvPr>
        </p:nvGraphicFramePr>
        <p:xfrm>
          <a:off x="395536" y="1988840"/>
          <a:ext cx="828092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Non-fait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</a:t>
                      </a:r>
                    </a:p>
                    <a:p>
                      <a:r>
                        <a:rPr lang="fr-FR" dirty="0"/>
                        <a:t>(date/heure</a:t>
                      </a:r>
                      <a:r>
                        <a:rPr lang="fr-FR" baseline="0" dirty="0"/>
                        <a:t> début)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 (date/heure</a:t>
                      </a:r>
                      <a:r>
                        <a:rPr lang="fr-FR" baseline="0" dirty="0"/>
                        <a:t> fin)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Installation de </a:t>
                      </a:r>
                      <a:r>
                        <a:rPr lang="fr-FR" dirty="0" err="1"/>
                        <a:t>FreePBX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Configuration </a:t>
                      </a:r>
                      <a:r>
                        <a:rPr lang="fr-FR" dirty="0" err="1"/>
                        <a:t>FreePBX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Configuration de </a:t>
                      </a:r>
                      <a:r>
                        <a:rPr lang="fr-FR" dirty="0" err="1"/>
                        <a:t>Linphone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 de fonctionnement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Mesure de BP(plusieurs config)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Mesure de SNR (plusieurs config)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Mesure de spectre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Comparaison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Apprentissages critiques couverts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AC0211</a:t>
            </a:r>
            <a:r>
              <a:rPr lang="fr-FR" dirty="0"/>
              <a:t> | Mesurer et analyser les signaux</a:t>
            </a:r>
          </a:p>
          <a:p>
            <a:r>
              <a:rPr lang="fr-FR" b="1" dirty="0"/>
              <a:t>AC0212</a:t>
            </a:r>
            <a:r>
              <a:rPr lang="fr-FR" dirty="0"/>
              <a:t> | Caractériser des systèmes de transmissions élémentaires et découvrir la modélisation mathématique de leur fonctionnement</a:t>
            </a:r>
          </a:p>
          <a:p>
            <a:r>
              <a:rPr lang="fr-FR" b="1" dirty="0"/>
              <a:t>AC0213 </a:t>
            </a:r>
            <a:r>
              <a:rPr lang="fr-FR" dirty="0"/>
              <a:t>| Déployer des supports de transmission</a:t>
            </a:r>
          </a:p>
          <a:p>
            <a:r>
              <a:rPr lang="fr-FR" b="1" dirty="0"/>
              <a:t>AC0215 </a:t>
            </a:r>
            <a:r>
              <a:rPr lang="fr-FR" dirty="0"/>
              <a:t>| Communiquer avec un client ou un collaborateur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Liste des ressources mobilisées et combinées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R104 </a:t>
            </a:r>
            <a:r>
              <a:rPr lang="fr-FR" dirty="0"/>
              <a:t>| Fondamentaux des Systèmes électroniques</a:t>
            </a:r>
          </a:p>
          <a:p>
            <a:r>
              <a:rPr lang="fr-FR" b="1" dirty="0"/>
              <a:t>R113</a:t>
            </a:r>
            <a:r>
              <a:rPr lang="fr-FR" dirty="0"/>
              <a:t> | Mathématiques du signal</a:t>
            </a:r>
          </a:p>
          <a:p>
            <a:r>
              <a:rPr lang="fr-FR" b="1" dirty="0"/>
              <a:t>R114</a:t>
            </a:r>
            <a:r>
              <a:rPr lang="fr-FR" dirty="0"/>
              <a:t> | Mathématiques des transmissions</a:t>
            </a:r>
          </a:p>
          <a:p>
            <a:r>
              <a:rPr lang="fr-FR" b="1" dirty="0"/>
              <a:t>R205 </a:t>
            </a:r>
            <a:r>
              <a:rPr lang="fr-FR" dirty="0"/>
              <a:t>| Signaux et Systèmes pour les transmissions</a:t>
            </a:r>
          </a:p>
          <a:p>
            <a:r>
              <a:rPr lang="fr-FR" b="1" dirty="0"/>
              <a:t>R206</a:t>
            </a:r>
            <a:r>
              <a:rPr lang="fr-FR" dirty="0"/>
              <a:t> | Numérisation de l'information</a:t>
            </a:r>
          </a:p>
          <a:p>
            <a:r>
              <a:rPr lang="fr-FR" b="1" dirty="0"/>
              <a:t>R210 </a:t>
            </a:r>
            <a:r>
              <a:rPr lang="fr-FR" dirty="0"/>
              <a:t>| Anglais de communication et développement de l’anglais technique</a:t>
            </a:r>
          </a:p>
          <a:p>
            <a:r>
              <a:rPr lang="fr-FR" b="1" dirty="0"/>
              <a:t>R211 </a:t>
            </a:r>
            <a:r>
              <a:rPr lang="fr-FR" dirty="0"/>
              <a:t>| Expression-Culture-Communication Professionnelles 2</a:t>
            </a:r>
          </a:p>
          <a:p>
            <a:r>
              <a:rPr lang="fr-FR" b="1" dirty="0"/>
              <a:t>R213</a:t>
            </a:r>
            <a:r>
              <a:rPr lang="fr-FR" dirty="0"/>
              <a:t> |  Mathématiques des systèmes numériques</a:t>
            </a:r>
          </a:p>
          <a:p>
            <a:r>
              <a:rPr lang="fr-FR" b="1" dirty="0"/>
              <a:t>R214</a:t>
            </a:r>
            <a:r>
              <a:rPr lang="fr-FR" dirty="0"/>
              <a:t> | Analyse des signaux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 de livrable ou de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étudiants peuvent être évalués à travers :</a:t>
            </a:r>
          </a:p>
          <a:p>
            <a:pPr lvl="0"/>
            <a:r>
              <a:rPr lang="fr-FR" dirty="0"/>
              <a:t>Un rapport écrit;</a:t>
            </a:r>
          </a:p>
          <a:p>
            <a:pPr lvl="0"/>
            <a:r>
              <a:rPr lang="fr-FR" dirty="0"/>
              <a:t>Une présentation orale des performances mesurées. </a:t>
            </a:r>
          </a:p>
          <a:p>
            <a:r>
              <a:rPr lang="fr-FR" dirty="0"/>
              <a:t>L’étudiant s’approprie son portfolio. Des temps sont prévus pour qu'il y synthétise sa production technique et son analyse argumentée.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Travail attendu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SAE, l’étudiant saura mobiliser les compétences pour analyser des signaux d’un système de transmission, les exploiter, et les présenter sous forme d’un bilan à un client ou un collaborateur.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Sujet de l’étude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Comparer les différents formats de numérisation du son utilisés en téléphonie sur </a:t>
            </a:r>
            <a:r>
              <a:rPr lang="fr-FR" dirty="0" err="1"/>
              <a:t>VoIP</a:t>
            </a:r>
            <a:r>
              <a:rPr lang="fr-FR" dirty="0"/>
              <a:t>.</a:t>
            </a:r>
          </a:p>
          <a:p>
            <a:r>
              <a:rPr lang="fr-FR" dirty="0"/>
              <a:t>Comparaison de la qualité obtenue en fonction du débit, de la fréquence d’échantillonnage, du codec.</a:t>
            </a:r>
          </a:p>
          <a:p>
            <a:r>
              <a:rPr lang="fr-FR" dirty="0"/>
              <a:t>Mesures des caractéristiques des signaux : bande passante, spectre, rapport signal sur bruit.</a:t>
            </a:r>
          </a:p>
          <a:p>
            <a:r>
              <a:rPr lang="fr-FR" dirty="0"/>
              <a:t>Estimation/comparaison de la qualité d’écoute perçue à l’oreille.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Machine physique pour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r>
              <a:rPr lang="fr-FR" dirty="0"/>
              <a:t>Carte SD</a:t>
            </a:r>
          </a:p>
          <a:p>
            <a:r>
              <a:rPr lang="fr-FR" dirty="0"/>
              <a:t>Liaison au réseau de l’IUT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789040"/>
            <a:ext cx="4534587" cy="254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Serveur </a:t>
            </a:r>
            <a:r>
              <a:rPr lang="fr-FR" b="1" dirty="0" err="1"/>
              <a:t>VoIP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FreePBX</a:t>
            </a:r>
            <a:r>
              <a:rPr lang="fr-FR" dirty="0"/>
              <a:t> = Serveur </a:t>
            </a:r>
            <a:r>
              <a:rPr lang="fr-FR" dirty="0" err="1"/>
              <a:t>Asterisk</a:t>
            </a:r>
            <a:endParaRPr lang="fr-FR" dirty="0"/>
          </a:p>
          <a:p>
            <a:r>
              <a:rPr lang="fr-FR" dirty="0"/>
              <a:t>Version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pic>
        <p:nvPicPr>
          <p:cNvPr id="22530" name="Picture 2" descr="asterisk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3811173" cy="3459882"/>
          </a:xfrm>
          <a:prstGeom prst="rect">
            <a:avLst/>
          </a:prstGeom>
          <a:noFill/>
        </p:spPr>
      </p:pic>
      <p:pic>
        <p:nvPicPr>
          <p:cNvPr id="22532" name="Picture 4" descr="asterisk_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0968"/>
            <a:ext cx="4248150" cy="2876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721</Words>
  <Application>Microsoft Office PowerPoint</Application>
  <PresentationFormat>Affichage à l'écran (4:3)</PresentationFormat>
  <Paragraphs>130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Thème Office</vt:lpstr>
      <vt:lpstr>SAE22</vt:lpstr>
      <vt:lpstr>Compétence ciblée</vt:lpstr>
      <vt:lpstr>Apprentissages critiques couverts</vt:lpstr>
      <vt:lpstr>Liste des ressources mobilisées et combinées</vt:lpstr>
      <vt:lpstr>Type de livrable ou de production</vt:lpstr>
      <vt:lpstr>Travail attendu</vt:lpstr>
      <vt:lpstr>Sujet de l’étude</vt:lpstr>
      <vt:lpstr>Machine physique pour le serveur</vt:lpstr>
      <vt:lpstr>Serveur VoIP</vt:lpstr>
      <vt:lpstr>Téléphone : Softphone </vt:lpstr>
      <vt:lpstr>Topologie Réseau</vt:lpstr>
      <vt:lpstr>Travail attendu</vt:lpstr>
      <vt:lpstr>Installation de FreePBX</vt:lpstr>
      <vt:lpstr>Configuration FreePBX</vt:lpstr>
      <vt:lpstr>Configuration FreePBX</vt:lpstr>
      <vt:lpstr>Configuration freePBX</vt:lpstr>
      <vt:lpstr>Configuration freePBX</vt:lpstr>
      <vt:lpstr>Configuration freePBX</vt:lpstr>
      <vt:lpstr>Configuration de Linphone</vt:lpstr>
      <vt:lpstr>Configuration de Linphone</vt:lpstr>
      <vt:lpstr>Connectique</vt:lpstr>
      <vt:lpstr>Mesure de bande passante</vt:lpstr>
      <vt:lpstr>Mesure de SNR</vt:lpstr>
      <vt:lpstr>Mesure de spectre</vt:lpstr>
      <vt:lpstr>Mesure qualité d’écoute</vt:lpstr>
      <vt:lpstr>Auto-Evaluation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SAE22</dc:title>
  <dc:creator>cvanstra</dc:creator>
  <cp:lastModifiedBy>Mourad AMGHAR</cp:lastModifiedBy>
  <cp:revision>31</cp:revision>
  <dcterms:created xsi:type="dcterms:W3CDTF">2021-12-02T10:10:56Z</dcterms:created>
  <dcterms:modified xsi:type="dcterms:W3CDTF">2023-04-05T09:55:15Z</dcterms:modified>
</cp:coreProperties>
</file>