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2" r:id="rId18"/>
    <p:sldId id="274" r:id="rId19"/>
    <p:sldId id="270" r:id="rId20"/>
    <p:sldId id="275" r:id="rId21"/>
    <p:sldId id="276" r:id="rId22"/>
    <p:sldId id="278" r:id="rId23"/>
    <p:sldId id="277" r:id="rId24"/>
    <p:sldId id="279" r:id="rId25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spotapp.com/fr/wifi-analyzer/wifi-analyzer-apps-androi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ua.com.wifisolutions.wifiheatmap&amp;hl=fr&amp;gl=U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ifi-highpower.com/25-antenne-yagi-bazooka-17-dbi-50-c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SAE 13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1270992"/>
          </a:xfrm>
        </p:spPr>
        <p:txBody>
          <a:bodyPr/>
          <a:lstStyle/>
          <a:p>
            <a:r>
              <a:rPr lang="fr-FR" b="1" dirty="0"/>
              <a:t>Découvrir un dispositif de transmission</a:t>
            </a:r>
            <a:endParaRPr lang="fr-FR" dirty="0"/>
          </a:p>
        </p:txBody>
      </p:sp>
      <p:pic>
        <p:nvPicPr>
          <p:cNvPr id="1026" name="Picture 2" descr="http://www.wifi-highpower.com/139-thickbox_default/antenne-yagi-bazooka-17-dbi-50-c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31440"/>
            <a:ext cx="4067944" cy="4067944"/>
          </a:xfrm>
          <a:prstGeom prst="rect">
            <a:avLst/>
          </a:prstGeom>
          <a:noFill/>
        </p:spPr>
      </p:pic>
      <p:pic>
        <p:nvPicPr>
          <p:cNvPr id="1028" name="Picture 4" descr="Linksys WRT54GL - Routeur sans fil"/>
          <p:cNvPicPr>
            <a:picLocks noChangeAspect="1" noChangeArrowheads="1"/>
          </p:cNvPicPr>
          <p:nvPr/>
        </p:nvPicPr>
        <p:blipFill>
          <a:blip r:embed="rId3" cstate="print"/>
          <a:srcRect t="13957"/>
          <a:stretch>
            <a:fillRect/>
          </a:stretch>
        </p:blipFill>
        <p:spPr bwMode="auto">
          <a:xfrm>
            <a:off x="5436096" y="0"/>
            <a:ext cx="3291830" cy="2832399"/>
          </a:xfrm>
          <a:prstGeom prst="rect">
            <a:avLst/>
          </a:prstGeom>
          <a:noFill/>
        </p:spPr>
      </p:pic>
      <p:pic>
        <p:nvPicPr>
          <p:cNvPr id="1030" name="Picture 6" descr="Diagramme de rayonnement de l&amp;#39;antenne sans pertes métalliques 3.b.... |  Download Scientific Diagra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21088"/>
            <a:ext cx="3923928" cy="2238705"/>
          </a:xfrm>
          <a:prstGeom prst="rect">
            <a:avLst/>
          </a:prstGeom>
          <a:noFill/>
        </p:spPr>
      </p:pic>
      <p:pic>
        <p:nvPicPr>
          <p:cNvPr id="1032" name="Picture 8" descr="La diminution de la puissance recue en fonction de la distance entre l'antenne d'émission et celle de recepti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1014" y="4221088"/>
            <a:ext cx="4182986" cy="252028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107504" y="6488668"/>
            <a:ext cx="18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BUT RT 1</a:t>
            </a:r>
            <a:r>
              <a:rPr lang="fr-FR" baseline="30000" dirty="0"/>
              <a:t>ère</a:t>
            </a:r>
            <a:r>
              <a:rPr lang="fr-FR" dirty="0"/>
              <a:t> année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650450" y="6488668"/>
            <a:ext cx="141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1er semestre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Mesures attendues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Puissance reçue en fonction de la distance</a:t>
            </a:r>
          </a:p>
          <a:p>
            <a:r>
              <a:rPr lang="fr-FR" dirty="0"/>
              <a:t>Calcul de la puissance émise et du gain d’antenne à partir de mesures pratiques</a:t>
            </a:r>
          </a:p>
          <a:p>
            <a:r>
              <a:rPr lang="fr-FR" dirty="0"/>
              <a:t>Diagramme de rayonnement à 360°</a:t>
            </a:r>
          </a:p>
          <a:p>
            <a:r>
              <a:rPr lang="fr-FR" dirty="0"/>
              <a:t>Pertes dues aux obstacles courant</a:t>
            </a:r>
          </a:p>
          <a:p>
            <a:r>
              <a:rPr lang="fr-FR" dirty="0"/>
              <a:t>Cartographie d’une couverture wifi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Mise en place du réseau WIFI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du routeur </a:t>
            </a:r>
            <a:r>
              <a:rPr lang="fr-FR" dirty="0" err="1"/>
              <a:t>linksys</a:t>
            </a:r>
            <a:r>
              <a:rPr lang="fr-FR" dirty="0"/>
              <a:t> en borne WIFI. </a:t>
            </a:r>
          </a:p>
          <a:p>
            <a:r>
              <a:rPr lang="fr-FR" dirty="0" err="1"/>
              <a:t>Firmware</a:t>
            </a:r>
            <a:r>
              <a:rPr lang="fr-FR" dirty="0"/>
              <a:t> alternatif DD-WRT</a:t>
            </a:r>
          </a:p>
          <a:p>
            <a:endParaRPr lang="fr-F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811240"/>
            <a:ext cx="5112568" cy="38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Mesure de puissance reçue en dBm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La mesure sera réalisée à l’aide d’une application sur </a:t>
            </a:r>
            <a:r>
              <a:rPr lang="fr-FR" b="1" dirty="0"/>
              <a:t>smartphone Android </a:t>
            </a:r>
            <a:r>
              <a:rPr lang="fr-FR" dirty="0"/>
              <a:t>, ou </a:t>
            </a:r>
            <a:r>
              <a:rPr lang="fr-FR" b="1" dirty="0"/>
              <a:t>ordinateur sous Windows</a:t>
            </a:r>
            <a:r>
              <a:rPr lang="fr-FR" dirty="0"/>
              <a:t>, à choisir, en justifiant son choix :</a:t>
            </a:r>
          </a:p>
          <a:p>
            <a:r>
              <a:rPr lang="fr-FR" b="1" dirty="0" err="1">
                <a:hlinkClick r:id="rId2"/>
              </a:rPr>
              <a:t>NetSpot</a:t>
            </a:r>
            <a:r>
              <a:rPr lang="fr-FR" b="1" dirty="0">
                <a:hlinkClick r:id="rId2"/>
              </a:rPr>
              <a:t> pour </a:t>
            </a:r>
            <a:r>
              <a:rPr lang="fr-FR" b="1" dirty="0" err="1">
                <a:hlinkClick r:id="rId2"/>
              </a:rPr>
              <a:t>Android</a:t>
            </a:r>
            <a:r>
              <a:rPr lang="fr-FR" dirty="0"/>
              <a:t> </a:t>
            </a:r>
          </a:p>
          <a:p>
            <a:r>
              <a:rPr lang="fr-FR" b="1" dirty="0">
                <a:hlinkClick r:id="rId2"/>
              </a:rPr>
              <a:t>Wifi Analyzer</a:t>
            </a:r>
            <a:r>
              <a:rPr lang="fr-FR" dirty="0"/>
              <a:t> </a:t>
            </a:r>
          </a:p>
          <a:p>
            <a:r>
              <a:rPr lang="fr-FR" b="1" dirty="0" err="1">
                <a:hlinkClick r:id="rId2"/>
              </a:rPr>
              <a:t>OpenSignal</a:t>
            </a:r>
            <a:r>
              <a:rPr lang="fr-FR" dirty="0"/>
              <a:t> </a:t>
            </a:r>
          </a:p>
          <a:p>
            <a:r>
              <a:rPr lang="fr-FR" b="1" dirty="0">
                <a:hlinkClick r:id="rId2"/>
              </a:rPr>
              <a:t>Network Signal Info</a:t>
            </a:r>
            <a:r>
              <a:rPr lang="fr-FR" dirty="0"/>
              <a:t> </a:t>
            </a:r>
          </a:p>
          <a:p>
            <a:r>
              <a:rPr lang="fr-FR" b="1" dirty="0" err="1">
                <a:hlinkClick r:id="rId2"/>
              </a:rPr>
              <a:t>WiFi</a:t>
            </a:r>
            <a:r>
              <a:rPr lang="fr-FR" b="1" dirty="0">
                <a:hlinkClick r:id="rId2"/>
              </a:rPr>
              <a:t> Monitor</a:t>
            </a:r>
            <a:r>
              <a:rPr lang="fr-FR" dirty="0"/>
              <a:t> </a:t>
            </a:r>
          </a:p>
          <a:p>
            <a:r>
              <a:rPr lang="fr-FR" b="1" dirty="0" err="1">
                <a:hlinkClick r:id="rId2"/>
              </a:rPr>
              <a:t>ScanFi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Puissance reçue en fonction de la distance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équation de </a:t>
            </a:r>
            <a:r>
              <a:rPr lang="fr-FR" b="1" i="1" dirty="0" err="1"/>
              <a:t>Friis</a:t>
            </a:r>
            <a:endParaRPr lang="fr-FR" b="1" i="1" dirty="0"/>
          </a:p>
          <a:p>
            <a:endParaRPr lang="fr-FR" b="1" i="1" dirty="0"/>
          </a:p>
          <a:p>
            <a:endParaRPr lang="fr-FR" b="1" i="1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07440"/>
            <a:ext cx="4896544" cy="270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Puissance reçue en fonction de la distance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équation de </a:t>
            </a:r>
            <a:r>
              <a:rPr lang="fr-FR" b="1" i="1" dirty="0" err="1"/>
              <a:t>Friis</a:t>
            </a:r>
            <a:r>
              <a:rPr lang="fr-FR" b="1" i="1" dirty="0"/>
              <a:t> en décibels :</a:t>
            </a:r>
          </a:p>
          <a:p>
            <a:endParaRPr lang="fr-FR" b="1" i="1" dirty="0"/>
          </a:p>
          <a:p>
            <a:pPr>
              <a:buNone/>
            </a:pPr>
            <a:endParaRPr lang="fr-FR" b="1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7782" t="61090" r="28522" b="29364"/>
          <a:stretch>
            <a:fillRect/>
          </a:stretch>
        </p:blipFill>
        <p:spPr bwMode="auto">
          <a:xfrm>
            <a:off x="467544" y="2708920"/>
            <a:ext cx="8064896" cy="80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Puissance reçue en fonction de la distance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Tracé graphique de l’équation de </a:t>
            </a:r>
            <a:r>
              <a:rPr lang="fr-FR" b="1" i="1" dirty="0" err="1"/>
              <a:t>Friis</a:t>
            </a:r>
            <a:r>
              <a:rPr lang="fr-FR" b="1" i="1" dirty="0"/>
              <a:t> :</a:t>
            </a:r>
          </a:p>
          <a:p>
            <a:endParaRPr lang="fr-FR" b="1" i="1" dirty="0"/>
          </a:p>
          <a:p>
            <a:pPr>
              <a:buNone/>
            </a:pPr>
            <a:endParaRPr lang="fr-FR" b="1" i="1" dirty="0"/>
          </a:p>
        </p:txBody>
      </p:sp>
      <p:pic>
        <p:nvPicPr>
          <p:cNvPr id="24578" name="Picture 2" descr="https://user.oc-static.com/upload/2018/09/26/15379840065395_puissance_rec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529375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Puissance reçue en fonction de la distance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i="1" dirty="0"/>
              <a:t>Tracé graphique des mesures :</a:t>
            </a:r>
          </a:p>
          <a:p>
            <a:pPr>
              <a:buNone/>
            </a:pPr>
            <a:r>
              <a:rPr lang="fr-FR" sz="2400" i="1" dirty="0"/>
              <a:t>A partir du tableau des mesures réalisées, tracer la courbe:</a:t>
            </a:r>
          </a:p>
          <a:p>
            <a:pPr>
              <a:buNone/>
            </a:pPr>
            <a:endParaRPr lang="fr-FR" sz="2400" i="1" dirty="0"/>
          </a:p>
          <a:p>
            <a:r>
              <a:rPr lang="fr-FR" sz="2400" b="1" i="1" dirty="0"/>
              <a:t>Pr(dBm)</a:t>
            </a:r>
            <a:r>
              <a:rPr lang="fr-FR" sz="2400" i="1" dirty="0"/>
              <a:t> en ordonnée (axe vertical)</a:t>
            </a:r>
          </a:p>
          <a:p>
            <a:r>
              <a:rPr lang="fr-FR" sz="2400" b="1" i="1" dirty="0"/>
              <a:t>Log(distance/longueur d’onde) </a:t>
            </a:r>
            <a:r>
              <a:rPr lang="fr-FR" sz="2400" i="1" dirty="0"/>
              <a:t>en abscisse (axe horizontal)</a:t>
            </a:r>
          </a:p>
          <a:p>
            <a:pPr>
              <a:buNone/>
            </a:pPr>
            <a:endParaRPr lang="fr-FR" sz="2400" i="1" dirty="0"/>
          </a:p>
          <a:p>
            <a:pPr>
              <a:buNone/>
            </a:pPr>
            <a:endParaRPr lang="fr-FR" sz="2400" i="1" dirty="0"/>
          </a:p>
          <a:p>
            <a:pPr>
              <a:buNone/>
            </a:pPr>
            <a:r>
              <a:rPr lang="fr-FR" sz="2400" b="1" i="1" dirty="0"/>
              <a:t>Remarque : </a:t>
            </a:r>
            <a:r>
              <a:rPr lang="fr-FR" sz="2400" i="1" dirty="0"/>
              <a:t>A partir de ces mesures, il est possible d’en déduire le gain de l’antenne et la puissance d’émission.</a:t>
            </a:r>
          </a:p>
          <a:p>
            <a:pPr>
              <a:buNone/>
            </a:pPr>
            <a:endParaRPr lang="fr-FR" b="1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Diagramme de rayonnement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fr-FR" dirty="0"/>
              <a:t>Mesure la puissance reçue à une distance donnée (toujours la même), en fonction de l’angle par rapport à l’antenne.</a:t>
            </a:r>
          </a:p>
          <a:p>
            <a:endParaRPr lang="fr-FR" dirty="0"/>
          </a:p>
        </p:txBody>
      </p:sp>
      <p:pic>
        <p:nvPicPr>
          <p:cNvPr id="30722" name="Picture 2" descr="https://upload.wikimedia.org/wikipedia/commons/thumb/b/b8/Sidelobes.fr.svg/1024px-Sidelobes.fr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924944"/>
            <a:ext cx="3888432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Diagramme de rayonnement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calculer la </a:t>
            </a:r>
            <a:r>
              <a:rPr lang="fr-FR" b="1" i="1" dirty="0"/>
              <a:t>largeur du lobe principal</a:t>
            </a:r>
            <a:r>
              <a:rPr lang="fr-FR" dirty="0"/>
              <a:t> à partir du diagramme.</a:t>
            </a:r>
          </a:p>
          <a:p>
            <a:r>
              <a:rPr lang="fr-FR" dirty="0"/>
              <a:t>La définition et méthode pour estimer la largeur du lobe principal sont à rechercher.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Perte due aux obstacles courants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effectuant des mesures à une distance donnée, avec ou sans obstacle, déterminer la perte due à des obstacles courants</a:t>
            </a:r>
          </a:p>
          <a:p>
            <a:r>
              <a:rPr lang="fr-FR" dirty="0"/>
              <a:t>Portes</a:t>
            </a:r>
          </a:p>
          <a:p>
            <a:r>
              <a:rPr lang="fr-FR" dirty="0"/>
              <a:t>Cloison</a:t>
            </a:r>
          </a:p>
          <a:p>
            <a:r>
              <a:rPr lang="fr-FR" dirty="0"/>
              <a:t>Murs</a:t>
            </a:r>
          </a:p>
          <a:p>
            <a:r>
              <a:rPr lang="fr-FR" dirty="0"/>
              <a:t>Vitrage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Compétence ciblée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RT2 </a:t>
            </a:r>
            <a:r>
              <a:rPr lang="fr-FR" i="1" dirty="0"/>
              <a:t>Connecter</a:t>
            </a:r>
            <a:endParaRPr lang="fr-FR" dirty="0"/>
          </a:p>
          <a:p>
            <a:r>
              <a:rPr lang="fr-FR" dirty="0" err="1"/>
              <a:t>coef</a:t>
            </a:r>
            <a:r>
              <a:rPr lang="fr-FR" dirty="0"/>
              <a:t>. 33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Cartographie wifi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En utilisant les plans des étages fournis, réaliser la cartographie wifi d’un étage complet, </a:t>
            </a:r>
            <a:r>
              <a:rPr lang="fr-FR" b="1" dirty="0"/>
              <a:t>avec les deux type d’antenne.</a:t>
            </a:r>
          </a:p>
          <a:p>
            <a:r>
              <a:rPr lang="fr-FR" dirty="0"/>
              <a:t>Justifier le choix de l’emplacement de la borne</a:t>
            </a:r>
          </a:p>
          <a:p>
            <a:r>
              <a:rPr lang="fr-FR" dirty="0"/>
              <a:t>Faire la cartographie précise à l’aide d’un outil sur </a:t>
            </a:r>
            <a:r>
              <a:rPr lang="fr-FR" dirty="0" err="1"/>
              <a:t>smartphone</a:t>
            </a:r>
            <a:r>
              <a:rPr lang="fr-FR" dirty="0"/>
              <a:t> (5 points de mesure/salle minimum):</a:t>
            </a:r>
          </a:p>
          <a:p>
            <a:r>
              <a:rPr lang="fr-FR" dirty="0">
                <a:hlinkClick r:id="rId2"/>
              </a:rPr>
              <a:t>https://play.google.com/store/apps/details?id=ua.com.wifisolutions.wifiheatmap&amp;hl=fr&amp;gl=US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Cartographie wifi</a:t>
            </a:r>
          </a:p>
        </p:txBody>
      </p:sp>
      <p:pic>
        <p:nvPicPr>
          <p:cNvPr id="31752" name="Picture 8" descr="https://veillecarto2-0.fr/wp-content/uploads/2018/11/heatmap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8496944" cy="42279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S’il reste du temps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Faire des mesures complémentaires :</a:t>
            </a:r>
          </a:p>
          <a:p>
            <a:r>
              <a:rPr lang="fr-FR" dirty="0"/>
              <a:t>Distance maximale possible (portée de la liaison wifi)</a:t>
            </a:r>
          </a:p>
          <a:p>
            <a:r>
              <a:rPr lang="fr-FR" dirty="0"/>
              <a:t>Influence de la fréquence sur la puissance reçue</a:t>
            </a:r>
          </a:p>
          <a:p>
            <a:r>
              <a:rPr lang="fr-FR" dirty="0"/>
              <a:t>Simulation d’antenne sur logiciel</a:t>
            </a:r>
          </a:p>
          <a:p>
            <a:r>
              <a:rPr lang="fr-FR" dirty="0"/>
              <a:t>Démontrer la relation de </a:t>
            </a:r>
            <a:r>
              <a:rPr lang="fr-FR" dirty="0" err="1"/>
              <a:t>Friess</a:t>
            </a:r>
            <a:r>
              <a:rPr lang="fr-FR" dirty="0"/>
              <a:t> en dB</a:t>
            </a:r>
          </a:p>
          <a:p>
            <a:r>
              <a:rPr lang="fr-FR" dirty="0"/>
              <a:t>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Livrable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Rapport de mesure : </a:t>
            </a:r>
            <a:r>
              <a:rPr lang="fr-FR" b="1" dirty="0"/>
              <a:t>justifier</a:t>
            </a:r>
            <a:r>
              <a:rPr lang="fr-FR" dirty="0"/>
              <a:t> les choix, présenter les mesures de la façon la plus </a:t>
            </a:r>
            <a:r>
              <a:rPr lang="fr-FR" b="1" dirty="0"/>
              <a:t>visuelle</a:t>
            </a:r>
            <a:r>
              <a:rPr lang="fr-FR" dirty="0"/>
              <a:t> possible, inclure les </a:t>
            </a:r>
            <a:r>
              <a:rPr lang="fr-FR" b="1" dirty="0"/>
              <a:t>valeurs exactes </a:t>
            </a:r>
            <a:r>
              <a:rPr lang="fr-FR" dirty="0"/>
              <a:t>dans des tableaux de mesures, </a:t>
            </a:r>
            <a:r>
              <a:rPr lang="fr-FR" b="1" dirty="0"/>
              <a:t>expliquer les méthodes</a:t>
            </a:r>
            <a:r>
              <a:rPr lang="fr-FR" dirty="0"/>
              <a:t> ainsi que les </a:t>
            </a:r>
            <a:r>
              <a:rPr lang="fr-FR" b="1" dirty="0"/>
              <a:t>notions théoriques </a:t>
            </a:r>
            <a:r>
              <a:rPr lang="fr-FR" dirty="0"/>
              <a:t>nécessaires le cas échéant, </a:t>
            </a:r>
            <a:r>
              <a:rPr lang="fr-FR" b="1" dirty="0"/>
              <a:t>comparer</a:t>
            </a:r>
            <a:r>
              <a:rPr lang="fr-FR" dirty="0"/>
              <a:t> mesures et théorie.</a:t>
            </a:r>
          </a:p>
          <a:p>
            <a:r>
              <a:rPr lang="fr-FR" dirty="0"/>
              <a:t>Présentation orale synthétique de 10mn et 5mn de questions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Auto-évaluation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2110"/>
              </p:ext>
            </p:extLst>
          </p:nvPr>
        </p:nvGraphicFramePr>
        <p:xfrm>
          <a:off x="395536" y="1988840"/>
          <a:ext cx="7992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Non-fait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Terminé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Création du réseau </a:t>
                      </a:r>
                      <a:r>
                        <a:rPr lang="fr-FR" dirty="0" err="1"/>
                        <a:t>wi-fi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Choix</a:t>
                      </a:r>
                      <a:r>
                        <a:rPr lang="fr-FR" baseline="0" dirty="0"/>
                        <a:t> et installation appli de mesure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Mesure Puissance</a:t>
                      </a:r>
                      <a:r>
                        <a:rPr lang="fr-FR" baseline="0" dirty="0"/>
                        <a:t>-Distance, Gain, </a:t>
                      </a:r>
                      <a:r>
                        <a:rPr lang="fr-FR" baseline="0" dirty="0" err="1"/>
                        <a:t>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Mesure Diagramme de rayonnement</a:t>
                      </a:r>
                    </a:p>
                    <a:p>
                      <a:r>
                        <a:rPr lang="fr-FR" dirty="0"/>
                        <a:t>Largeur du lobe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Mesure</a:t>
                      </a:r>
                      <a:r>
                        <a:rPr lang="fr-FR" baseline="0" dirty="0"/>
                        <a:t> pertes obstacles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Cartographie d’un étage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Puissance fonction 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Portée maximale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Autre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Apprentissages critiques couverts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AC0211</a:t>
            </a:r>
            <a:r>
              <a:rPr lang="fr-FR" dirty="0"/>
              <a:t> | Mesurer et analyser les signaux </a:t>
            </a:r>
          </a:p>
          <a:p>
            <a:r>
              <a:rPr lang="fr-FR" b="1" dirty="0"/>
              <a:t>AC0213</a:t>
            </a:r>
            <a:r>
              <a:rPr lang="fr-FR" dirty="0"/>
              <a:t> | Déployer des supports de transmission </a:t>
            </a:r>
          </a:p>
          <a:p>
            <a:r>
              <a:rPr lang="fr-FR" b="1" dirty="0"/>
              <a:t>AC0215</a:t>
            </a:r>
            <a:r>
              <a:rPr lang="fr-FR" dirty="0"/>
              <a:t> | Communiquer avec un client ou un collaborateur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Liste des ressources mobilisées et combinées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R105 </a:t>
            </a:r>
            <a:r>
              <a:rPr lang="fr-FR" dirty="0"/>
              <a:t>| Supports de transmission pour les réseaux</a:t>
            </a:r>
          </a:p>
          <a:p>
            <a:r>
              <a:rPr lang="fr-FR" b="1" dirty="0"/>
              <a:t>R113</a:t>
            </a:r>
            <a:r>
              <a:rPr lang="fr-FR" dirty="0"/>
              <a:t> | Mathématiques du signal</a:t>
            </a:r>
          </a:p>
          <a:p>
            <a:r>
              <a:rPr lang="fr-FR" b="1" dirty="0"/>
              <a:t>R114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Mathématiques des transmissions </a:t>
            </a:r>
          </a:p>
          <a:p>
            <a:r>
              <a:rPr lang="fr-FR" b="1" dirty="0"/>
              <a:t>R103</a:t>
            </a:r>
            <a:r>
              <a:rPr lang="fr-FR" dirty="0"/>
              <a:t> | Réseaux locaux et équipements actifs </a:t>
            </a:r>
          </a:p>
          <a:p>
            <a:r>
              <a:rPr lang="fr-FR" b="1" dirty="0"/>
              <a:t>R104</a:t>
            </a:r>
            <a:r>
              <a:rPr lang="fr-FR" dirty="0"/>
              <a:t> | Fondamentaux de l'Électronique analogique</a:t>
            </a:r>
          </a:p>
          <a:p>
            <a:r>
              <a:rPr lang="fr-FR" b="1" dirty="0"/>
              <a:t>R106</a:t>
            </a:r>
            <a:r>
              <a:rPr lang="fr-FR" dirty="0"/>
              <a:t> | Architecture des systèmes numériques et informatiques</a:t>
            </a:r>
          </a:p>
          <a:p>
            <a:r>
              <a:rPr lang="fr-FR" b="1" dirty="0"/>
              <a:t>R110</a:t>
            </a:r>
            <a:r>
              <a:rPr lang="fr-FR" dirty="0"/>
              <a:t> | Anglais de communication et initiation au vocabulaire technique</a:t>
            </a:r>
          </a:p>
          <a:p>
            <a:r>
              <a:rPr lang="fr-FR" b="1" dirty="0"/>
              <a:t>R111</a:t>
            </a:r>
            <a:r>
              <a:rPr lang="fr-FR" dirty="0"/>
              <a:t> | Expression-Culture-Communication Professionnelles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Type de livrable ou de 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b="1" dirty="0"/>
              <a:t>L'évaluation s'appuiera sur tout ou partie des éléments suivants :</a:t>
            </a:r>
          </a:p>
          <a:p>
            <a:pPr lvl="0"/>
            <a:r>
              <a:rPr lang="fr-FR" dirty="0"/>
              <a:t>dossier ou rapport d’étude (compte rendu);</a:t>
            </a:r>
          </a:p>
          <a:p>
            <a:pPr lvl="0"/>
            <a:r>
              <a:rPr lang="fr-FR" dirty="0"/>
              <a:t>rapport de mesures;</a:t>
            </a:r>
          </a:p>
          <a:p>
            <a:pPr lvl="0"/>
            <a:r>
              <a:rPr lang="fr-FR" dirty="0"/>
              <a:t>QCM sur les mesures;</a:t>
            </a:r>
          </a:p>
          <a:p>
            <a:pPr lvl="0"/>
            <a:r>
              <a:rPr lang="fr-FR" dirty="0"/>
              <a:t>grille de suivi du travail;</a:t>
            </a:r>
          </a:p>
          <a:p>
            <a:pPr lvl="0"/>
            <a:r>
              <a:rPr lang="fr-FR" dirty="0"/>
              <a:t>présentation orale des mesures réalisées.</a:t>
            </a:r>
          </a:p>
          <a:p>
            <a:endParaRPr lang="fr-FR" dirty="0"/>
          </a:p>
          <a:p>
            <a:r>
              <a:rPr lang="fr-FR" dirty="0"/>
              <a:t>L’étudiant s’approprie son portfolio. Des temps sont prévus pour qu'il y synthétise sa production technique et son analyse argumentée.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Travail attendu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/>
              <a:t>L’étudiant devra :</a:t>
            </a:r>
          </a:p>
          <a:p>
            <a:pPr lvl="0"/>
            <a:r>
              <a:rPr lang="fr-FR" dirty="0"/>
              <a:t>lire des documents techniques de support de transmission;</a:t>
            </a:r>
          </a:p>
          <a:p>
            <a:pPr lvl="0"/>
            <a:r>
              <a:rPr lang="fr-FR" dirty="0"/>
              <a:t>déterminer les types de mesures et les types de signaux nécessaires pour caractériser les supports et estimer les résultats attendus;</a:t>
            </a:r>
          </a:p>
          <a:p>
            <a:pPr lvl="0"/>
            <a:r>
              <a:rPr lang="fr-FR" dirty="0"/>
              <a:t>paramétrer les outils de mesure; </a:t>
            </a:r>
          </a:p>
          <a:p>
            <a:pPr lvl="0"/>
            <a:r>
              <a:rPr lang="fr-FR" dirty="0"/>
              <a:t>réaliser des mesures;</a:t>
            </a:r>
          </a:p>
          <a:p>
            <a:pPr lvl="0"/>
            <a:r>
              <a:rPr lang="fr-FR" dirty="0"/>
              <a:t>analyser et exploiter des résultats de tests.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Sujet de l’étude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Caractériser de la façon la plus complète possible 2 antennes de type différent :</a:t>
            </a:r>
          </a:p>
          <a:p>
            <a:r>
              <a:rPr lang="fr-FR" dirty="0"/>
              <a:t>Une antenne omnidirectionnelle</a:t>
            </a:r>
          </a:p>
          <a:p>
            <a:r>
              <a:rPr lang="fr-FR" dirty="0"/>
              <a:t>Une antenne directionnelle</a:t>
            </a:r>
          </a:p>
          <a:p>
            <a:endParaRPr lang="fr-FR" dirty="0"/>
          </a:p>
          <a:p>
            <a:pPr>
              <a:buNone/>
            </a:pPr>
            <a:r>
              <a:rPr lang="fr-FR" b="1" dirty="0"/>
              <a:t>Les antennes seront des antennes wifi.</a:t>
            </a:r>
          </a:p>
          <a:p>
            <a:pPr>
              <a:buNone/>
            </a:pPr>
            <a:r>
              <a:rPr lang="fr-FR" b="1" dirty="0"/>
              <a:t>Elles seront utilisées en condition réelle (mise en place d’un réseau wifi)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Antenne omnidirectionnelle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Antenne de base du routeur WIFI </a:t>
            </a:r>
            <a:r>
              <a:rPr lang="fr-FR" dirty="0" err="1"/>
              <a:t>Linksys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4" descr="Linksys WRT54GL - Routeur sans fil"/>
          <p:cNvPicPr>
            <a:picLocks noChangeAspect="1" noChangeArrowheads="1"/>
          </p:cNvPicPr>
          <p:nvPr/>
        </p:nvPicPr>
        <p:blipFill>
          <a:blip r:embed="rId2" cstate="print"/>
          <a:srcRect t="13957"/>
          <a:stretch>
            <a:fillRect/>
          </a:stretch>
        </p:blipFill>
        <p:spPr bwMode="auto">
          <a:xfrm>
            <a:off x="2267744" y="2636912"/>
            <a:ext cx="4379775" cy="376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Antenne directionnelle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Antenne </a:t>
            </a:r>
            <a:r>
              <a:rPr lang="fr-FR" dirty="0" err="1"/>
              <a:t>Yagi</a:t>
            </a:r>
            <a:r>
              <a:rPr lang="fr-FR" dirty="0"/>
              <a:t> Bazooka 50 cm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Doc technique :</a:t>
            </a:r>
          </a:p>
          <a:p>
            <a:pPr>
              <a:buNone/>
            </a:pPr>
            <a:r>
              <a:rPr lang="fr-FR" dirty="0">
                <a:hlinkClick r:id="rId2"/>
              </a:rPr>
              <a:t>http://www.wifi-highpower.com/25-antenne-yagi-bazooka-17-dbi-50-cm.html</a:t>
            </a:r>
            <a:endParaRPr lang="fr-FR" dirty="0"/>
          </a:p>
          <a:p>
            <a:endParaRPr lang="fr-FR" dirty="0"/>
          </a:p>
        </p:txBody>
      </p:sp>
      <p:pic>
        <p:nvPicPr>
          <p:cNvPr id="16386" name="Picture 2" descr="Antenne Yagi &quot;Bazooka&quot; 17 dBi 50 cm"/>
          <p:cNvPicPr>
            <a:picLocks noChangeAspect="1" noChangeArrowheads="1"/>
          </p:cNvPicPr>
          <p:nvPr/>
        </p:nvPicPr>
        <p:blipFill>
          <a:blip r:embed="rId3" cstate="print"/>
          <a:srcRect b="28378"/>
          <a:stretch>
            <a:fillRect/>
          </a:stretch>
        </p:blipFill>
        <p:spPr bwMode="auto">
          <a:xfrm>
            <a:off x="1835696" y="1196752"/>
            <a:ext cx="5328592" cy="3816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818</Words>
  <Application>Microsoft Office PowerPoint</Application>
  <PresentationFormat>Affichage à l'écran (4:3)</PresentationFormat>
  <Paragraphs>133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Thème Office</vt:lpstr>
      <vt:lpstr>SAE 13</vt:lpstr>
      <vt:lpstr>Compétence ciblée</vt:lpstr>
      <vt:lpstr>Apprentissages critiques couverts</vt:lpstr>
      <vt:lpstr>Liste des ressources mobilisées et combinées</vt:lpstr>
      <vt:lpstr>Type de livrable ou de production</vt:lpstr>
      <vt:lpstr>Travail attendu</vt:lpstr>
      <vt:lpstr>Sujet de l’étude</vt:lpstr>
      <vt:lpstr>Antenne omnidirectionnelle</vt:lpstr>
      <vt:lpstr>Antenne directionnelle</vt:lpstr>
      <vt:lpstr>Mesures attendues</vt:lpstr>
      <vt:lpstr>Mise en place du réseau WIFI</vt:lpstr>
      <vt:lpstr>Mesure de puissance reçue en dBm</vt:lpstr>
      <vt:lpstr>Puissance reçue en fonction de la distance</vt:lpstr>
      <vt:lpstr>Puissance reçue en fonction de la distance</vt:lpstr>
      <vt:lpstr>Puissance reçue en fonction de la distance</vt:lpstr>
      <vt:lpstr>Puissance reçue en fonction de la distance</vt:lpstr>
      <vt:lpstr>Diagramme de rayonnement</vt:lpstr>
      <vt:lpstr>Diagramme de rayonnement</vt:lpstr>
      <vt:lpstr>Perte due aux obstacles courants</vt:lpstr>
      <vt:lpstr>Cartographie wifi</vt:lpstr>
      <vt:lpstr>Cartographie wifi</vt:lpstr>
      <vt:lpstr>S’il reste du temps</vt:lpstr>
      <vt:lpstr>Livrable</vt:lpstr>
      <vt:lpstr>Auto-évaluation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13</dc:title>
  <dc:creator>cvanstra</dc:creator>
  <cp:lastModifiedBy>Mourad AMGHAR</cp:lastModifiedBy>
  <cp:revision>32</cp:revision>
  <dcterms:created xsi:type="dcterms:W3CDTF">2021-09-03T11:06:36Z</dcterms:created>
  <dcterms:modified xsi:type="dcterms:W3CDTF">2022-12-02T10:25:08Z</dcterms:modified>
</cp:coreProperties>
</file>