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9f99159a8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9f99159a8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9f73c2bfa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9f73c2bfa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9f73c2bfa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9f73c2bfa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9f73c2bfa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9f73c2bfa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9f99159a8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9f99159a8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9f99159a8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9f99159a8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9f73c2bfa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9f73c2bfa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9f73c2bfa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9f73c2bfa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f73c2bf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f73c2bf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f73c2bf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f73c2bf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f73c2bfa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f73c2bfa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f73c2bfa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f73c2bfa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f73c2bfa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9f73c2bfa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9f73c2bfa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9f73c2bfa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9f99159a8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9f99159a8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f73c2bfa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9f73c2bfa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fiercewireless.com/wireless/verizons-rising-churn-problem" TargetMode="External"/><Relationship Id="rId4" Type="http://schemas.openxmlformats.org/officeDocument/2006/relationships/hyperlink" Target="https://www.verizon.com/about/system/files/VjgyMzFWNmUxeUxkbW5SeDJQeTVkQmI4bFg4RzVwS2xXdUJ6OHNhTnRLaz06Ojk3bH4hehpkMioUBQIXE3U.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reyhanarighy/data-telco-customer-churn/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Telecom Customer Churn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a:t>
            </a:r>
            <a:r>
              <a:rPr lang="en"/>
              <a:t>valuation metrics:</a:t>
            </a:r>
            <a:endParaRPr/>
          </a:p>
        </p:txBody>
      </p:sp>
      <p:sp>
        <p:nvSpPr>
          <p:cNvPr id="198" name="Google Shape;198;p22"/>
          <p:cNvSpPr txBox="1"/>
          <p:nvPr>
            <p:ph idx="1" type="body"/>
          </p:nvPr>
        </p:nvSpPr>
        <p:spPr>
          <a:xfrm>
            <a:off x="1467675" y="3836850"/>
            <a:ext cx="2128800" cy="334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688"/>
              <a:buNone/>
            </a:pPr>
            <a:r>
              <a:rPr lang="en" sz="700"/>
              <a:t>(Random Forest with 25 trees and max depth of 5)</a:t>
            </a:r>
            <a:endParaRPr sz="700"/>
          </a:p>
        </p:txBody>
      </p:sp>
      <p:pic>
        <p:nvPicPr>
          <p:cNvPr id="199" name="Google Shape;199;p22"/>
          <p:cNvPicPr preferRelativeResize="0"/>
          <p:nvPr/>
        </p:nvPicPr>
        <p:blipFill>
          <a:blip r:embed="rId3">
            <a:alphaModFix/>
          </a:blip>
          <a:stretch>
            <a:fillRect/>
          </a:stretch>
        </p:blipFill>
        <p:spPr>
          <a:xfrm>
            <a:off x="1467663" y="2138438"/>
            <a:ext cx="2828925" cy="1676400"/>
          </a:xfrm>
          <a:prstGeom prst="rect">
            <a:avLst/>
          </a:prstGeom>
          <a:noFill/>
          <a:ln>
            <a:noFill/>
          </a:ln>
        </p:spPr>
      </p:pic>
      <p:pic>
        <p:nvPicPr>
          <p:cNvPr id="200" name="Google Shape;200;p22"/>
          <p:cNvPicPr preferRelativeResize="0"/>
          <p:nvPr/>
        </p:nvPicPr>
        <p:blipFill>
          <a:blip r:embed="rId4">
            <a:alphaModFix/>
          </a:blip>
          <a:stretch>
            <a:fillRect/>
          </a:stretch>
        </p:blipFill>
        <p:spPr>
          <a:xfrm>
            <a:off x="4908975" y="2138450"/>
            <a:ext cx="2916750" cy="1676400"/>
          </a:xfrm>
          <a:prstGeom prst="rect">
            <a:avLst/>
          </a:prstGeom>
          <a:noFill/>
          <a:ln>
            <a:noFill/>
          </a:ln>
        </p:spPr>
      </p:pic>
      <p:sp>
        <p:nvSpPr>
          <p:cNvPr id="201" name="Google Shape;201;p22"/>
          <p:cNvSpPr txBox="1"/>
          <p:nvPr/>
        </p:nvSpPr>
        <p:spPr>
          <a:xfrm>
            <a:off x="1297500" y="1044375"/>
            <a:ext cx="6767700" cy="985200"/>
          </a:xfrm>
          <a:prstGeom prst="rect">
            <a:avLst/>
          </a:prstGeom>
          <a:noFill/>
          <a:ln>
            <a:noFill/>
          </a:ln>
        </p:spPr>
        <p:txBody>
          <a:bodyPr anchorCtr="0" anchor="t" bIns="91425" lIns="91425" spcFirstLastPara="1" rIns="91425" wrap="square" tIns="91425">
            <a:spAutoFit/>
          </a:bodyPr>
          <a:lstStyle/>
          <a:p>
            <a:pPr indent="-311150" lvl="0" marL="457200" rtl="0" algn="l">
              <a:lnSpc>
                <a:spcPct val="150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True Positive Rate Priority: The goal is to stop customers from churning, and thus the goal should be to maximize TP </a:t>
            </a:r>
            <a:r>
              <a:rPr lang="en" sz="1300">
                <a:solidFill>
                  <a:schemeClr val="lt1"/>
                </a:solidFill>
                <a:latin typeface="Lato"/>
                <a:ea typeface="Lato"/>
                <a:cs typeface="Lato"/>
                <a:sym typeface="Lato"/>
              </a:rPr>
              <a:t>occurrence</a:t>
            </a:r>
            <a:r>
              <a:rPr lang="en" sz="1300">
                <a:solidFill>
                  <a:schemeClr val="lt1"/>
                </a:solidFill>
                <a:latin typeface="Lato"/>
                <a:ea typeface="Lato"/>
                <a:cs typeface="Lato"/>
                <a:sym typeface="Lato"/>
              </a:rPr>
              <a:t>, minimize FN </a:t>
            </a:r>
            <a:r>
              <a:rPr lang="en" sz="1300">
                <a:solidFill>
                  <a:schemeClr val="lt1"/>
                </a:solidFill>
                <a:latin typeface="Lato"/>
                <a:ea typeface="Lato"/>
                <a:cs typeface="Lato"/>
                <a:sym typeface="Lato"/>
              </a:rPr>
              <a:t>occurrences, and mostly disregard FP. </a:t>
            </a:r>
            <a:r>
              <a:rPr lang="en" sz="1300">
                <a:solidFill>
                  <a:schemeClr val="lt1"/>
                </a:solidFill>
                <a:latin typeface="Lato"/>
                <a:ea typeface="Lato"/>
                <a:cs typeface="Lato"/>
                <a:sym typeface="Lato"/>
              </a:rPr>
              <a:t> </a:t>
            </a:r>
            <a:endParaRPr sz="1300">
              <a:solidFill>
                <a:schemeClr val="lt1"/>
              </a:solidFill>
              <a:latin typeface="Lato"/>
              <a:ea typeface="Lato"/>
              <a:cs typeface="Lato"/>
              <a:sym typeface="Lato"/>
            </a:endParaRPr>
          </a:p>
        </p:txBody>
      </p:sp>
      <p:sp>
        <p:nvSpPr>
          <p:cNvPr id="202" name="Google Shape;202;p22"/>
          <p:cNvSpPr txBox="1"/>
          <p:nvPr/>
        </p:nvSpPr>
        <p:spPr>
          <a:xfrm>
            <a:off x="490575" y="4144200"/>
            <a:ext cx="7845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After running the </a:t>
            </a:r>
            <a:r>
              <a:rPr lang="en" sz="1300">
                <a:solidFill>
                  <a:schemeClr val="lt1"/>
                </a:solidFill>
                <a:latin typeface="Lato"/>
                <a:ea typeface="Lato"/>
                <a:cs typeface="Lato"/>
                <a:sym typeface="Lato"/>
              </a:rPr>
              <a:t>models</a:t>
            </a:r>
            <a:r>
              <a:rPr lang="en" sz="1300">
                <a:solidFill>
                  <a:schemeClr val="lt1"/>
                </a:solidFill>
                <a:latin typeface="Lato"/>
                <a:ea typeface="Lato"/>
                <a:cs typeface="Lato"/>
                <a:sym typeface="Lato"/>
              </a:rPr>
              <a:t> many 100 times and </a:t>
            </a:r>
            <a:r>
              <a:rPr lang="en" sz="1300">
                <a:solidFill>
                  <a:schemeClr val="lt1"/>
                </a:solidFill>
                <a:latin typeface="Lato"/>
                <a:ea typeface="Lato"/>
                <a:cs typeface="Lato"/>
                <a:sym typeface="Lato"/>
              </a:rPr>
              <a:t>averaging</a:t>
            </a:r>
            <a:r>
              <a:rPr lang="en" sz="1300">
                <a:solidFill>
                  <a:schemeClr val="lt1"/>
                </a:solidFill>
                <a:latin typeface="Lato"/>
                <a:ea typeface="Lato"/>
                <a:cs typeface="Lato"/>
                <a:sym typeface="Lato"/>
              </a:rPr>
              <a:t> their accuracies, the Logistic Regression model never had an accuracy more than 0.5% greater than the RF model. But the RF model had a </a:t>
            </a:r>
            <a:r>
              <a:rPr lang="en" sz="1300">
                <a:solidFill>
                  <a:schemeClr val="lt1"/>
                </a:solidFill>
                <a:latin typeface="Lato"/>
                <a:ea typeface="Lato"/>
                <a:cs typeface="Lato"/>
                <a:sym typeface="Lato"/>
              </a:rPr>
              <a:t>consistently</a:t>
            </a:r>
            <a:r>
              <a:rPr lang="en" sz="1300">
                <a:solidFill>
                  <a:schemeClr val="lt1"/>
                </a:solidFill>
                <a:latin typeface="Lato"/>
                <a:ea typeface="Lato"/>
                <a:cs typeface="Lato"/>
                <a:sym typeface="Lato"/>
              </a:rPr>
              <a:t> higher recall.</a:t>
            </a:r>
            <a:endParaRPr sz="13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 settings and sampling</a:t>
            </a:r>
            <a:endParaRPr/>
          </a:p>
        </p:txBody>
      </p:sp>
      <p:sp>
        <p:nvSpPr>
          <p:cNvPr id="208" name="Google Shape;208;p23"/>
          <p:cNvSpPr txBox="1"/>
          <p:nvPr>
            <p:ph idx="1" type="body"/>
          </p:nvPr>
        </p:nvSpPr>
        <p:spPr>
          <a:xfrm>
            <a:off x="1297500" y="1307850"/>
            <a:ext cx="7038900" cy="101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Using Random Forest feature importances we can calculate which features have little to no effect on the overall quality of the model and remove them to save computational costs.</a:t>
            </a:r>
            <a:endParaRPr/>
          </a:p>
        </p:txBody>
      </p:sp>
      <p:pic>
        <p:nvPicPr>
          <p:cNvPr id="209" name="Google Shape;209;p23"/>
          <p:cNvPicPr preferRelativeResize="0"/>
          <p:nvPr/>
        </p:nvPicPr>
        <p:blipFill>
          <a:blip r:embed="rId3">
            <a:alphaModFix/>
          </a:blip>
          <a:stretch>
            <a:fillRect/>
          </a:stretch>
        </p:blipFill>
        <p:spPr>
          <a:xfrm>
            <a:off x="1549995" y="2322450"/>
            <a:ext cx="1692900" cy="1752950"/>
          </a:xfrm>
          <a:prstGeom prst="rect">
            <a:avLst/>
          </a:prstGeom>
          <a:noFill/>
          <a:ln>
            <a:noFill/>
          </a:ln>
        </p:spPr>
      </p:pic>
      <p:pic>
        <p:nvPicPr>
          <p:cNvPr id="210" name="Google Shape;210;p23"/>
          <p:cNvPicPr preferRelativeResize="0"/>
          <p:nvPr/>
        </p:nvPicPr>
        <p:blipFill>
          <a:blip r:embed="rId4">
            <a:alphaModFix/>
          </a:blip>
          <a:stretch>
            <a:fillRect/>
          </a:stretch>
        </p:blipFill>
        <p:spPr>
          <a:xfrm>
            <a:off x="4234550" y="2322450"/>
            <a:ext cx="3867150" cy="1790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Optimization</a:t>
            </a:r>
            <a:endParaRPr/>
          </a:p>
        </p:txBody>
      </p:sp>
      <p:sp>
        <p:nvSpPr>
          <p:cNvPr id="216" name="Google Shape;216;p24"/>
          <p:cNvSpPr txBox="1"/>
          <p:nvPr>
            <p:ph idx="1" type="body"/>
          </p:nvPr>
        </p:nvSpPr>
        <p:spPr>
          <a:xfrm>
            <a:off x="1297500" y="1243700"/>
            <a:ext cx="7038900" cy="197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Randomized Search Cross-Validation explores randomly selected sets of hyperparameters, trains models using these configurations, and evaluates their performance using cross-validation. By comparing these results, it identifies the hyperparameter combination that maximizes the model's performance, improving its accuracy or other metrics without exhaustively testing every possible combination.</a:t>
            </a:r>
            <a:endParaRPr/>
          </a:p>
          <a:p>
            <a:pPr indent="0" lvl="0" marL="0" rtl="0" algn="l">
              <a:spcBef>
                <a:spcPts val="1200"/>
              </a:spcBef>
              <a:spcAft>
                <a:spcPts val="1200"/>
              </a:spcAft>
              <a:buNone/>
            </a:pPr>
            <a:r>
              <a:rPr lang="en"/>
              <a:t>After Running Randomized Cross Validation this is the obtained results:</a:t>
            </a:r>
            <a:endParaRPr/>
          </a:p>
        </p:txBody>
      </p:sp>
      <p:pic>
        <p:nvPicPr>
          <p:cNvPr id="217" name="Google Shape;217;p24"/>
          <p:cNvPicPr preferRelativeResize="0"/>
          <p:nvPr/>
        </p:nvPicPr>
        <p:blipFill>
          <a:blip r:embed="rId3">
            <a:alphaModFix/>
          </a:blip>
          <a:stretch>
            <a:fillRect/>
          </a:stretch>
        </p:blipFill>
        <p:spPr>
          <a:xfrm>
            <a:off x="753400" y="3167650"/>
            <a:ext cx="8127100" cy="337750"/>
          </a:xfrm>
          <a:prstGeom prst="rect">
            <a:avLst/>
          </a:prstGeom>
          <a:noFill/>
          <a:ln>
            <a:noFill/>
          </a:ln>
        </p:spPr>
      </p:pic>
      <p:sp>
        <p:nvSpPr>
          <p:cNvPr id="218" name="Google Shape;218;p24"/>
          <p:cNvSpPr txBox="1"/>
          <p:nvPr/>
        </p:nvSpPr>
        <p:spPr>
          <a:xfrm>
            <a:off x="1278300" y="3744050"/>
            <a:ext cx="7077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The accuracy </a:t>
            </a:r>
            <a:r>
              <a:rPr lang="en" sz="1300">
                <a:solidFill>
                  <a:schemeClr val="lt1"/>
                </a:solidFill>
                <a:latin typeface="Lato"/>
                <a:ea typeface="Lato"/>
                <a:cs typeface="Lato"/>
                <a:sym typeface="Lato"/>
              </a:rPr>
              <a:t>improves to be better than the original Logistic Regression accuracy, but overall had only small improvement (  &lt; 0.75%).</a:t>
            </a:r>
            <a:endParaRPr sz="13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a:t>
            </a:r>
            <a:endParaRPr/>
          </a:p>
        </p:txBody>
      </p:sp>
      <p:sp>
        <p:nvSpPr>
          <p:cNvPr id="224" name="Google Shape;224;p25"/>
          <p:cNvSpPr txBox="1"/>
          <p:nvPr>
            <p:ph idx="1" type="body"/>
          </p:nvPr>
        </p:nvSpPr>
        <p:spPr>
          <a:xfrm>
            <a:off x="1297500" y="1307850"/>
            <a:ext cx="3906600" cy="122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688"/>
              <a:buNone/>
            </a:pPr>
            <a:r>
              <a:rPr lang="en" sz="1200"/>
              <a:t>The </a:t>
            </a:r>
            <a:r>
              <a:rPr lang="en" sz="1200"/>
              <a:t>classification</a:t>
            </a:r>
            <a:r>
              <a:rPr lang="en" sz="1200"/>
              <a:t> report shows a very high recall (TPR) which shows that our model succeeds in achieving our original goal. The ROC curve is high, but not as good as the logistic regression as RF </a:t>
            </a:r>
            <a:r>
              <a:rPr lang="en" sz="1200"/>
              <a:t>sacrifices precision for recall.</a:t>
            </a:r>
            <a:endParaRPr sz="1200"/>
          </a:p>
        </p:txBody>
      </p:sp>
      <p:pic>
        <p:nvPicPr>
          <p:cNvPr id="225" name="Google Shape;225;p25"/>
          <p:cNvPicPr preferRelativeResize="0"/>
          <p:nvPr/>
        </p:nvPicPr>
        <p:blipFill>
          <a:blip r:embed="rId3">
            <a:alphaModFix/>
          </a:blip>
          <a:stretch>
            <a:fillRect/>
          </a:stretch>
        </p:blipFill>
        <p:spPr>
          <a:xfrm>
            <a:off x="5310600" y="1409350"/>
            <a:ext cx="3394175" cy="2607496"/>
          </a:xfrm>
          <a:prstGeom prst="rect">
            <a:avLst/>
          </a:prstGeom>
          <a:noFill/>
          <a:ln>
            <a:noFill/>
          </a:ln>
        </p:spPr>
      </p:pic>
      <p:pic>
        <p:nvPicPr>
          <p:cNvPr id="226" name="Google Shape;226;p25"/>
          <p:cNvPicPr preferRelativeResize="0"/>
          <p:nvPr/>
        </p:nvPicPr>
        <p:blipFill>
          <a:blip r:embed="rId4">
            <a:alphaModFix/>
          </a:blip>
          <a:stretch>
            <a:fillRect/>
          </a:stretch>
        </p:blipFill>
        <p:spPr>
          <a:xfrm>
            <a:off x="1514100" y="2517950"/>
            <a:ext cx="3271300" cy="149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232" name="Google Shape;232;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Provide a confidence measure for how likely any one entry is to churn and then filter out results that are below a certain confidence threshold. This may help reduce FP rate.</a:t>
            </a:r>
            <a:endParaRPr/>
          </a:p>
          <a:p>
            <a:pPr indent="-311150" lvl="0" marL="457200" rtl="0" algn="l">
              <a:lnSpc>
                <a:spcPct val="150000"/>
              </a:lnSpc>
              <a:spcBef>
                <a:spcPts val="0"/>
              </a:spcBef>
              <a:spcAft>
                <a:spcPts val="0"/>
              </a:spcAft>
              <a:buSzPts val="1300"/>
              <a:buChar char="-"/>
            </a:pPr>
            <a:r>
              <a:rPr lang="en"/>
              <a:t>Improve precision for random forest.</a:t>
            </a:r>
            <a:endParaRPr/>
          </a:p>
          <a:p>
            <a:pPr indent="-311150" lvl="0" marL="457200" rtl="0" algn="l">
              <a:lnSpc>
                <a:spcPct val="150000"/>
              </a:lnSpc>
              <a:spcBef>
                <a:spcPts val="0"/>
              </a:spcBef>
              <a:spcAft>
                <a:spcPts val="0"/>
              </a:spcAft>
              <a:buSzPts val="1300"/>
              <a:buChar char="-"/>
            </a:pPr>
            <a:r>
              <a:rPr lang="en"/>
              <a:t>Run and optimize Logistic Regression model.</a:t>
            </a:r>
            <a:endParaRPr/>
          </a:p>
          <a:p>
            <a:pPr indent="-298450" lvl="1" marL="914400" rtl="0" algn="l">
              <a:lnSpc>
                <a:spcPct val="150000"/>
              </a:lnSpc>
              <a:spcBef>
                <a:spcPts val="0"/>
              </a:spcBef>
              <a:spcAft>
                <a:spcPts val="0"/>
              </a:spcAft>
              <a:buSzPts val="1100"/>
              <a:buChar char="-"/>
            </a:pPr>
            <a:r>
              <a:rPr lang="en"/>
              <a:t>Compare both accuracy and use of resource to run each model.</a:t>
            </a:r>
            <a:endParaRPr/>
          </a:p>
          <a:p>
            <a:pPr indent="-311150" lvl="0" marL="457200" rtl="0" algn="l">
              <a:lnSpc>
                <a:spcPct val="150000"/>
              </a:lnSpc>
              <a:spcBef>
                <a:spcPts val="0"/>
              </a:spcBef>
              <a:spcAft>
                <a:spcPts val="0"/>
              </a:spcAft>
              <a:buSzPts val="1300"/>
              <a:buChar char="-"/>
            </a:pPr>
            <a:r>
              <a:rPr lang="en"/>
              <a:t>More feature engineering.</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a:t>
            </a:r>
            <a:r>
              <a:rPr lang="en"/>
              <a:t>Applications</a:t>
            </a:r>
            <a:r>
              <a:rPr lang="en"/>
              <a:t>: </a:t>
            </a:r>
            <a:endParaRPr/>
          </a:p>
        </p:txBody>
      </p:sp>
      <p:sp>
        <p:nvSpPr>
          <p:cNvPr id="238" name="Google Shape;238;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People don’t care about the price nearly as much as they do the internet connection quality.</a:t>
            </a:r>
            <a:endParaRPr/>
          </a:p>
          <a:p>
            <a:pPr indent="-311150" lvl="0" marL="457200" rtl="0" algn="l">
              <a:lnSpc>
                <a:spcPct val="150000"/>
              </a:lnSpc>
              <a:spcBef>
                <a:spcPts val="0"/>
              </a:spcBef>
              <a:spcAft>
                <a:spcPts val="0"/>
              </a:spcAft>
              <a:buSzPts val="1300"/>
              <a:buChar char="-"/>
            </a:pPr>
            <a:r>
              <a:rPr lang="en"/>
              <a:t>Very strong negative correlation between churn and contract length. Very few churners with one or two year contracts, almost all month to month.</a:t>
            </a:r>
            <a:endParaRPr/>
          </a:p>
          <a:p>
            <a:pPr indent="-311150" lvl="0" marL="457200" rtl="0" algn="l">
              <a:lnSpc>
                <a:spcPct val="150000"/>
              </a:lnSpc>
              <a:spcBef>
                <a:spcPts val="0"/>
              </a:spcBef>
              <a:spcAft>
                <a:spcPts val="0"/>
              </a:spcAft>
              <a:buSzPts val="1300"/>
              <a:buChar char="-"/>
            </a:pPr>
            <a:r>
              <a:rPr lang="en"/>
              <a:t>Prioritize improving internet service to the best quality it can be, and provide incentives for customers to take up contracts a year or longer.</a:t>
            </a:r>
            <a:endParaRPr/>
          </a:p>
          <a:p>
            <a:pPr indent="-311150" lvl="0" marL="457200" rtl="0" algn="l">
              <a:lnSpc>
                <a:spcPct val="150000"/>
              </a:lnSpc>
              <a:spcBef>
                <a:spcPts val="0"/>
              </a:spcBef>
              <a:spcAft>
                <a:spcPts val="0"/>
              </a:spcAft>
              <a:buSzPts val="1300"/>
              <a:buChar char="-"/>
            </a:pPr>
            <a:r>
              <a:rPr lang="en"/>
              <a:t>The longer a customer remains with the same provider, the less likely they are to churn. There should be a substantial amount of resources going towards preventing churn in the first 5 years of a clients tenure.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Sources:</a:t>
            </a:r>
            <a:endParaRPr/>
          </a:p>
        </p:txBody>
      </p:sp>
      <p:sp>
        <p:nvSpPr>
          <p:cNvPr id="244" name="Google Shape;244;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u="sng">
                <a:solidFill>
                  <a:schemeClr val="accent5"/>
                </a:solidFill>
                <a:hlinkClick r:id="rId3">
                  <a:extLst>
                    <a:ext uri="{A12FA001-AC4F-418D-AE19-62706E023703}">
                      <ahyp:hlinkClr val="tx"/>
                    </a:ext>
                  </a:extLst>
                </a:hlinkClick>
              </a:rPr>
              <a:t>https://www.fiercewireless.com/wireless/verizons-rising-churn-problem</a:t>
            </a:r>
            <a:endParaRPr/>
          </a:p>
          <a:p>
            <a:pPr indent="-311150" lvl="0" marL="457200" rtl="0" algn="l">
              <a:spcBef>
                <a:spcPts val="0"/>
              </a:spcBef>
              <a:spcAft>
                <a:spcPts val="0"/>
              </a:spcAft>
              <a:buSzPts val="1300"/>
              <a:buAutoNum type="arabicPeriod"/>
            </a:pPr>
            <a:r>
              <a:rPr lang="en" u="sng">
                <a:solidFill>
                  <a:schemeClr val="accent5"/>
                </a:solidFill>
                <a:hlinkClick r:id="rId4">
                  <a:extLst>
                    <a:ext uri="{A12FA001-AC4F-418D-AE19-62706E023703}">
                      <ahyp:hlinkClr val="tx"/>
                    </a:ext>
                  </a:extLst>
                </a:hlinkClick>
              </a:rPr>
              <a:t>https://www.verizon.com/about/system/files/VjgyMzFWNmUxeUxkbW5SeDJQeTVkQmI4bFg4RzVwS2xXdUJ6OHNhTnRLaz06Ojk3bH4hehpkMioUBQIXE3U.pdf</a:t>
            </a:r>
            <a:r>
              <a:rPr lang="en"/>
              <a:t> (page 8)</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3200"/>
          </a:p>
          <a:p>
            <a:pPr indent="0" lvl="0" marL="0" rtl="0" algn="ctr">
              <a:spcBef>
                <a:spcPts val="1200"/>
              </a:spcBef>
              <a:spcAft>
                <a:spcPts val="1200"/>
              </a:spcAft>
              <a:buNone/>
            </a:pPr>
            <a:r>
              <a:rPr lang="en" sz="4200"/>
              <a:t>Questions?</a:t>
            </a:r>
            <a:endParaRPr sz="4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a:t>
            </a:r>
            <a:endParaRPr/>
          </a:p>
        </p:txBody>
      </p:sp>
      <p:sp>
        <p:nvSpPr>
          <p:cNvPr id="141" name="Google Shape;141;p14"/>
          <p:cNvSpPr txBox="1"/>
          <p:nvPr>
            <p:ph idx="1" type="body"/>
          </p:nvPr>
        </p:nvSpPr>
        <p:spPr>
          <a:xfrm>
            <a:off x="1297500" y="1282100"/>
            <a:ext cx="70389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What is churn? </a:t>
            </a:r>
            <a:endParaRPr/>
          </a:p>
          <a:p>
            <a:pPr indent="-311150" lvl="0" marL="457200" rtl="0" algn="l">
              <a:lnSpc>
                <a:spcPct val="150000"/>
              </a:lnSpc>
              <a:spcBef>
                <a:spcPts val="0"/>
              </a:spcBef>
              <a:spcAft>
                <a:spcPts val="0"/>
              </a:spcAft>
              <a:buSzPts val="1300"/>
              <a:buChar char="-"/>
            </a:pPr>
            <a:r>
              <a:rPr lang="en"/>
              <a:t>Customer Churn is one of the largest and most </a:t>
            </a:r>
            <a:r>
              <a:rPr lang="en"/>
              <a:t>prevalent</a:t>
            </a:r>
            <a:r>
              <a:rPr lang="en"/>
              <a:t> problems facing telecommunications companies today.</a:t>
            </a:r>
            <a:endParaRPr/>
          </a:p>
          <a:p>
            <a:pPr indent="-311150" lvl="0" marL="457200" rtl="0" algn="l">
              <a:lnSpc>
                <a:spcPct val="150000"/>
              </a:lnSpc>
              <a:spcBef>
                <a:spcPts val="0"/>
              </a:spcBef>
              <a:spcAft>
                <a:spcPts val="0"/>
              </a:spcAft>
              <a:buSzPts val="1300"/>
              <a:buChar char="-"/>
            </a:pPr>
            <a:r>
              <a:rPr lang="en"/>
              <a:t>In its Q1 of this year, Verizon saw a 0.90% churn of its postpaid phone customers.</a:t>
            </a:r>
            <a:r>
              <a:rPr lang="en" sz="600"/>
              <a:t>[1]</a:t>
            </a:r>
            <a:endParaRPr sz="600"/>
          </a:p>
          <a:p>
            <a:pPr indent="-311150" lvl="0" marL="457200" rtl="0" algn="l">
              <a:lnSpc>
                <a:spcPct val="150000"/>
              </a:lnSpc>
              <a:spcBef>
                <a:spcPts val="0"/>
              </a:spcBef>
              <a:spcAft>
                <a:spcPts val="0"/>
              </a:spcAft>
              <a:buSzPts val="1300"/>
              <a:buChar char="-"/>
            </a:pPr>
            <a:r>
              <a:rPr lang="en"/>
              <a:t>With </a:t>
            </a:r>
            <a:r>
              <a:rPr lang="en"/>
              <a:t>92,192,000</a:t>
            </a:r>
            <a:r>
              <a:rPr lang="en" sz="600"/>
              <a:t>[2]</a:t>
            </a:r>
            <a:r>
              <a:rPr lang="en"/>
              <a:t> postpaid customers in Q1 of 2023, this rate would lose 829,728 customers that quarter.</a:t>
            </a:r>
            <a:endParaRPr/>
          </a:p>
          <a:p>
            <a:pPr indent="-311150" lvl="0" marL="457200" rtl="0" algn="l">
              <a:lnSpc>
                <a:spcPct val="150000"/>
              </a:lnSpc>
              <a:spcBef>
                <a:spcPts val="0"/>
              </a:spcBef>
              <a:spcAft>
                <a:spcPts val="0"/>
              </a:spcAft>
              <a:buSzPts val="1300"/>
              <a:buChar char="-"/>
            </a:pPr>
            <a:r>
              <a:rPr lang="en"/>
              <a:t>Customer Churn leads to an immense loss of revenue for many </a:t>
            </a:r>
            <a:r>
              <a:rPr lang="en"/>
              <a:t>telecom</a:t>
            </a:r>
            <a:r>
              <a:rPr lang="en"/>
              <a:t> companies and understanding the motivation and trends of customer churn can help them maintain their client base and millions in revenue each year.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147" name="Google Shape;147;p15"/>
          <p:cNvSpPr txBox="1"/>
          <p:nvPr>
            <p:ph idx="1" type="body"/>
          </p:nvPr>
        </p:nvSpPr>
        <p:spPr>
          <a:xfrm>
            <a:off x="1297500" y="1221725"/>
            <a:ext cx="70389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u="sng">
                <a:solidFill>
                  <a:schemeClr val="hlink"/>
                </a:solidFill>
                <a:hlinkClick r:id="rId3"/>
              </a:rPr>
              <a:t>https://www.kaggle.com/datasets/reyhanarighy/data-telco-customer-churn/data</a:t>
            </a:r>
            <a:endParaRPr/>
          </a:p>
          <a:p>
            <a:pPr indent="-311150" lvl="0" marL="457200" rtl="0" algn="l">
              <a:lnSpc>
                <a:spcPct val="150000"/>
              </a:lnSpc>
              <a:spcBef>
                <a:spcPts val="0"/>
              </a:spcBef>
              <a:spcAft>
                <a:spcPts val="0"/>
              </a:spcAft>
              <a:buSzPts val="1300"/>
              <a:buChar char="-"/>
            </a:pPr>
            <a:r>
              <a:rPr lang="en"/>
              <a:t>Two </a:t>
            </a:r>
            <a:r>
              <a:rPr lang="en"/>
              <a:t>continuous features: Tenure (in years) and monthly charges (usd).</a:t>
            </a:r>
            <a:endParaRPr/>
          </a:p>
          <a:p>
            <a:pPr indent="-311150" lvl="0" marL="457200" rtl="0" algn="l">
              <a:lnSpc>
                <a:spcPct val="150000"/>
              </a:lnSpc>
              <a:spcBef>
                <a:spcPts val="0"/>
              </a:spcBef>
              <a:spcAft>
                <a:spcPts val="0"/>
              </a:spcAft>
              <a:buSzPts val="1300"/>
              <a:buChar char="-"/>
            </a:pPr>
            <a:r>
              <a:rPr lang="en"/>
              <a:t>7 categorical features</a:t>
            </a:r>
            <a:endParaRPr/>
          </a:p>
          <a:p>
            <a:pPr indent="-298450" lvl="1" marL="914400" rtl="0" algn="l">
              <a:lnSpc>
                <a:spcPct val="150000"/>
              </a:lnSpc>
              <a:spcBef>
                <a:spcPts val="0"/>
              </a:spcBef>
              <a:spcAft>
                <a:spcPts val="0"/>
              </a:spcAft>
              <a:buSzPts val="1100"/>
              <a:buChar char="-"/>
            </a:pPr>
            <a:r>
              <a:rPr lang="en"/>
              <a:t>Dependents (binary),  Online Security (binary do they use it or not), Internet Service (DSL, Fiber Optic, no -&gt; do they subscribe to internet service or not), Device Protection (binary), Tech Support (binary), Contract (Length of current contract), and Paperless Billing (binary).</a:t>
            </a:r>
            <a:endParaRPr/>
          </a:p>
          <a:p>
            <a:pPr indent="-311150" lvl="0" marL="457200" rtl="0" algn="l">
              <a:lnSpc>
                <a:spcPct val="150000"/>
              </a:lnSpc>
              <a:spcBef>
                <a:spcPts val="0"/>
              </a:spcBef>
              <a:spcAft>
                <a:spcPts val="0"/>
              </a:spcAft>
              <a:buSzPts val="1300"/>
              <a:buChar char="-"/>
            </a:pPr>
            <a:r>
              <a:rPr lang="en"/>
              <a:t>Target: Churn</a:t>
            </a:r>
            <a:endParaRPr/>
          </a:p>
          <a:p>
            <a:pPr indent="-311150" lvl="0" marL="457200" rtl="0" algn="l">
              <a:lnSpc>
                <a:spcPct val="150000"/>
              </a:lnSpc>
              <a:spcBef>
                <a:spcPts val="0"/>
              </a:spcBef>
              <a:spcAft>
                <a:spcPts val="0"/>
              </a:spcAft>
              <a:buSzPts val="1300"/>
              <a:buChar char="-"/>
            </a:pPr>
            <a:r>
              <a:rPr lang="en"/>
              <a:t>4930 entries</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Solution?</a:t>
            </a:r>
            <a:endParaRPr/>
          </a:p>
        </p:txBody>
      </p:sp>
      <p:sp>
        <p:nvSpPr>
          <p:cNvPr id="153" name="Google Shape;153;p16"/>
          <p:cNvSpPr txBox="1"/>
          <p:nvPr/>
        </p:nvSpPr>
        <p:spPr>
          <a:xfrm>
            <a:off x="1297500" y="1372650"/>
            <a:ext cx="6567300" cy="283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500">
                <a:solidFill>
                  <a:schemeClr val="lt1"/>
                </a:solidFill>
                <a:latin typeface="Lato"/>
                <a:ea typeface="Lato"/>
                <a:cs typeface="Lato"/>
                <a:sym typeface="Lato"/>
              </a:rPr>
              <a:t>Use predictive modeling and analysis to understand the reasons and motivations behind customers churning, and provide potential remedies to mitigate the short and long term churn percentage. (Under the assumption that we are working for a specific company, such as </a:t>
            </a:r>
            <a:r>
              <a:rPr lang="en" sz="1500">
                <a:solidFill>
                  <a:schemeClr val="lt1"/>
                </a:solidFill>
                <a:latin typeface="Lato"/>
                <a:ea typeface="Lato"/>
                <a:cs typeface="Lato"/>
                <a:sym typeface="Lato"/>
              </a:rPr>
              <a:t>Verizon</a:t>
            </a:r>
            <a:r>
              <a:rPr lang="en" sz="1500">
                <a:solidFill>
                  <a:schemeClr val="lt1"/>
                </a:solidFill>
                <a:latin typeface="Lato"/>
                <a:ea typeface="Lato"/>
                <a:cs typeface="Lato"/>
                <a:sym typeface="Lato"/>
              </a:rPr>
              <a:t>.)</a:t>
            </a:r>
            <a:endParaRPr sz="1500">
              <a:solidFill>
                <a:schemeClr val="lt1"/>
              </a:solidFill>
              <a:latin typeface="Lato"/>
              <a:ea typeface="Lato"/>
              <a:cs typeface="Lato"/>
              <a:sym typeface="Lato"/>
            </a:endParaRPr>
          </a:p>
          <a:p>
            <a:pPr indent="0" lvl="0" marL="0" rtl="0" algn="l">
              <a:lnSpc>
                <a:spcPct val="150000"/>
              </a:lnSpc>
              <a:spcBef>
                <a:spcPts val="0"/>
              </a:spcBef>
              <a:spcAft>
                <a:spcPts val="0"/>
              </a:spcAft>
              <a:buNone/>
            </a:pPr>
            <a:r>
              <a:t/>
            </a:r>
            <a:endParaRPr sz="1500">
              <a:solidFill>
                <a:schemeClr val="lt1"/>
              </a:solidFill>
              <a:latin typeface="Lato"/>
              <a:ea typeface="Lato"/>
              <a:cs typeface="Lato"/>
              <a:sym typeface="Lato"/>
            </a:endParaRPr>
          </a:p>
          <a:p>
            <a:pPr indent="0" lvl="0" marL="0" rtl="0" algn="l">
              <a:lnSpc>
                <a:spcPct val="150000"/>
              </a:lnSpc>
              <a:spcBef>
                <a:spcPts val="0"/>
              </a:spcBef>
              <a:spcAft>
                <a:spcPts val="0"/>
              </a:spcAft>
              <a:buNone/>
            </a:pPr>
            <a:r>
              <a:rPr lang="en" sz="1500">
                <a:solidFill>
                  <a:schemeClr val="lt1"/>
                </a:solidFill>
                <a:latin typeface="Lato"/>
                <a:ea typeface="Lato"/>
                <a:cs typeface="Lato"/>
                <a:sym typeface="Lato"/>
              </a:rPr>
              <a:t>The models and methods used could have a wide application, but are designed to provide insight towards </a:t>
            </a:r>
            <a:r>
              <a:rPr lang="en" sz="1500">
                <a:solidFill>
                  <a:schemeClr val="lt1"/>
                </a:solidFill>
                <a:latin typeface="Lato"/>
                <a:ea typeface="Lato"/>
                <a:cs typeface="Lato"/>
                <a:sym typeface="Lato"/>
              </a:rPr>
              <a:t>preventing </a:t>
            </a:r>
            <a:r>
              <a:rPr lang="en" sz="1500">
                <a:solidFill>
                  <a:schemeClr val="lt1"/>
                </a:solidFill>
                <a:latin typeface="Lato"/>
                <a:ea typeface="Lato"/>
                <a:cs typeface="Lato"/>
                <a:sym typeface="Lato"/>
              </a:rPr>
              <a:t> customers from one provider churning to another, and thus would be best used with one provider.</a:t>
            </a:r>
            <a:endParaRPr sz="15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Quality Report:</a:t>
            </a:r>
            <a:endParaRPr/>
          </a:p>
        </p:txBody>
      </p:sp>
      <p:pic>
        <p:nvPicPr>
          <p:cNvPr id="159" name="Google Shape;159;p17"/>
          <p:cNvPicPr preferRelativeResize="0"/>
          <p:nvPr/>
        </p:nvPicPr>
        <p:blipFill>
          <a:blip r:embed="rId3">
            <a:alphaModFix/>
          </a:blip>
          <a:stretch>
            <a:fillRect/>
          </a:stretch>
        </p:blipFill>
        <p:spPr>
          <a:xfrm>
            <a:off x="1665300" y="980200"/>
            <a:ext cx="5291579" cy="2630925"/>
          </a:xfrm>
          <a:prstGeom prst="rect">
            <a:avLst/>
          </a:prstGeom>
          <a:noFill/>
          <a:ln>
            <a:noFill/>
          </a:ln>
        </p:spPr>
      </p:pic>
      <p:pic>
        <p:nvPicPr>
          <p:cNvPr id="160" name="Google Shape;160;p17"/>
          <p:cNvPicPr preferRelativeResize="0"/>
          <p:nvPr/>
        </p:nvPicPr>
        <p:blipFill>
          <a:blip r:embed="rId4">
            <a:alphaModFix/>
          </a:blip>
          <a:stretch>
            <a:fillRect/>
          </a:stretch>
        </p:blipFill>
        <p:spPr>
          <a:xfrm>
            <a:off x="1665300" y="3847150"/>
            <a:ext cx="5291575" cy="8819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60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Outliers and Normalization</a:t>
            </a:r>
            <a:endParaRPr/>
          </a:p>
        </p:txBody>
      </p:sp>
      <p:sp>
        <p:nvSpPr>
          <p:cNvPr id="166" name="Google Shape;166;p18"/>
          <p:cNvSpPr txBox="1"/>
          <p:nvPr>
            <p:ph idx="1" type="body"/>
          </p:nvPr>
        </p:nvSpPr>
        <p:spPr>
          <a:xfrm>
            <a:off x="1231625" y="2080950"/>
            <a:ext cx="7038900" cy="4908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n" sz="4965"/>
              <a:t>Min Max normalization:</a:t>
            </a:r>
            <a:endParaRPr sz="4965"/>
          </a:p>
          <a:p>
            <a:pPr indent="0" lvl="0" marL="0" rtl="0" algn="l">
              <a:spcBef>
                <a:spcPts val="1200"/>
              </a:spcBef>
              <a:spcAft>
                <a:spcPts val="1200"/>
              </a:spcAft>
              <a:buNone/>
            </a:pPr>
            <a:r>
              <a:t/>
            </a:r>
            <a:endParaRPr/>
          </a:p>
        </p:txBody>
      </p:sp>
      <p:pic>
        <p:nvPicPr>
          <p:cNvPr id="167" name="Google Shape;167;p18"/>
          <p:cNvPicPr preferRelativeResize="0"/>
          <p:nvPr/>
        </p:nvPicPr>
        <p:blipFill>
          <a:blip r:embed="rId3">
            <a:alphaModFix/>
          </a:blip>
          <a:stretch>
            <a:fillRect/>
          </a:stretch>
        </p:blipFill>
        <p:spPr>
          <a:xfrm>
            <a:off x="175600" y="2571750"/>
            <a:ext cx="4071776" cy="1998675"/>
          </a:xfrm>
          <a:prstGeom prst="rect">
            <a:avLst/>
          </a:prstGeom>
          <a:noFill/>
          <a:ln>
            <a:noFill/>
          </a:ln>
        </p:spPr>
      </p:pic>
      <p:cxnSp>
        <p:nvCxnSpPr>
          <p:cNvPr id="168" name="Google Shape;168;p18"/>
          <p:cNvCxnSpPr/>
          <p:nvPr/>
        </p:nvCxnSpPr>
        <p:spPr>
          <a:xfrm>
            <a:off x="4342850" y="3571088"/>
            <a:ext cx="499500" cy="0"/>
          </a:xfrm>
          <a:prstGeom prst="straightConnector1">
            <a:avLst/>
          </a:prstGeom>
          <a:noFill/>
          <a:ln cap="flat" cmpd="sng" w="9525">
            <a:solidFill>
              <a:schemeClr val="dk2"/>
            </a:solidFill>
            <a:prstDash val="solid"/>
            <a:round/>
            <a:headEnd len="med" w="med" type="none"/>
            <a:tailEnd len="med" w="med" type="triangle"/>
          </a:ln>
        </p:spPr>
      </p:cxnSp>
      <p:pic>
        <p:nvPicPr>
          <p:cNvPr id="169" name="Google Shape;169;p18"/>
          <p:cNvPicPr preferRelativeResize="0"/>
          <p:nvPr/>
        </p:nvPicPr>
        <p:blipFill>
          <a:blip r:embed="rId4">
            <a:alphaModFix/>
          </a:blip>
          <a:stretch>
            <a:fillRect/>
          </a:stretch>
        </p:blipFill>
        <p:spPr>
          <a:xfrm>
            <a:off x="4937818" y="2571750"/>
            <a:ext cx="4095557" cy="1998675"/>
          </a:xfrm>
          <a:prstGeom prst="rect">
            <a:avLst/>
          </a:prstGeom>
          <a:noFill/>
          <a:ln>
            <a:noFill/>
          </a:ln>
        </p:spPr>
      </p:pic>
      <p:sp>
        <p:nvSpPr>
          <p:cNvPr id="170" name="Google Shape;170;p18"/>
          <p:cNvSpPr txBox="1"/>
          <p:nvPr>
            <p:ph idx="1" type="body"/>
          </p:nvPr>
        </p:nvSpPr>
        <p:spPr>
          <a:xfrm>
            <a:off x="1191900" y="1203525"/>
            <a:ext cx="7038900" cy="490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965"/>
              <a:t>There is no outliers in the continuous </a:t>
            </a:r>
            <a:r>
              <a:rPr lang="en" sz="4965"/>
              <a:t>features</a:t>
            </a:r>
            <a:r>
              <a:rPr lang="en" sz="4965"/>
              <a:t> according to an 1.5 IQR test on the data so our values are very precise. This can be seen in the charts below.</a:t>
            </a:r>
            <a:endParaRPr sz="4965"/>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selection and </a:t>
            </a:r>
            <a:r>
              <a:rPr lang="en"/>
              <a:t>transformations</a:t>
            </a:r>
            <a:r>
              <a:rPr lang="en"/>
              <a:t>:</a:t>
            </a:r>
            <a:endParaRPr/>
          </a:p>
        </p:txBody>
      </p:sp>
      <p:sp>
        <p:nvSpPr>
          <p:cNvPr id="176" name="Google Shape;176;p19"/>
          <p:cNvSpPr txBox="1"/>
          <p:nvPr>
            <p:ph idx="1" type="body"/>
          </p:nvPr>
        </p:nvSpPr>
        <p:spPr>
          <a:xfrm>
            <a:off x="1393800" y="9198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Categorical Feature Encoding:</a:t>
            </a:r>
            <a:endParaRPr/>
          </a:p>
          <a:p>
            <a:pPr indent="0" lvl="0" marL="0" rtl="0" algn="l">
              <a:spcBef>
                <a:spcPts val="1200"/>
              </a:spcBef>
              <a:spcAft>
                <a:spcPts val="1200"/>
              </a:spcAft>
              <a:buNone/>
            </a:pPr>
            <a:r>
              <a:t/>
            </a:r>
            <a:endParaRPr/>
          </a:p>
        </p:txBody>
      </p:sp>
      <p:pic>
        <p:nvPicPr>
          <p:cNvPr id="177" name="Google Shape;177;p19"/>
          <p:cNvPicPr preferRelativeResize="0"/>
          <p:nvPr/>
        </p:nvPicPr>
        <p:blipFill>
          <a:blip r:embed="rId3">
            <a:alphaModFix/>
          </a:blip>
          <a:stretch>
            <a:fillRect/>
          </a:stretch>
        </p:blipFill>
        <p:spPr>
          <a:xfrm>
            <a:off x="1503600" y="1256650"/>
            <a:ext cx="5543376" cy="1908150"/>
          </a:xfrm>
          <a:prstGeom prst="rect">
            <a:avLst/>
          </a:prstGeom>
          <a:noFill/>
          <a:ln>
            <a:noFill/>
          </a:ln>
        </p:spPr>
      </p:pic>
      <p:sp>
        <p:nvSpPr>
          <p:cNvPr id="178" name="Google Shape;178;p19"/>
          <p:cNvSpPr txBox="1"/>
          <p:nvPr>
            <p:ph idx="1" type="body"/>
          </p:nvPr>
        </p:nvSpPr>
        <p:spPr>
          <a:xfrm>
            <a:off x="755825" y="3366750"/>
            <a:ext cx="7038900" cy="10416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sz="1200"/>
              <a:t>Feature addition: “Total Charged” = Tenure * Monthly Charges</a:t>
            </a:r>
            <a:endParaRPr sz="1200"/>
          </a:p>
          <a:p>
            <a:pPr indent="-304800" lvl="0" marL="457200" rtl="0" algn="l">
              <a:lnSpc>
                <a:spcPct val="150000"/>
              </a:lnSpc>
              <a:spcBef>
                <a:spcPts val="0"/>
              </a:spcBef>
              <a:spcAft>
                <a:spcPts val="0"/>
              </a:spcAft>
              <a:buSzPts val="1200"/>
              <a:buChar char="-"/>
            </a:pPr>
            <a:r>
              <a:rPr lang="en" sz="1200"/>
              <a:t>All categorical features are either encoded to binary, (0, 1, 2) or (1, 2, 3) in the case of contract.</a:t>
            </a:r>
            <a:endParaRPr sz="12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idx="1" type="body"/>
          </p:nvPr>
        </p:nvSpPr>
        <p:spPr>
          <a:xfrm>
            <a:off x="6218125" y="393750"/>
            <a:ext cx="2772000" cy="41643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SzPts val="1200"/>
              <a:buChar char="-"/>
            </a:pPr>
            <a:r>
              <a:rPr lang="en" sz="1200"/>
              <a:t>Low correlation between churn and [</a:t>
            </a:r>
            <a:r>
              <a:rPr lang="en" sz="1200"/>
              <a:t>Device Protection, Online Backup, Online Security, and Dependents]</a:t>
            </a:r>
            <a:endParaRPr sz="1200"/>
          </a:p>
          <a:p>
            <a:pPr indent="-304800" lvl="0" marL="457200" rtl="0" algn="l">
              <a:lnSpc>
                <a:spcPct val="150000"/>
              </a:lnSpc>
              <a:spcBef>
                <a:spcPts val="0"/>
              </a:spcBef>
              <a:spcAft>
                <a:spcPts val="0"/>
              </a:spcAft>
              <a:buSzPts val="1200"/>
              <a:buChar char="-"/>
            </a:pPr>
            <a:r>
              <a:rPr lang="en" sz="1200"/>
              <a:t>Large positive correlation between Monthly Charges and Internet Services.</a:t>
            </a:r>
            <a:endParaRPr sz="1200"/>
          </a:p>
          <a:p>
            <a:pPr indent="-304800" lvl="0" marL="457200" rtl="0" algn="l">
              <a:lnSpc>
                <a:spcPct val="150000"/>
              </a:lnSpc>
              <a:spcBef>
                <a:spcPts val="0"/>
              </a:spcBef>
              <a:spcAft>
                <a:spcPts val="0"/>
              </a:spcAft>
              <a:buSzPts val="1200"/>
              <a:buChar char="-"/>
            </a:pPr>
            <a:r>
              <a:rPr lang="en" sz="1200"/>
              <a:t>Churn has a much larger correlation with internet services than monthly charges.</a:t>
            </a:r>
            <a:endParaRPr sz="1200"/>
          </a:p>
          <a:p>
            <a:pPr indent="0" lvl="0" marL="0" rtl="0" algn="l">
              <a:lnSpc>
                <a:spcPct val="150000"/>
              </a:lnSpc>
              <a:spcBef>
                <a:spcPts val="1200"/>
              </a:spcBef>
              <a:spcAft>
                <a:spcPts val="1200"/>
              </a:spcAft>
              <a:buNone/>
            </a:pPr>
            <a:r>
              <a:rPr lang="en" sz="1200"/>
              <a:t>(for internet services “no” = 0, “DSL” = 1, and “Fiber Optic” = 2. )</a:t>
            </a:r>
            <a:endParaRPr sz="1200"/>
          </a:p>
        </p:txBody>
      </p:sp>
      <p:pic>
        <p:nvPicPr>
          <p:cNvPr id="184" name="Google Shape;184;p20"/>
          <p:cNvPicPr preferRelativeResize="0"/>
          <p:nvPr/>
        </p:nvPicPr>
        <p:blipFill>
          <a:blip r:embed="rId3">
            <a:alphaModFix/>
          </a:blip>
          <a:stretch>
            <a:fillRect/>
          </a:stretch>
        </p:blipFill>
        <p:spPr>
          <a:xfrm>
            <a:off x="1297500" y="393750"/>
            <a:ext cx="4827424" cy="4164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052550" y="37727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Model selection</a:t>
            </a:r>
            <a:endParaRPr/>
          </a:p>
        </p:txBody>
      </p:sp>
      <p:sp>
        <p:nvSpPr>
          <p:cNvPr id="190" name="Google Shape;190;p21"/>
          <p:cNvSpPr txBox="1"/>
          <p:nvPr>
            <p:ph idx="1" type="body"/>
          </p:nvPr>
        </p:nvSpPr>
        <p:spPr>
          <a:xfrm>
            <a:off x="1127350" y="1452275"/>
            <a:ext cx="7038900" cy="480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SzPts val="440"/>
              <a:buNone/>
            </a:pPr>
            <a:r>
              <a:rPr lang="en" sz="1220"/>
              <a:t>Two potential models: Random Forest and Logistic Regression</a:t>
            </a:r>
            <a:r>
              <a:rPr lang="en" sz="1220"/>
              <a:t>.</a:t>
            </a:r>
            <a:endParaRPr sz="100"/>
          </a:p>
        </p:txBody>
      </p:sp>
      <p:sp>
        <p:nvSpPr>
          <p:cNvPr id="191" name="Google Shape;191;p21"/>
          <p:cNvSpPr txBox="1"/>
          <p:nvPr/>
        </p:nvSpPr>
        <p:spPr>
          <a:xfrm>
            <a:off x="981325" y="2145350"/>
            <a:ext cx="3162000" cy="1970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lt1"/>
                </a:solidFill>
                <a:latin typeface="Lato"/>
                <a:ea typeface="Lato"/>
                <a:cs typeface="Lato"/>
                <a:sym typeface="Lato"/>
              </a:rPr>
              <a:t>Random Forest:</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292100" lvl="0" marL="457200" rtl="0" algn="l">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Handles Non-Linearity and Complex Relationships well</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a:p>
            <a:pPr indent="-292100" lvl="0" marL="457200" rtl="0" algn="l">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Robust to Overfitting - due to the averaging of many trees.</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a:p>
            <a:pPr indent="-292100" lvl="0" marL="457200" rtl="0" algn="l">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High Prediction Accuracy</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a:p>
            <a:pPr indent="-292100" lvl="0" marL="457200" rtl="0" algn="l">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Feature Importance:</a:t>
            </a:r>
            <a:endParaRPr sz="1000">
              <a:solidFill>
                <a:schemeClr val="lt1"/>
              </a:solidFill>
              <a:latin typeface="Lato"/>
              <a:ea typeface="Lato"/>
              <a:cs typeface="Lato"/>
              <a:sym typeface="Lato"/>
            </a:endParaRPr>
          </a:p>
        </p:txBody>
      </p:sp>
      <p:sp>
        <p:nvSpPr>
          <p:cNvPr id="192" name="Google Shape;192;p21"/>
          <p:cNvSpPr txBox="1"/>
          <p:nvPr/>
        </p:nvSpPr>
        <p:spPr>
          <a:xfrm>
            <a:off x="5037175" y="2167325"/>
            <a:ext cx="3162000" cy="1970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lt1"/>
                </a:solidFill>
                <a:latin typeface="Lato"/>
                <a:ea typeface="Lato"/>
                <a:cs typeface="Lato"/>
                <a:sym typeface="Lato"/>
              </a:rPr>
              <a:t>Logistic Regression</a:t>
            </a:r>
            <a:r>
              <a:rPr lang="en" sz="1300">
                <a:solidFill>
                  <a:schemeClr val="lt1"/>
                </a:solidFill>
                <a:latin typeface="Lato"/>
                <a:ea typeface="Lato"/>
                <a:cs typeface="Lato"/>
                <a:sym typeface="Lato"/>
              </a:rPr>
              <a:t>:</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292100" lvl="0" marL="457200" rtl="0" algn="l">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Good Baseline for future Modeling</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a:p>
            <a:pPr indent="-292100" lvl="0" marL="457200" rtl="0" algn="l">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Works Well with Binary Classification</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a:p>
            <a:pPr indent="-292100" lvl="0" marL="457200" rtl="0" algn="l">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Easily Interpretable </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a:p>
            <a:pPr indent="-292100" lvl="0" marL="457200" rtl="0" algn="l">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Efficient with Linear Relationships</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a:p>
            <a:pPr indent="-292100" lvl="0" marL="457200" rtl="0" algn="l">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Feature Importance</a:t>
            </a:r>
            <a:endParaRPr sz="10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