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8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12" y="-7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2502945"/>
            <a:ext cx="1466879" cy="1676400"/>
            <a:chOff x="1230573" y="1890215"/>
            <a:chExt cx="1444388" cy="1650696"/>
          </a:xfrm>
        </p:grpSpPr>
        <p:sp>
          <p:nvSpPr>
            <p:cNvPr id="9" name="Oval 8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Oval 11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 rot="5400000" flipH="1">
            <a:off x="4572000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248" y="1680881"/>
            <a:ext cx="3273552" cy="1640541"/>
          </a:xfr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248" y="3384176"/>
            <a:ext cx="3273552" cy="530352"/>
          </a:xfrm>
        </p:spPr>
        <p:txBody>
          <a:bodyPr vert="horz" lIns="91440" tIns="0" rIns="91440" bIns="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429001" y="450850"/>
            <a:ext cx="4922184" cy="461168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6758" y="5069541"/>
            <a:ext cx="4924425" cy="662519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6759" y="5732060"/>
            <a:ext cx="4924425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1609725"/>
            <a:ext cx="5343525" cy="228123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3904812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4586704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443552"/>
            <a:ext cx="5343525" cy="2281238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2015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3362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6"/>
          </p:nvPr>
        </p:nvSpPr>
        <p:spPr>
          <a:xfrm flipH="1">
            <a:off x="3021106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5723362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, 2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3442648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5"/>
          </p:nvPr>
        </p:nvSpPr>
        <p:spPr>
          <a:xfrm>
            <a:off x="5840505" y="4108759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40505" y="34426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, 3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4462815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021107" y="2452048"/>
            <a:ext cx="2743200" cy="1956816"/>
          </a:xfrm>
          <a:prstGeom prst="rect">
            <a:avLst/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40505" y="3133941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40505" y="24520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1"/>
          </p:nvPr>
        </p:nvSpPr>
        <p:spPr>
          <a:xfrm>
            <a:off x="5840505" y="5135813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2"/>
          </p:nvPr>
        </p:nvSpPr>
        <p:spPr>
          <a:xfrm>
            <a:off x="5840505" y="4462815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206" y="685800"/>
            <a:ext cx="4924424" cy="886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40206" y="2020888"/>
            <a:ext cx="4924425" cy="410686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24800" y="750580"/>
            <a:ext cx="914400" cy="53819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7100" y="749300"/>
            <a:ext cx="3924300" cy="53768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 rot="5400000">
            <a:off x="4585448" y="1603786"/>
            <a:ext cx="3474720" cy="3474720"/>
          </a:xfrm>
          <a:prstGeom prst="round2SameRect">
            <a:avLst>
              <a:gd name="adj1" fmla="val 3096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 vert="vert270"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1842448"/>
            <a:ext cx="1466879" cy="1676400"/>
            <a:chOff x="1230573" y="1890215"/>
            <a:chExt cx="1444388" cy="1650696"/>
          </a:xfrm>
        </p:grpSpPr>
        <p:sp>
          <p:nvSpPr>
            <p:cNvPr id="27" name="Oval 26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Oval 27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9" name="Oval 28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Oval 29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447" y="3114115"/>
            <a:ext cx="3276600" cy="1162050"/>
          </a:xfrm>
        </p:spPr>
        <p:txBody>
          <a:bodyPr tIns="0" bIns="0" anchor="b" anchorCtr="0">
            <a:noAutofit/>
          </a:bodyPr>
          <a:lstStyle>
            <a:lvl1pPr algn="ctr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447" y="4343400"/>
            <a:ext cx="3276600" cy="533400"/>
          </a:xfrm>
        </p:spPr>
        <p:txBody>
          <a:bodyPr tIns="0" bIns="0">
            <a:normAutofit/>
          </a:bodyPr>
          <a:lstStyle>
            <a:lvl1pPr marL="0" indent="0" algn="ctr">
              <a:spcBef>
                <a:spcPct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6"/>
          <p:cNvGrpSpPr/>
          <p:nvPr/>
        </p:nvGrpSpPr>
        <p:grpSpPr>
          <a:xfrm>
            <a:off x="222912" y="1254456"/>
            <a:ext cx="7892388" cy="3918778"/>
            <a:chOff x="222912" y="1254456"/>
            <a:chExt cx="7892388" cy="3918778"/>
          </a:xfrm>
        </p:grpSpPr>
        <p:sp>
          <p:nvSpPr>
            <p:cNvPr id="7" name="Rounded Rectangle 6"/>
            <p:cNvSpPr/>
            <p:nvPr/>
          </p:nvSpPr>
          <p:spPr>
            <a:xfrm>
              <a:off x="1028700" y="1600200"/>
              <a:ext cx="7086600" cy="3474720"/>
            </a:xfrm>
            <a:prstGeom prst="roundRect">
              <a:avLst>
                <a:gd name="adj" fmla="val 312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222912" y="1254456"/>
              <a:ext cx="3429000" cy="3918778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182" y="2021541"/>
            <a:ext cx="4200618" cy="1362075"/>
          </a:xfrm>
        </p:spPr>
        <p:txBody>
          <a:bodyPr vert="horz" lIns="91440" tIns="0" rIns="91440" bIns="0" rtlCol="0" anchor="b" anchorCtr="0">
            <a:noAutofit/>
          </a:bodyPr>
          <a:lstStyle>
            <a:lvl1pPr algn="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1424" y="3388659"/>
            <a:ext cx="4603376" cy="1083328"/>
          </a:xfrm>
        </p:spPr>
        <p:txBody>
          <a:bodyPr vert="horz" lIns="91440" tIns="0" rIns="91440" bIns="0" rtlCol="0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2F0292D-1797-49A5-8D2D-8D50C72EF3CC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5" name="Rounded Rectangle 14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224118"/>
            <a:ext cx="4800600" cy="886968"/>
          </a:xfrm>
        </p:spPr>
        <p:txBody>
          <a:bodyPr lIns="4572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474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7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21040" y="363071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212" y="1548761"/>
            <a:ext cx="3657600" cy="274320"/>
          </a:xfrm>
          <a:prstGeom prst="roundRect">
            <a:avLst>
              <a:gd name="adj" fmla="val 31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8352" y="2021456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533" y="1548761"/>
            <a:ext cx="3657600" cy="274320"/>
          </a:xfrm>
          <a:prstGeom prst="roundRect">
            <a:avLst>
              <a:gd name="adj" fmla="val 340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673" y="2019869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21729" y="365760"/>
            <a:ext cx="609600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15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7" name="Rounded Rectangle 16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8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0" name="Rounded Rectangle 9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7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7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9" name="Rounded Rectangle 8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6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304800"/>
            <a:ext cx="4948269" cy="719424"/>
          </a:xfrm>
        </p:spPr>
        <p:txBody>
          <a:bodyPr anchor="b"/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13" y="2292824"/>
            <a:ext cx="4959126" cy="383333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0" y="1160463"/>
            <a:ext cx="4948269" cy="954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7/5/17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0" y="685800"/>
            <a:ext cx="4948238" cy="8869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0" y="2020888"/>
            <a:ext cx="4946602" cy="41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52600" y="287767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18"/>
          <p:cNvGrpSpPr/>
          <p:nvPr/>
        </p:nvGrpSpPr>
        <p:grpSpPr>
          <a:xfrm>
            <a:off x="842682" y="2971800"/>
            <a:ext cx="914400" cy="914400"/>
            <a:chOff x="842682" y="2971800"/>
            <a:chExt cx="914400" cy="91440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 userDrawn="1"/>
          </p:nvGrpSpPr>
          <p:grpSpPr>
            <a:xfrm>
              <a:off x="948372" y="3034352"/>
              <a:ext cx="700732" cy="800822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 userDrawn="1"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 userDrawn="1"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28800" indent="-227013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5813" indent="-227013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619" y="1680883"/>
            <a:ext cx="6705181" cy="1311928"/>
          </a:xfrm>
        </p:spPr>
        <p:txBody>
          <a:bodyPr/>
          <a:lstStyle/>
          <a:p>
            <a:pPr algn="r"/>
            <a:r>
              <a:rPr lang="en-US" sz="2400" b="1" dirty="0">
                <a:solidFill>
                  <a:schemeClr val="tx1"/>
                </a:solidFill>
              </a:rPr>
              <a:t>Expectations and Skills for Undergraduate Students Doing Research in Statistics and Data Science 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248" y="3384176"/>
            <a:ext cx="3273552" cy="1512096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>
                <a:solidFill>
                  <a:srgbClr val="000000"/>
                </a:solidFill>
              </a:rPr>
              <a:t>Jo Hardin</a:t>
            </a:r>
          </a:p>
          <a:p>
            <a:r>
              <a:rPr lang="en-US" sz="1800" dirty="0" smtClean="0">
                <a:solidFill>
                  <a:srgbClr val="000000"/>
                </a:solidFill>
              </a:rPr>
              <a:t>Pomona College</a:t>
            </a:r>
          </a:p>
          <a:p>
            <a:endParaRPr lang="en-US" sz="1800" dirty="0" smtClean="0">
              <a:solidFill>
                <a:srgbClr val="000000"/>
              </a:solidFill>
            </a:endParaRPr>
          </a:p>
          <a:p>
            <a:r>
              <a:rPr lang="en-US" sz="1800" dirty="0" err="1">
                <a:solidFill>
                  <a:srgbClr val="000000"/>
                </a:solidFill>
              </a:rPr>
              <a:t>j</a:t>
            </a:r>
            <a:r>
              <a:rPr lang="en-US" sz="1800" dirty="0" err="1" smtClean="0">
                <a:solidFill>
                  <a:srgbClr val="000000"/>
                </a:solidFill>
              </a:rPr>
              <a:t>o.hardin@pomona.edu</a:t>
            </a:r>
            <a:endParaRPr lang="en-US" sz="1800" dirty="0" smtClean="0">
              <a:solidFill>
                <a:srgbClr val="000000"/>
              </a:solidFill>
            </a:endParaRPr>
          </a:p>
          <a:p>
            <a:r>
              <a:rPr lang="en-US" sz="1800" dirty="0" smtClean="0">
                <a:solidFill>
                  <a:srgbClr val="000000"/>
                </a:solidFill>
              </a:rPr>
              <a:t>@jo_hardin47</a:t>
            </a:r>
          </a:p>
          <a:p>
            <a:r>
              <a:rPr lang="en-US" sz="1800" dirty="0" err="1" smtClean="0">
                <a:solidFill>
                  <a:srgbClr val="000000"/>
                </a:solidFill>
              </a:rPr>
              <a:t>Github</a:t>
            </a:r>
            <a:r>
              <a:rPr lang="en-US" sz="1800" dirty="0" smtClean="0">
                <a:solidFill>
                  <a:srgbClr val="000000"/>
                </a:solidFill>
              </a:rPr>
              <a:t>:  hardin47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25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Becoming a part of the larger community (e.g., quo function in </a:t>
            </a:r>
            <a:r>
              <a:rPr lang="en-US" dirty="0" err="1" smtClean="0"/>
              <a:t>dplyr</a:t>
            </a:r>
            <a:r>
              <a:rPr lang="en-US" dirty="0" smtClean="0"/>
              <a:t> v 0.7.1, June 22, 2017)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Bring your love of research to the classroom to generate excitement.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6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spcBef>
                <a:spcPts val="0"/>
              </a:spcBef>
              <a:buClr>
                <a:srgbClr val="749805"/>
              </a:buCl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lvl="0" indent="0" algn="ctr">
              <a:spcBef>
                <a:spcPts val="0"/>
              </a:spcBef>
              <a:buClr>
                <a:srgbClr val="749805"/>
              </a:buClr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lvl="0" indent="0" algn="ctr">
              <a:spcBef>
                <a:spcPts val="0"/>
              </a:spcBef>
              <a:buClr>
                <a:srgbClr val="749805"/>
              </a:buCl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lvl="0" indent="0" algn="ctr">
              <a:spcBef>
                <a:spcPts val="0"/>
              </a:spcBef>
              <a:buClr>
                <a:srgbClr val="749805"/>
              </a:buClr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lvl="0" indent="0" algn="ctr">
              <a:spcBef>
                <a:spcPts val="0"/>
              </a:spcBef>
              <a:buClr>
                <a:srgbClr val="749805"/>
              </a:buClr>
              <a:buNone/>
            </a:pPr>
            <a:r>
              <a:rPr lang="en-US" dirty="0" smtClean="0">
                <a:solidFill>
                  <a:srgbClr val="000000"/>
                </a:solidFill>
              </a:rPr>
              <a:t>Jo </a:t>
            </a:r>
            <a:r>
              <a:rPr lang="en-US" dirty="0">
                <a:solidFill>
                  <a:srgbClr val="000000"/>
                </a:solidFill>
              </a:rPr>
              <a:t>Hardin</a:t>
            </a:r>
          </a:p>
          <a:p>
            <a:pPr marL="0" lvl="0" indent="0" algn="ctr">
              <a:spcBef>
                <a:spcPts val="0"/>
              </a:spcBef>
              <a:buClr>
                <a:srgbClr val="749805"/>
              </a:buClr>
              <a:buNone/>
            </a:pPr>
            <a:r>
              <a:rPr lang="en-US" dirty="0">
                <a:solidFill>
                  <a:srgbClr val="000000"/>
                </a:solidFill>
              </a:rPr>
              <a:t>Pomona College</a:t>
            </a:r>
          </a:p>
          <a:p>
            <a:pPr marL="0" lvl="0" indent="0" algn="ctr">
              <a:spcBef>
                <a:spcPts val="0"/>
              </a:spcBef>
              <a:buClr>
                <a:srgbClr val="749805"/>
              </a:buClr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lvl="0" indent="0" algn="ctr">
              <a:spcBef>
                <a:spcPts val="0"/>
              </a:spcBef>
              <a:buClr>
                <a:srgbClr val="749805"/>
              </a:buClr>
              <a:buNone/>
            </a:pPr>
            <a:r>
              <a:rPr lang="en-US" dirty="0" err="1">
                <a:solidFill>
                  <a:srgbClr val="000000"/>
                </a:solidFill>
              </a:rPr>
              <a:t>jo.hardin@pomona.edu</a:t>
            </a:r>
            <a:endParaRPr lang="en-US" dirty="0">
              <a:solidFill>
                <a:srgbClr val="000000"/>
              </a:solidFill>
            </a:endParaRPr>
          </a:p>
          <a:p>
            <a:pPr marL="0" lvl="0" indent="0" algn="ctr">
              <a:spcBef>
                <a:spcPts val="0"/>
              </a:spcBef>
              <a:buClr>
                <a:srgbClr val="749805"/>
              </a:buClr>
              <a:buNone/>
            </a:pPr>
            <a:r>
              <a:rPr lang="en-US" dirty="0">
                <a:solidFill>
                  <a:srgbClr val="000000"/>
                </a:solidFill>
              </a:rPr>
              <a:t>@jo_hardin47</a:t>
            </a:r>
          </a:p>
          <a:p>
            <a:pPr marL="0" lvl="0" indent="0" algn="ctr">
              <a:spcBef>
                <a:spcPts val="0"/>
              </a:spcBef>
              <a:buClr>
                <a:srgbClr val="749805"/>
              </a:buClr>
              <a:buNone/>
            </a:pPr>
            <a:r>
              <a:rPr lang="en-US" dirty="0" err="1">
                <a:solidFill>
                  <a:srgbClr val="000000"/>
                </a:solidFill>
              </a:rPr>
              <a:t>Github</a:t>
            </a:r>
            <a:r>
              <a:rPr lang="en-US" dirty="0">
                <a:solidFill>
                  <a:srgbClr val="000000"/>
                </a:solidFill>
              </a:rPr>
              <a:t>:  hardin47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06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</a:p>
          <a:p>
            <a:r>
              <a:rPr lang="en-US" dirty="0" smtClean="0"/>
              <a:t>Data science</a:t>
            </a:r>
          </a:p>
          <a:p>
            <a:r>
              <a:rPr lang="en-US" dirty="0" smtClean="0"/>
              <a:t>GAISE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1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Journals???</a:t>
            </a:r>
            <a:endParaRPr lang="en-US" dirty="0"/>
          </a:p>
        </p:txBody>
      </p:sp>
      <p:pic>
        <p:nvPicPr>
          <p:cNvPr id="10" name="Picture Placeholder 9" descr="IMG_2632.JPG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0" r="6550"/>
          <a:stretch>
            <a:fillRect/>
          </a:stretch>
        </p:blipFill>
        <p:spPr/>
      </p:pic>
      <p:pic>
        <p:nvPicPr>
          <p:cNvPr id="11" name="Picture Placeholder 10" descr="IMG_1343.jpg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0" r="6550"/>
          <a:stretch>
            <a:fillRect/>
          </a:stretch>
        </p:blipFill>
        <p:spPr/>
      </p:pic>
      <p:pic>
        <p:nvPicPr>
          <p:cNvPr id="8" name="Picture Placeholder 7" descr="withYennyJohn.jpg"/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8" r="10728"/>
          <a:stretch>
            <a:fillRect/>
          </a:stretch>
        </p:blipFill>
        <p:spPr/>
      </p:pic>
      <p:pic>
        <p:nvPicPr>
          <p:cNvPr id="9" name="Picture Placeholder 8" descr="MaricelaCiaran.JPG"/>
          <p:cNvPicPr>
            <a:picLocks noGrp="1" noChangeAspect="1"/>
          </p:cNvPicPr>
          <p:nvPr>
            <p:ph type="pic" sz="quarter" idx="17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9" r="67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249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an argument</a:t>
            </a:r>
          </a:p>
          <a:p>
            <a:r>
              <a:rPr lang="en-US" dirty="0" smtClean="0"/>
              <a:t>Engage with theory</a:t>
            </a:r>
          </a:p>
          <a:p>
            <a:r>
              <a:rPr lang="en-US" dirty="0" smtClean="0"/>
              <a:t>Work independently</a:t>
            </a:r>
          </a:p>
          <a:p>
            <a:r>
              <a:rPr lang="en-US" dirty="0" smtClean="0"/>
              <a:t>Data wrangle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1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still need to add in examples of my projects as examples for each of the topics I </a:t>
            </a:r>
            <a:r>
              <a:rPr lang="en-US" smtClean="0"/>
              <a:t>describe below.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an Argument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Theoretical</a:t>
            </a:r>
          </a:p>
          <a:p>
            <a:r>
              <a:rPr lang="en-US" dirty="0"/>
              <a:t>Simulation</a:t>
            </a:r>
          </a:p>
          <a:p>
            <a:r>
              <a:rPr lang="en-US" dirty="0"/>
              <a:t>Literature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the Classroom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Hypothesis test using mean and median to demonstrate two different approaches to the same scientific hypothesis</a:t>
            </a:r>
          </a:p>
          <a:p>
            <a:r>
              <a:rPr lang="en-US" dirty="0" smtClean="0"/>
              <a:t>Simulation studies (e.g., bootstrap confidence intervals)</a:t>
            </a:r>
          </a:p>
          <a:p>
            <a:r>
              <a:rPr lang="en-US" dirty="0" smtClean="0"/>
              <a:t>How do we know that?  How can we argue that result is better than the other?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48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Engage with Theory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Connect theoretical ideas to core principles in statistics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the Classroom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Moment generating function:  </a:t>
            </a:r>
            <a:r>
              <a:rPr lang="en-US" b="1" dirty="0" smtClean="0"/>
              <a:t>why</a:t>
            </a:r>
            <a:r>
              <a:rPr lang="en-US" dirty="0" smtClean="0"/>
              <a:t> do they uniquely determine a distribution?</a:t>
            </a:r>
          </a:p>
          <a:p>
            <a:r>
              <a:rPr lang="en-US" dirty="0" smtClean="0"/>
              <a:t>Simulate theoretical results for visualization of the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5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Independently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What did you do?</a:t>
            </a:r>
          </a:p>
          <a:p>
            <a:r>
              <a:rPr lang="en-US" dirty="0" smtClean="0"/>
              <a:t>Why did you do it?</a:t>
            </a:r>
          </a:p>
          <a:p>
            <a:r>
              <a:rPr lang="en-US" dirty="0" smtClean="0"/>
              <a:t>What is the next step?</a:t>
            </a:r>
          </a:p>
          <a:p>
            <a:r>
              <a:rPr lang="en-US" dirty="0" smtClean="0"/>
              <a:t>What do I still not understand?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the Classroom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Independent projects (peer assessment!)</a:t>
            </a:r>
          </a:p>
          <a:p>
            <a:r>
              <a:rPr lang="en-US" dirty="0" smtClean="0"/>
              <a:t>Reflect on assignments (quickly or in detail)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50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Wrangle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</a:p>
          <a:p>
            <a:r>
              <a:rPr lang="en-US" dirty="0" smtClean="0"/>
              <a:t>Statistics</a:t>
            </a:r>
          </a:p>
          <a:p>
            <a:r>
              <a:rPr lang="en-US" dirty="0" smtClean="0"/>
              <a:t>Theoretical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the Classroom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Practice, practice, practice</a:t>
            </a:r>
          </a:p>
          <a:p>
            <a:r>
              <a:rPr lang="en-US" dirty="0" smtClean="0"/>
              <a:t>Learn how to problem solve independently.</a:t>
            </a:r>
          </a:p>
          <a:p>
            <a:r>
              <a:rPr lang="en-US" dirty="0" smtClean="0"/>
              <a:t>Data wrangling should happen in every class at every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15233"/>
      </p:ext>
    </p:extLst>
  </p:cSld>
  <p:clrMapOvr>
    <a:masterClrMapping/>
  </p:clrMapOvr>
</p:sld>
</file>

<file path=ppt/theme/theme1.xml><?xml version="1.0" encoding="utf-8"?>
<a:theme xmlns:a="http://schemas.openxmlformats.org/drawingml/2006/main" name="Inspiration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Inspiration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Inspiration">
      <a:fillStyleLst>
        <a:solidFill>
          <a:schemeClr val="phClr"/>
        </a:solidFill>
        <a:gradFill rotWithShape="1">
          <a:gsLst>
            <a:gs pos="25000">
              <a:schemeClr val="phClr">
                <a:tint val="90000"/>
                <a:shade val="100000"/>
                <a:alpha val="90000"/>
                <a:satMod val="150000"/>
              </a:schemeClr>
            </a:gs>
            <a:gs pos="100000">
              <a:schemeClr val="phClr">
                <a:tint val="100000"/>
                <a:shade val="60000"/>
                <a:satMod val="13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0000"/>
                <a:shade val="100000"/>
                <a:alpha val="85000"/>
                <a:satMod val="150000"/>
              </a:schemeClr>
            </a:gs>
            <a:gs pos="33000">
              <a:schemeClr val="phClr">
                <a:tint val="90000"/>
                <a:shade val="100000"/>
                <a:alpha val="95000"/>
                <a:satMod val="130000"/>
              </a:schemeClr>
            </a:gs>
            <a:gs pos="67000">
              <a:schemeClr val="phClr">
                <a:shade val="70000"/>
                <a:satMod val="135000"/>
              </a:schemeClr>
            </a:gs>
            <a:gs pos="100000">
              <a:schemeClr val="phClr">
                <a:shade val="50000"/>
                <a:satMod val="135000"/>
              </a:schemeClr>
            </a:gs>
          </a:gsLst>
          <a:lin ang="13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thickThin" algn="ctr">
          <a:solidFill>
            <a:schemeClr val="phClr"/>
          </a:solidFill>
          <a:prstDash val="solid"/>
        </a:ln>
        <a:ln w="38100" cap="flat" cmpd="thinThick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woPt" dir="tl"/>
          </a:scene3d>
          <a:sp3d extrusionH="12700" prstMaterial="softEdge">
            <a:bevelT w="25400" h="50800"/>
          </a:sp3d>
        </a:effectStyle>
        <a:effectStyle>
          <a:effectLst>
            <a:innerShdw blurRad="50800" dist="25400" dir="2400000">
              <a:srgbClr val="808080">
                <a:alpha val="75000"/>
              </a:srgbClr>
            </a:innerShdw>
            <a:reflection blurRad="38100" stA="26000" endPos="35000" dist="12700" dir="5400000" fadeDir="48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Inspiration.thmx</Template>
  <TotalTime>2732</TotalTime>
  <Words>294</Words>
  <Application>Microsoft Macintosh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Inspiration</vt:lpstr>
      <vt:lpstr>Expectations and Skills for Undergraduate Students Doing Research in Statistics and Data Science </vt:lpstr>
      <vt:lpstr>Curriculum Guidelines</vt:lpstr>
      <vt:lpstr>My background</vt:lpstr>
      <vt:lpstr>Skills</vt:lpstr>
      <vt:lpstr>To-do</vt:lpstr>
      <vt:lpstr>Make an Argument</vt:lpstr>
      <vt:lpstr>Engage with Theory</vt:lpstr>
      <vt:lpstr>Work Independently</vt:lpstr>
      <vt:lpstr>Wrangle Data</vt:lpstr>
      <vt:lpstr>What else?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Expectations and Skills for Undergraduate Students Doing Research in Statistics and Data Science </dc:title>
  <dc:creator>Jo Hardin</dc:creator>
  <cp:lastModifiedBy>Jo Hardin</cp:lastModifiedBy>
  <cp:revision>5</cp:revision>
  <dcterms:created xsi:type="dcterms:W3CDTF">2017-07-03T20:32:32Z</dcterms:created>
  <dcterms:modified xsi:type="dcterms:W3CDTF">2017-07-05T18:28:36Z</dcterms:modified>
</cp:coreProperties>
</file>