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0" r:id="rId5"/>
    <p:sldId id="268"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112" y="-7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23AE1-7BC9-1746-961C-E0E2DE455D32}" type="datetimeFigureOut">
              <a:rPr lang="en-US" smtClean="0"/>
              <a:t>7/10/17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DAD61-181C-6A4B-864E-25751DEDD2BB}" type="slidenum">
              <a:rPr lang="en-US" smtClean="0"/>
              <a:t>‹#›</a:t>
            </a:fld>
            <a:endParaRPr lang="en-US"/>
          </a:p>
        </p:txBody>
      </p:sp>
    </p:spTree>
    <p:extLst>
      <p:ext uri="{BB962C8B-B14F-4D97-AF65-F5344CB8AC3E}">
        <p14:creationId xmlns:p14="http://schemas.microsoft.com/office/powerpoint/2010/main" val="353717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One of my recent projects involves creating prediction intervals for a random forest model.  The novelty comes from the derivation of the appropriate standard error.  There are a handful (not many) of papers on the topic, a few very theoretical papers and a few who approach the problem in a different applied way.  My student and I have had to work through </a:t>
            </a:r>
            <a:r>
              <a:rPr lang="en-US" sz="1200" i="1" kern="1200" dirty="0" smtClean="0">
                <a:solidFill>
                  <a:schemeClr val="tx1"/>
                </a:solidFill>
                <a:effectLst/>
                <a:latin typeface="+mn-lt"/>
                <a:ea typeface="+mn-ea"/>
                <a:cs typeface="+mn-cs"/>
              </a:rPr>
              <a:t>how </a:t>
            </a:r>
            <a:r>
              <a:rPr lang="en-US" sz="1200" kern="1200" dirty="0" smtClean="0">
                <a:solidFill>
                  <a:schemeClr val="tx1"/>
                </a:solidFill>
                <a:effectLst/>
                <a:latin typeface="+mn-lt"/>
                <a:ea typeface="+mn-ea"/>
                <a:cs typeface="+mn-cs"/>
              </a:rPr>
              <a:t>our ideas add to the literature and </a:t>
            </a:r>
            <a:r>
              <a:rPr lang="en-US" sz="1200" i="1" kern="1200" dirty="0" smtClean="0">
                <a:solidFill>
                  <a:schemeClr val="tx1"/>
                </a:solidFill>
                <a:effectLst/>
                <a:latin typeface="+mn-lt"/>
                <a:ea typeface="+mn-ea"/>
                <a:cs typeface="+mn-cs"/>
              </a:rPr>
              <a:t>how</a:t>
            </a:r>
            <a:r>
              <a:rPr lang="en-US" sz="1200" kern="1200" dirty="0" smtClean="0">
                <a:solidFill>
                  <a:schemeClr val="tx1"/>
                </a:solidFill>
                <a:effectLst/>
                <a:latin typeface="+mn-lt"/>
                <a:ea typeface="+mn-ea"/>
                <a:cs typeface="+mn-cs"/>
              </a:rPr>
              <a:t> those ides can be synthesized into an argument.  Our conversations circle back repeatedly to “what are we trying to argue and how can we argue that effectively?”</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6</a:t>
            </a:fld>
            <a:endParaRPr lang="en-US"/>
          </a:p>
        </p:txBody>
      </p:sp>
    </p:spTree>
    <p:extLst>
      <p:ext uri="{BB962C8B-B14F-4D97-AF65-F5344CB8AC3E}">
        <p14:creationId xmlns:p14="http://schemas.microsoft.com/office/powerpoint/2010/main" val="183063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recent project of mine used canonical correlation analysis to identify correlated </a:t>
            </a:r>
            <a:r>
              <a:rPr lang="en-US" sz="1200" i="1" kern="1200" dirty="0" smtClean="0">
                <a:solidFill>
                  <a:schemeClr val="tx1"/>
                </a:solidFill>
                <a:effectLst/>
                <a:latin typeface="+mn-lt"/>
                <a:ea typeface="+mn-ea"/>
                <a:cs typeface="+mn-cs"/>
              </a:rPr>
              <a:t>pairs </a:t>
            </a:r>
            <a:r>
              <a:rPr lang="en-US" sz="1200" kern="1200" dirty="0" smtClean="0">
                <a:solidFill>
                  <a:schemeClr val="tx1"/>
                </a:solidFill>
                <a:effectLst/>
                <a:latin typeface="+mn-lt"/>
                <a:ea typeface="+mn-ea"/>
                <a:cs typeface="+mn-cs"/>
              </a:rPr>
              <a:t> of linear combinations of variables.  The setting is sufficiently complicated that it would be difficult to find the theoretical distribution underlying each correlated linear combination (keeping in mind that each pair is also correlated with other pairs), but the analysis is not useful unless there is a way for the practitioner to know whether a large correlation is actually statistically significant.  We were able to derive a permutation algorithm to define significance (the method also doubled as a way to measure false positive and false negative rates).  The permutation method, however, was not trivial to implement, and it required that the students understood how the distributional aspects are determined by both the linear combinations as well as the complex correlation structures.</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7</a:t>
            </a:fld>
            <a:endParaRPr lang="en-US"/>
          </a:p>
        </p:txBody>
      </p:sp>
    </p:spTree>
    <p:extLst>
      <p:ext uri="{BB962C8B-B14F-4D97-AF65-F5344CB8AC3E}">
        <p14:creationId xmlns:p14="http://schemas.microsoft.com/office/powerpoint/2010/main" val="23836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Madison’s blog. </a:t>
            </a:r>
            <a:r>
              <a:rPr lang="en-US" sz="1200" kern="1200" dirty="0" smtClean="0">
                <a:solidFill>
                  <a:schemeClr val="tx1"/>
                </a:solidFill>
                <a:effectLst/>
                <a:latin typeface="+mn-lt"/>
                <a:ea typeface="+mn-ea"/>
                <a:cs typeface="+mn-cs"/>
              </a:rPr>
              <a:t>Nick Horton (personal communication) requires his students to reflect via a Google form with a mechanism running in the background to inform him if they didn’t do it!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8</a:t>
            </a:fld>
            <a:endParaRPr lang="en-US"/>
          </a:p>
        </p:txBody>
      </p:sp>
    </p:spTree>
    <p:extLst>
      <p:ext uri="{BB962C8B-B14F-4D97-AF65-F5344CB8AC3E}">
        <p14:creationId xmlns:p14="http://schemas.microsoft.com/office/powerpoint/2010/main" val="22997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working with new software programs (e.g., the quo function in </a:t>
            </a:r>
            <a:r>
              <a:rPr lang="en-US" sz="1200" kern="1200" dirty="0" err="1" smtClean="0">
                <a:solidFill>
                  <a:schemeClr val="tx1"/>
                </a:solidFill>
                <a:effectLst/>
                <a:latin typeface="+mn-lt"/>
                <a:ea typeface="+mn-ea"/>
                <a:cs typeface="+mn-cs"/>
              </a:rPr>
              <a:t>dplyr</a:t>
            </a:r>
            <a:r>
              <a:rPr lang="en-US" sz="1200" kern="1200" dirty="0" smtClean="0">
                <a:solidFill>
                  <a:schemeClr val="tx1"/>
                </a:solidFill>
                <a:effectLst/>
                <a:latin typeface="+mn-lt"/>
                <a:ea typeface="+mn-ea"/>
                <a:cs typeface="+mn-cs"/>
              </a:rPr>
              <a:t> version 0.7.1 as of June 22, 2017) can give the student a sense of being part of a larger community of statisticians and data scientists.</a:t>
            </a:r>
          </a:p>
          <a:p>
            <a:endParaRPr lang="en-US" dirty="0"/>
          </a:p>
        </p:txBody>
      </p:sp>
      <p:sp>
        <p:nvSpPr>
          <p:cNvPr id="4" name="Slide Number Placeholder 3"/>
          <p:cNvSpPr>
            <a:spLocks noGrp="1"/>
          </p:cNvSpPr>
          <p:nvPr>
            <p:ph type="sldNum" sz="quarter" idx="10"/>
          </p:nvPr>
        </p:nvSpPr>
        <p:spPr/>
        <p:txBody>
          <a:bodyPr/>
          <a:lstStyle/>
          <a:p>
            <a:fld id="{319DAD61-181C-6A4B-864E-25751DEDD2BB}" type="slidenum">
              <a:rPr lang="en-US" smtClean="0"/>
              <a:t>9</a:t>
            </a:fld>
            <a:endParaRPr lang="en-US"/>
          </a:p>
        </p:txBody>
      </p:sp>
    </p:spTree>
    <p:extLst>
      <p:ext uri="{BB962C8B-B14F-4D97-AF65-F5344CB8AC3E}">
        <p14:creationId xmlns:p14="http://schemas.microsoft.com/office/powerpoint/2010/main" val="2943228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25"/>
          <p:cNvGrpSpPr>
            <a:grpSpLocks noChangeAspect="1"/>
          </p:cNvGrpSpPr>
          <p:nvPr/>
        </p:nvGrpSpPr>
        <p:grpSpPr>
          <a:xfrm>
            <a:off x="2071048" y="2502945"/>
            <a:ext cx="1466879" cy="1676400"/>
            <a:chOff x="1230573" y="1890215"/>
            <a:chExt cx="1444388" cy="1650696"/>
          </a:xfrm>
        </p:grpSpPr>
        <p:sp>
          <p:nvSpPr>
            <p:cNvPr id="9" name="Oval 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A2F0292D-1797-49A5-8D2D-8D50C72EF3CC}" type="datetimeFigureOut">
              <a:rPr lang="en-US" smtClean="0"/>
              <a:t>7/10/17</a:t>
            </a:fld>
            <a:endParaRPr lang="en-US"/>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
        <p:nvSpPr>
          <p:cNvPr id="13" name="Round Same Side Corner Rectangle 12"/>
          <p:cNvSpPr/>
          <p:nvPr/>
        </p:nvSpPr>
        <p:spPr>
          <a:xfrm rot="5400000" flipH="1">
            <a:off x="4572000" y="1603786"/>
            <a:ext cx="3474720" cy="3474720"/>
          </a:xfrm>
          <a:prstGeom prst="round2SameRect">
            <a:avLst>
              <a:gd name="adj1" fmla="val 312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651248" y="1680881"/>
            <a:ext cx="3273552" cy="1640541"/>
          </a:xfrm>
        </p:spPr>
        <p:txBody>
          <a:bodyPr vert="horz" lIns="91440" tIns="0" rIns="91440" bIns="0" rtlCol="0" anchor="b" anchorCtr="0">
            <a:noAutofit/>
          </a:bodyPr>
          <a:lstStyle>
            <a:lvl1pPr algn="ct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651248" y="3384176"/>
            <a:ext cx="3273552" cy="530352"/>
          </a:xfrm>
        </p:spPr>
        <p:txBody>
          <a:bodyPr vert="horz" lIns="91440" tIns="0" rIns="91440" bIns="0" rtlCol="0">
            <a:normAutofit/>
          </a:bodyPr>
          <a:lstStyle>
            <a:lvl1pPr marL="0" indent="0" algn="ct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29001" y="450850"/>
            <a:ext cx="4922184" cy="461168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3426758" y="5069541"/>
            <a:ext cx="4924425" cy="662519"/>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3426759" y="5732060"/>
            <a:ext cx="4924425"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1609725"/>
            <a:ext cx="5343525" cy="228123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2948318" y="3904812"/>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4586704"/>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443552"/>
            <a:ext cx="5343525" cy="2281238"/>
          </a:xfrm>
          <a:prstGeom prst="round2SameRect">
            <a:avLst>
              <a:gd name="adj1" fmla="val 5300"/>
              <a:gd name="adj2" fmla="val 0"/>
            </a:avLst>
          </a:prstGeom>
          <a:noFill/>
        </p:spPr>
        <p:txBody>
          <a:bodyPr/>
          <a:lstStyle>
            <a:lvl1pPr marL="0" indent="0">
              <a:buNone/>
              <a:defRPr/>
            </a:lvl1pPr>
          </a:lstStyle>
          <a:p>
            <a:r>
              <a:rPr lang="en-US" smtClean="0"/>
              <a:t>Drag picture to placeholder or click icon to add</a:t>
            </a:r>
            <a:endParaRPr/>
          </a:p>
        </p:txBody>
      </p:sp>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2015"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3362"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0" name="Picture Placeholder 11"/>
          <p:cNvSpPr>
            <a:spLocks noGrp="1"/>
          </p:cNvSpPr>
          <p:nvPr>
            <p:ph type="pic" sz="quarter" idx="16"/>
          </p:nvPr>
        </p:nvSpPr>
        <p:spPr>
          <a:xfrm flipH="1">
            <a:off x="3021106"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
        <p:nvSpPr>
          <p:cNvPr id="11" name="Picture Placeholder 11"/>
          <p:cNvSpPr>
            <a:spLocks noGrp="1"/>
          </p:cNvSpPr>
          <p:nvPr>
            <p:ph type="pic" sz="quarter" idx="17"/>
          </p:nvPr>
        </p:nvSpPr>
        <p:spPr>
          <a:xfrm>
            <a:off x="5723362"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Pictures, 2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2968389"/>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3442648"/>
            <a:ext cx="2743200" cy="2968389"/>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7" name="Text Placeholder 3"/>
          <p:cNvSpPr>
            <a:spLocks noGrp="1"/>
          </p:cNvSpPr>
          <p:nvPr>
            <p:ph type="body" sz="half" idx="15"/>
          </p:nvPr>
        </p:nvSpPr>
        <p:spPr>
          <a:xfrm>
            <a:off x="5840505" y="4108759"/>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6"/>
          </p:nvPr>
        </p:nvSpPr>
        <p:spPr>
          <a:xfrm>
            <a:off x="5840505" y="34426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s, 3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
        <p:nvSpPr>
          <p:cNvPr id="12" name="Picture Placeholder 11"/>
          <p:cNvSpPr>
            <a:spLocks noGrp="1"/>
          </p:cNvSpPr>
          <p:nvPr>
            <p:ph type="pic" sz="quarter" idx="13"/>
          </p:nvPr>
        </p:nvSpPr>
        <p:spPr>
          <a:xfrm>
            <a:off x="3021107" y="443551"/>
            <a:ext cx="2743200" cy="1956816"/>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4462815"/>
            <a:ext cx="2743200" cy="1956816"/>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1"/>
          <p:cNvSpPr>
            <a:spLocks noGrp="1"/>
          </p:cNvSpPr>
          <p:nvPr>
            <p:ph type="pic" sz="quarter" idx="18"/>
          </p:nvPr>
        </p:nvSpPr>
        <p:spPr>
          <a:xfrm>
            <a:off x="3021107" y="2452048"/>
            <a:ext cx="2743200" cy="1956816"/>
          </a:xfrm>
          <a:prstGeom prst="rect">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3" name="Text Placeholder 3"/>
          <p:cNvSpPr>
            <a:spLocks noGrp="1"/>
          </p:cNvSpPr>
          <p:nvPr>
            <p:ph type="body" sz="half" idx="19"/>
          </p:nvPr>
        </p:nvSpPr>
        <p:spPr>
          <a:xfrm>
            <a:off x="5840505" y="3133941"/>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20"/>
          </p:nvPr>
        </p:nvSpPr>
        <p:spPr>
          <a:xfrm>
            <a:off x="5840505" y="24520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1"/>
          </p:nvPr>
        </p:nvSpPr>
        <p:spPr>
          <a:xfrm>
            <a:off x="5840505" y="5135813"/>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22"/>
          </p:nvPr>
        </p:nvSpPr>
        <p:spPr>
          <a:xfrm>
            <a:off x="5840505" y="4462815"/>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40206" y="685800"/>
            <a:ext cx="4924424" cy="886968"/>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3440206" y="2020888"/>
            <a:ext cx="4924425" cy="410686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4800" y="750580"/>
            <a:ext cx="914400" cy="538193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467100" y="749300"/>
            <a:ext cx="3924300" cy="53768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normAutofit/>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A2F0292D-1797-49A5-8D2D-8D50C72EF3CC}"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F0292D-1797-49A5-8D2D-8D50C72EF3CC}"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a:lstStyle>
            <a:lvl1pPr algn="ctr">
              <a:defRPr sz="900">
                <a:solidFill>
                  <a:schemeClr val="bg1">
                    <a:lumMod val="75000"/>
                  </a:schemeClr>
                </a:solidFill>
              </a:defRPr>
            </a:lvl1pPr>
          </a:lstStyle>
          <a:p>
            <a:fld id="{D6CC888B-D9F9-4E54-B722-F151A9F45E95}" type="slidenum">
              <a:rPr lang="en-US" smtClean="0"/>
              <a:t>‹#›</a:t>
            </a:fld>
            <a:endParaRPr lang="en-US"/>
          </a:p>
        </p:txBody>
      </p:sp>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Picture Placeholder 8"/>
          <p:cNvSpPr>
            <a:spLocks noGrp="1"/>
          </p:cNvSpPr>
          <p:nvPr>
            <p:ph type="pic" sz="quarter" idx="13"/>
          </p:nvPr>
        </p:nvSpPr>
        <p:spPr>
          <a:xfrm rot="5400000">
            <a:off x="4585448" y="1603786"/>
            <a:ext cx="3474720" cy="3474720"/>
          </a:xfrm>
          <a:prstGeom prst="round2SameRect">
            <a:avLst>
              <a:gd name="adj1" fmla="val 3096"/>
              <a:gd name="adj2" fmla="val 0"/>
            </a:avLst>
          </a:prstGeom>
          <a:blipFill dpi="0" rotWithShape="0">
            <a:blip r:embed="rId2" cstate="print"/>
            <a:srcRect/>
            <a:stretch>
              <a:fillRect/>
            </a:stretch>
          </a:blipFill>
          <a:ln>
            <a:noFill/>
          </a:ln>
        </p:spPr>
        <p:txBody>
          <a:bodyPr vert="vert270"/>
          <a:lstStyle>
            <a:lvl1pPr marL="0" indent="0">
              <a:buNone/>
              <a:defRPr/>
            </a:lvl1pPr>
          </a:lstStyle>
          <a:p>
            <a:r>
              <a:rPr lang="en-US" smtClean="0"/>
              <a:t>Drag picture to placeholder or click icon to add</a:t>
            </a:r>
            <a:endParaRPr/>
          </a:p>
        </p:txBody>
      </p:sp>
      <p:grpSp>
        <p:nvGrpSpPr>
          <p:cNvPr id="8" name="Group 25"/>
          <p:cNvGrpSpPr>
            <a:grpSpLocks noChangeAspect="1"/>
          </p:cNvGrpSpPr>
          <p:nvPr/>
        </p:nvGrpSpPr>
        <p:grpSpPr>
          <a:xfrm>
            <a:off x="2071048" y="1842448"/>
            <a:ext cx="1466879" cy="1676400"/>
            <a:chOff x="1230573" y="1890215"/>
            <a:chExt cx="1444388" cy="1650696"/>
          </a:xfrm>
        </p:grpSpPr>
        <p:sp>
          <p:nvSpPr>
            <p:cNvPr id="27" name="Oval 2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Oval 2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Oval 2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Oval 2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56447" y="3114115"/>
            <a:ext cx="3276600" cy="1162050"/>
          </a:xfrm>
        </p:spPr>
        <p:txBody>
          <a:bodyPr tIns="0" bIns="0" anchor="b" anchorCtr="0">
            <a:noAutofit/>
          </a:bodyPr>
          <a:lstStyle>
            <a:lvl1pPr algn="ctr">
              <a:lnSpc>
                <a:spcPts val="4000"/>
              </a:lnSpc>
              <a:defRPr sz="3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156447" y="4343400"/>
            <a:ext cx="3276600" cy="533400"/>
          </a:xfrm>
        </p:spPr>
        <p:txBody>
          <a:bodyPr tIns="0" bIns="0">
            <a:normAutofit/>
          </a:bodyPr>
          <a:lstStyle>
            <a:lvl1pPr marL="0" indent="0" algn="ctr">
              <a:spcBef>
                <a:spcPct val="0"/>
              </a:spcBef>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8" name="Group 16"/>
          <p:cNvGrpSpPr/>
          <p:nvPr/>
        </p:nvGrpSpPr>
        <p:grpSpPr>
          <a:xfrm>
            <a:off x="222912" y="1254456"/>
            <a:ext cx="7892388" cy="3918778"/>
            <a:chOff x="222912" y="1254456"/>
            <a:chExt cx="7892388" cy="3918778"/>
          </a:xfrm>
        </p:grpSpPr>
        <p:sp>
          <p:nvSpPr>
            <p:cNvPr id="7" name="Rounded Rectangle 6"/>
            <p:cNvSpPr/>
            <p:nvPr/>
          </p:nvSpPr>
          <p:spPr>
            <a:xfrm>
              <a:off x="1028700" y="1600200"/>
              <a:ext cx="7086600" cy="3474720"/>
            </a:xfrm>
            <a:prstGeom prst="roundRect">
              <a:avLst>
                <a:gd name="adj" fmla="val 31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9"/>
            <p:cNvGrpSpPr/>
            <p:nvPr/>
          </p:nvGrpSpPr>
          <p:grpSpPr>
            <a:xfrm>
              <a:off x="222912" y="1254456"/>
              <a:ext cx="3429000" cy="3918778"/>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24182" y="2021541"/>
            <a:ext cx="4200618" cy="1362075"/>
          </a:xfrm>
        </p:spPr>
        <p:txBody>
          <a:bodyPr vert="horz" lIns="91440" tIns="0" rIns="91440" bIns="0" rtlCol="0" anchor="b" anchorCtr="0">
            <a:noAutofit/>
          </a:bodyPr>
          <a:lstStyle>
            <a:lvl1pPr algn="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21424" y="3388659"/>
            <a:ext cx="4603376" cy="1083328"/>
          </a:xfrm>
        </p:spPr>
        <p:txBody>
          <a:bodyPr vert="horz" lIns="91440" tIns="0" rIns="91440" bIns="0" rtlCol="0">
            <a:normAutofit/>
          </a:bodyPr>
          <a:lstStyle>
            <a:lvl1pPr marL="0" indent="0" algn="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3200" y="6356350"/>
            <a:ext cx="2133600" cy="365125"/>
          </a:xfrm>
        </p:spPr>
        <p:txBody>
          <a:bodyPr/>
          <a:lstStyle/>
          <a:p>
            <a:fld id="{A2F0292D-1797-49A5-8D2D-8D50C72EF3CC}"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D6CC888B-D9F9-4E54-B722-F151A9F45E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7418696" y="457200"/>
            <a:ext cx="914400" cy="914400"/>
            <a:chOff x="842682" y="2971800"/>
            <a:chExt cx="914400" cy="914400"/>
          </a:xfrm>
        </p:grpSpPr>
        <p:sp>
          <p:nvSpPr>
            <p:cNvPr id="15" name="Rounded Rectangle 14"/>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p:nvGrpSpPr>
          <p:grpSpPr>
            <a:xfrm>
              <a:off x="948372" y="3034353"/>
              <a:ext cx="700732" cy="800823"/>
              <a:chOff x="1230573" y="1890215"/>
              <a:chExt cx="1444388" cy="1650696"/>
            </a:xfrm>
          </p:grpSpPr>
          <p:sp>
            <p:nvSpPr>
              <p:cNvPr id="17" name="Oval 1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744070" y="224118"/>
            <a:ext cx="4800600" cy="886968"/>
          </a:xfrm>
        </p:spPr>
        <p:txBody>
          <a:bodyPr lIns="45720"/>
          <a:lstStyle/>
          <a:p>
            <a:r>
              <a:rPr lang="en-US" smtClean="0"/>
              <a:t>Click to edit Master title style</a:t>
            </a:r>
            <a:endParaRPr/>
          </a:p>
        </p:txBody>
      </p:sp>
      <p:sp>
        <p:nvSpPr>
          <p:cNvPr id="3" name="Content Placeholder 2"/>
          <p:cNvSpPr>
            <a:spLocks noGrp="1"/>
          </p:cNvSpPr>
          <p:nvPr>
            <p:ph sz="half" idx="1"/>
          </p:nvPr>
        </p:nvSpPr>
        <p:spPr>
          <a:xfrm>
            <a:off x="752474"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61647"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A2F0292D-1797-49A5-8D2D-8D50C72EF3CC}"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321040" y="363071"/>
            <a:ext cx="609600" cy="365125"/>
          </a:xfrm>
        </p:spPr>
        <p:txBody>
          <a:bodyPr/>
          <a:lstStyle/>
          <a:p>
            <a:fld id="{D6CC888B-D9F9-4E54-B722-F151A9F45E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1212" y="1548761"/>
            <a:ext cx="3657600" cy="274320"/>
          </a:xfrm>
          <a:prstGeom prst="roundRect">
            <a:avLst>
              <a:gd name="adj" fmla="val 31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8352" y="2021456"/>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81533" y="1548761"/>
            <a:ext cx="3657600" cy="274320"/>
          </a:xfrm>
          <a:prstGeom prst="roundRect">
            <a:avLst>
              <a:gd name="adj" fmla="val 340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8673" y="2019869"/>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A2F0292D-1797-49A5-8D2D-8D50C72EF3CC}" type="datetimeFigureOut">
              <a:rPr lang="en-US" smtClean="0"/>
              <a:t>7/10/17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321729" y="365760"/>
            <a:ext cx="609600" cy="365125"/>
          </a:xfrm>
        </p:spPr>
        <p:txBody>
          <a:bodyPr vert="horz" lIns="91440" tIns="45720" rIns="91440" bIns="45720" rtlCol="0" anchor="ctr"/>
          <a:lstStyle>
            <a:lvl1pPr marL="0" algn="l" defTabSz="914400" rtl="0" eaLnBrk="1" latinLnBrk="0" hangingPunct="1">
              <a:defRPr sz="1800" b="1" kern="1200">
                <a:solidFill>
                  <a:schemeClr val="accent1"/>
                </a:solidFill>
                <a:latin typeface="+mn-lt"/>
                <a:ea typeface="+mn-ea"/>
                <a:cs typeface="+mn-cs"/>
              </a:defRPr>
            </a:lvl1pPr>
          </a:lstStyle>
          <a:p>
            <a:fld id="{D6CC888B-D9F9-4E54-B722-F151A9F45E95}" type="slidenum">
              <a:rPr lang="en-US" smtClean="0"/>
              <a:t>‹#›</a:t>
            </a:fld>
            <a:endParaRPr lang="en-US"/>
          </a:p>
        </p:txBody>
      </p:sp>
      <p:grpSp>
        <p:nvGrpSpPr>
          <p:cNvPr id="10" name="Group 15"/>
          <p:cNvGrpSpPr/>
          <p:nvPr/>
        </p:nvGrpSpPr>
        <p:grpSpPr>
          <a:xfrm>
            <a:off x="7418696" y="457200"/>
            <a:ext cx="914400" cy="914400"/>
            <a:chOff x="842682" y="2971800"/>
            <a:chExt cx="914400" cy="914400"/>
          </a:xfrm>
        </p:grpSpPr>
        <p:sp>
          <p:nvSpPr>
            <p:cNvPr id="17" name="Rounded Rectangle 16"/>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a:grpSpLocks noChangeAspect="1"/>
            </p:cNvGrpSpPr>
            <p:nvPr/>
          </p:nvGrpSpPr>
          <p:grpSpPr>
            <a:xfrm>
              <a:off x="948372" y="3034353"/>
              <a:ext cx="700732" cy="800823"/>
              <a:chOff x="1230573" y="1890215"/>
              <a:chExt cx="1444388" cy="1650696"/>
            </a:xfrm>
          </p:grpSpPr>
          <p:sp>
            <p:nvSpPr>
              <p:cNvPr id="19" name="Oval 1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A2F0292D-1797-49A5-8D2D-8D50C72EF3CC}" type="datetimeFigureOut">
              <a:rPr lang="en-US" smtClean="0"/>
              <a:t>7/10/17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grpSp>
        <p:nvGrpSpPr>
          <p:cNvPr id="6" name="Group 8"/>
          <p:cNvGrpSpPr/>
          <p:nvPr/>
        </p:nvGrpSpPr>
        <p:grpSpPr>
          <a:xfrm>
            <a:off x="7418696" y="457200"/>
            <a:ext cx="914400" cy="914400"/>
            <a:chOff x="842682" y="2971800"/>
            <a:chExt cx="914400" cy="914400"/>
          </a:xfrm>
        </p:grpSpPr>
        <p:sp>
          <p:nvSpPr>
            <p:cNvPr id="10" name="Rounded Rectangle 9"/>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10"/>
            <p:cNvGrpSpPr>
              <a:grpSpLocks noChangeAspect="1"/>
            </p:cNvGrpSpPr>
            <p:nvPr/>
          </p:nvGrpSpPr>
          <p:grpSpPr>
            <a:xfrm>
              <a:off x="948372" y="3034353"/>
              <a:ext cx="700732" cy="800823"/>
              <a:chOff x="1230573" y="1890215"/>
              <a:chExt cx="1444388" cy="1650696"/>
            </a:xfrm>
          </p:grpSpPr>
          <p:sp>
            <p:nvSpPr>
              <p:cNvPr id="12" name="Oval 11"/>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0292D-1797-49A5-8D2D-8D50C72EF3CC}" type="datetimeFigureOut">
              <a:rPr lang="en-US" smtClean="0"/>
              <a:t>7/10/17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321040" y="365760"/>
            <a:ext cx="609600" cy="365125"/>
          </a:xfrm>
        </p:spPr>
        <p:txBody>
          <a:bodyPr/>
          <a:lstStyle/>
          <a:p>
            <a:fld id="{D6CC888B-D9F9-4E54-B722-F151A9F45E95}" type="slidenum">
              <a:rPr lang="en-US" smtClean="0"/>
              <a:t>‹#›</a:t>
            </a:fld>
            <a:endParaRPr lang="en-US"/>
          </a:p>
        </p:txBody>
      </p:sp>
      <p:grpSp>
        <p:nvGrpSpPr>
          <p:cNvPr id="5" name="Group 7"/>
          <p:cNvGrpSpPr/>
          <p:nvPr/>
        </p:nvGrpSpPr>
        <p:grpSpPr>
          <a:xfrm>
            <a:off x="7418696" y="457200"/>
            <a:ext cx="914400" cy="914400"/>
            <a:chOff x="842682" y="2971800"/>
            <a:chExt cx="914400" cy="914400"/>
          </a:xfrm>
        </p:grpSpPr>
        <p:sp>
          <p:nvSpPr>
            <p:cNvPr id="9" name="Rounded Rectangle 8"/>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10"/>
            <p:cNvGrpSpPr>
              <a:grpSpLocks noChangeAspect="1"/>
            </p:cNvGrpSpPr>
            <p:nvPr/>
          </p:nvGrpSpPr>
          <p:grpSpPr>
            <a:xfrm>
              <a:off x="948372" y="3034353"/>
              <a:ext cx="700732" cy="800823"/>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4948269" cy="719424"/>
          </a:xfrm>
        </p:spPr>
        <p:txBody>
          <a:bodyPr anchor="b"/>
          <a:lstStyle>
            <a:lvl1pPr algn="l">
              <a:defRPr sz="2200" b="0"/>
            </a:lvl1pPr>
          </a:lstStyle>
          <a:p>
            <a:r>
              <a:rPr lang="en-US" smtClean="0"/>
              <a:t>Click to edit Master title style</a:t>
            </a:r>
            <a:endParaRPr/>
          </a:p>
        </p:txBody>
      </p:sp>
      <p:sp>
        <p:nvSpPr>
          <p:cNvPr id="3" name="Content Placeholder 2"/>
          <p:cNvSpPr>
            <a:spLocks noGrp="1"/>
          </p:cNvSpPr>
          <p:nvPr>
            <p:ph idx="1"/>
          </p:nvPr>
        </p:nvSpPr>
        <p:spPr>
          <a:xfrm>
            <a:off x="3418113" y="2292824"/>
            <a:ext cx="4959126" cy="3833339"/>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429000" y="1160463"/>
            <a:ext cx="4948269" cy="954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F0292D-1797-49A5-8D2D-8D50C72EF3CC}"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CC888B-D9F9-4E54-B722-F151A9F45E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900" b="1">
                <a:solidFill>
                  <a:schemeClr val="bg1">
                    <a:lumMod val="75000"/>
                  </a:schemeClr>
                </a:solidFill>
              </a:defRPr>
            </a:lvl1pPr>
          </a:lstStyle>
          <a:p>
            <a:fld id="{A2F0292D-1797-49A5-8D2D-8D50C72EF3CC}" type="datetimeFigureOut">
              <a:rPr lang="en-US" smtClean="0"/>
              <a:t>7/10/17</a:t>
            </a:fld>
            <a:endParaRPr lang="en-US"/>
          </a:p>
        </p:txBody>
      </p:sp>
      <p:sp>
        <p:nvSpPr>
          <p:cNvPr id="2" name="Title Placeholder 1"/>
          <p:cNvSpPr>
            <a:spLocks noGrp="1"/>
          </p:cNvSpPr>
          <p:nvPr>
            <p:ph type="title"/>
          </p:nvPr>
        </p:nvSpPr>
        <p:spPr>
          <a:xfrm>
            <a:off x="3429000" y="685800"/>
            <a:ext cx="4948238" cy="88696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3429000" y="2020888"/>
            <a:ext cx="4946602" cy="41052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l">
              <a:defRPr sz="900" b="1">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1752600" y="2877671"/>
            <a:ext cx="609600" cy="365125"/>
          </a:xfrm>
          <a:prstGeom prst="rect">
            <a:avLst/>
          </a:prstGeom>
        </p:spPr>
        <p:txBody>
          <a:bodyPr vert="horz" lIns="91440" tIns="45720" rIns="91440" bIns="45720" rtlCol="0" anchor="ctr"/>
          <a:lstStyle>
            <a:lvl1pPr algn="l">
              <a:defRPr sz="1800" b="1">
                <a:solidFill>
                  <a:schemeClr val="accent1"/>
                </a:solidFill>
              </a:defRPr>
            </a:lvl1pPr>
          </a:lstStyle>
          <a:p>
            <a:fld id="{D6CC888B-D9F9-4E54-B722-F151A9F45E95}" type="slidenum">
              <a:rPr lang="en-US" smtClean="0"/>
              <a:t>‹#›</a:t>
            </a:fld>
            <a:endParaRPr lang="en-US"/>
          </a:p>
        </p:txBody>
      </p:sp>
      <p:grpSp>
        <p:nvGrpSpPr>
          <p:cNvPr id="7" name="Group 18"/>
          <p:cNvGrpSpPr/>
          <p:nvPr/>
        </p:nvGrpSpPr>
        <p:grpSpPr>
          <a:xfrm>
            <a:off x="842682" y="2971800"/>
            <a:ext cx="914400" cy="914400"/>
            <a:chOff x="842682" y="2971800"/>
            <a:chExt cx="914400" cy="914400"/>
          </a:xfrm>
        </p:grpSpPr>
        <p:sp>
          <p:nvSpPr>
            <p:cNvPr id="8" name="Rounded Rectangle 7"/>
            <p:cNvSpPr/>
            <p:nvPr userDrawn="1"/>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userDrawn="1"/>
          </p:nvGrpSpPr>
          <p:grpSpPr>
            <a:xfrm>
              <a:off x="948372" y="3034352"/>
              <a:ext cx="700732" cy="800822"/>
              <a:chOff x="1230573" y="1890215"/>
              <a:chExt cx="1444388" cy="1650696"/>
            </a:xfrm>
          </p:grpSpPr>
          <p:sp>
            <p:nvSpPr>
              <p:cNvPr id="12" name="Oval 11"/>
              <p:cNvSpPr/>
              <p:nvPr userDrawn="1"/>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userDrawn="1"/>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userDrawn="1"/>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userDrawn="1"/>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accent1"/>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28800" indent="-227013"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5813" indent="-227013" algn="l" defTabSz="914400" rtl="0" eaLnBrk="1" latinLnBrk="0" hangingPunct="1">
        <a:spcBef>
          <a:spcPct val="20000"/>
        </a:spcBef>
        <a:buClr>
          <a:schemeClr val="accent1"/>
        </a:buClr>
        <a:buSzPct val="13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 Id="rId1" Type="http://schemas.openxmlformats.org/officeDocument/2006/relationships/slideLayout" Target="../slideLayouts/slideLayout13.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619" y="1680883"/>
            <a:ext cx="6705181" cy="1311928"/>
          </a:xfrm>
        </p:spPr>
        <p:txBody>
          <a:bodyPr/>
          <a:lstStyle/>
          <a:p>
            <a:pPr algn="r"/>
            <a:r>
              <a:rPr lang="en-US" sz="2400" b="1" dirty="0">
                <a:solidFill>
                  <a:schemeClr val="tx1"/>
                </a:solidFill>
              </a:rPr>
              <a:t>Expectations and Skills for Undergraduate Students Doing Research in Statistics and Data Science </a:t>
            </a:r>
            <a:endParaRPr lang="en-US" sz="2400" dirty="0">
              <a:solidFill>
                <a:schemeClr val="tx1"/>
              </a:solidFill>
            </a:endParaRPr>
          </a:p>
        </p:txBody>
      </p:sp>
      <p:sp>
        <p:nvSpPr>
          <p:cNvPr id="3" name="Subtitle 2"/>
          <p:cNvSpPr>
            <a:spLocks noGrp="1"/>
          </p:cNvSpPr>
          <p:nvPr>
            <p:ph type="subTitle" idx="1"/>
          </p:nvPr>
        </p:nvSpPr>
        <p:spPr>
          <a:xfrm>
            <a:off x="4651248" y="3384176"/>
            <a:ext cx="3273552" cy="1512096"/>
          </a:xfrm>
        </p:spPr>
        <p:txBody>
          <a:bodyPr>
            <a:normAutofit lnSpcReduction="10000"/>
          </a:bodyPr>
          <a:lstStyle/>
          <a:p>
            <a:r>
              <a:rPr lang="en-US" sz="1800" dirty="0" smtClean="0">
                <a:solidFill>
                  <a:srgbClr val="000000"/>
                </a:solidFill>
              </a:rPr>
              <a:t>Jo Hardin</a:t>
            </a:r>
          </a:p>
          <a:p>
            <a:r>
              <a:rPr lang="en-US" sz="1800" dirty="0" smtClean="0">
                <a:solidFill>
                  <a:srgbClr val="000000"/>
                </a:solidFill>
              </a:rPr>
              <a:t>Pomona College</a:t>
            </a:r>
          </a:p>
          <a:p>
            <a:endParaRPr lang="en-US" sz="1800" dirty="0" smtClean="0">
              <a:solidFill>
                <a:srgbClr val="000000"/>
              </a:solidFill>
            </a:endParaRPr>
          </a:p>
          <a:p>
            <a:r>
              <a:rPr lang="en-US" sz="1800" dirty="0" err="1">
                <a:solidFill>
                  <a:srgbClr val="000000"/>
                </a:solidFill>
              </a:rPr>
              <a:t>j</a:t>
            </a:r>
            <a:r>
              <a:rPr lang="en-US" sz="1800" dirty="0" err="1" smtClean="0">
                <a:solidFill>
                  <a:srgbClr val="000000"/>
                </a:solidFill>
              </a:rPr>
              <a:t>o.hardin@pomona.edu</a:t>
            </a:r>
            <a:endParaRPr lang="en-US" sz="1800" dirty="0" smtClean="0">
              <a:solidFill>
                <a:srgbClr val="000000"/>
              </a:solidFill>
            </a:endParaRPr>
          </a:p>
          <a:p>
            <a:r>
              <a:rPr lang="en-US" sz="1800" dirty="0" smtClean="0">
                <a:solidFill>
                  <a:srgbClr val="000000"/>
                </a:solidFill>
              </a:rPr>
              <a:t>@jo_hardin47</a:t>
            </a:r>
          </a:p>
          <a:p>
            <a:r>
              <a:rPr lang="en-US" sz="1800" dirty="0" err="1" smtClean="0">
                <a:solidFill>
                  <a:srgbClr val="000000"/>
                </a:solidFill>
              </a:rPr>
              <a:t>Github</a:t>
            </a:r>
            <a:r>
              <a:rPr lang="en-US" sz="1800" dirty="0" smtClean="0">
                <a:solidFill>
                  <a:srgbClr val="000000"/>
                </a:solidFill>
              </a:rPr>
              <a:t>:  hardin47</a:t>
            </a:r>
            <a:endParaRPr lang="en-US" sz="1800" dirty="0">
              <a:solidFill>
                <a:srgbClr val="000000"/>
              </a:solidFill>
            </a:endParaRPr>
          </a:p>
        </p:txBody>
      </p:sp>
    </p:spTree>
    <p:extLst>
      <p:ext uri="{BB962C8B-B14F-4D97-AF65-F5344CB8AC3E}">
        <p14:creationId xmlns:p14="http://schemas.microsoft.com/office/powerpoint/2010/main" val="228502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a:t>
            </a:r>
            <a:endParaRPr lang="en-US" dirty="0"/>
          </a:p>
        </p:txBody>
      </p:sp>
      <p:sp>
        <p:nvSpPr>
          <p:cNvPr id="3" name="Content Placeholder 2"/>
          <p:cNvSpPr>
            <a:spLocks noGrp="1"/>
          </p:cNvSpPr>
          <p:nvPr>
            <p:ph idx="1"/>
          </p:nvPr>
        </p:nvSpPr>
        <p:spPr/>
        <p:txBody>
          <a:bodyPr/>
          <a:lstStyle/>
          <a:p>
            <a:r>
              <a:rPr lang="en-US" dirty="0" smtClean="0"/>
              <a:t>Becoming a part of the larger community (e.g., quo function in </a:t>
            </a:r>
            <a:r>
              <a:rPr lang="en-US" dirty="0" err="1" smtClean="0"/>
              <a:t>dplyr</a:t>
            </a:r>
            <a:r>
              <a:rPr lang="en-US" dirty="0" smtClean="0"/>
              <a:t> v 0.7.1, June 22, 2017)</a:t>
            </a:r>
          </a:p>
          <a:p>
            <a:r>
              <a:rPr lang="en-US" dirty="0" smtClean="0"/>
              <a:t>Using </a:t>
            </a:r>
            <a:r>
              <a:rPr lang="en-US" dirty="0" err="1" smtClean="0"/>
              <a:t>Git</a:t>
            </a:r>
            <a:r>
              <a:rPr lang="en-US" dirty="0" smtClean="0"/>
              <a:t> &amp; </a:t>
            </a:r>
            <a:r>
              <a:rPr lang="en-US" dirty="0" err="1" smtClean="0"/>
              <a:t>GitHub</a:t>
            </a:r>
            <a:r>
              <a:rPr lang="en-US" dirty="0" smtClean="0"/>
              <a:t> (</a:t>
            </a:r>
            <a:r>
              <a:rPr lang="en-US" dirty="0"/>
              <a:t>http://</a:t>
            </a:r>
            <a:r>
              <a:rPr lang="en-US" dirty="0" err="1"/>
              <a:t>happygitwithr.com</a:t>
            </a:r>
            <a:r>
              <a:rPr lang="en-US" dirty="0"/>
              <a:t>/</a:t>
            </a:r>
            <a:r>
              <a:rPr lang="en-US" dirty="0"/>
              <a:t> </a:t>
            </a:r>
            <a:r>
              <a:rPr lang="en-US" dirty="0" smtClean="0"/>
              <a:t>)</a:t>
            </a:r>
            <a:endParaRPr lang="en-US" dirty="0" smtClean="0"/>
          </a:p>
          <a:p>
            <a:r>
              <a:rPr lang="en-US" dirty="0" smtClean="0"/>
              <a:t>Bring your love of research to the classroom to generate excitement.</a:t>
            </a:r>
            <a:endParaRPr lang="en-US" dirty="0"/>
          </a:p>
        </p:txBody>
      </p:sp>
    </p:spTree>
    <p:extLst>
      <p:ext uri="{BB962C8B-B14F-4D97-AF65-F5344CB8AC3E}">
        <p14:creationId xmlns:p14="http://schemas.microsoft.com/office/powerpoint/2010/main" val="221026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pPr marL="0" lvl="0" indent="0" algn="ctr">
              <a:spcBef>
                <a:spcPts val="0"/>
              </a:spcBef>
              <a:buClr>
                <a:srgbClr val="749805"/>
              </a:buClr>
              <a:buNone/>
            </a:pPr>
            <a:endParaRPr lang="en-US" dirty="0" smtClean="0">
              <a:solidFill>
                <a:srgbClr val="000000"/>
              </a:solidFill>
            </a:endParaRP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endParaRPr lang="en-US" dirty="0" smtClean="0">
              <a:solidFill>
                <a:srgbClr val="000000"/>
              </a:solidFill>
            </a:endParaRP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r>
              <a:rPr lang="en-US" dirty="0" smtClean="0">
                <a:solidFill>
                  <a:srgbClr val="000000"/>
                </a:solidFill>
              </a:rPr>
              <a:t>Jo </a:t>
            </a:r>
            <a:r>
              <a:rPr lang="en-US" dirty="0">
                <a:solidFill>
                  <a:srgbClr val="000000"/>
                </a:solidFill>
              </a:rPr>
              <a:t>Hardin</a:t>
            </a:r>
          </a:p>
          <a:p>
            <a:pPr marL="0" lvl="0" indent="0" algn="ctr">
              <a:spcBef>
                <a:spcPts val="0"/>
              </a:spcBef>
              <a:buClr>
                <a:srgbClr val="749805"/>
              </a:buClr>
              <a:buNone/>
            </a:pPr>
            <a:r>
              <a:rPr lang="en-US" dirty="0">
                <a:solidFill>
                  <a:srgbClr val="000000"/>
                </a:solidFill>
              </a:rPr>
              <a:t>Pomona College</a:t>
            </a:r>
          </a:p>
          <a:p>
            <a:pPr marL="0" lvl="0" indent="0" algn="ctr">
              <a:spcBef>
                <a:spcPts val="0"/>
              </a:spcBef>
              <a:buClr>
                <a:srgbClr val="749805"/>
              </a:buClr>
              <a:buNone/>
            </a:pPr>
            <a:endParaRPr lang="en-US" dirty="0">
              <a:solidFill>
                <a:srgbClr val="000000"/>
              </a:solidFill>
            </a:endParaRPr>
          </a:p>
          <a:p>
            <a:pPr marL="0" lvl="0" indent="0" algn="ctr">
              <a:spcBef>
                <a:spcPts val="0"/>
              </a:spcBef>
              <a:buClr>
                <a:srgbClr val="749805"/>
              </a:buClr>
              <a:buNone/>
            </a:pPr>
            <a:r>
              <a:rPr lang="en-US" dirty="0" err="1">
                <a:solidFill>
                  <a:srgbClr val="000000"/>
                </a:solidFill>
              </a:rPr>
              <a:t>jo.hardin@pomona.edu</a:t>
            </a:r>
            <a:endParaRPr lang="en-US" dirty="0">
              <a:solidFill>
                <a:srgbClr val="000000"/>
              </a:solidFill>
            </a:endParaRPr>
          </a:p>
          <a:p>
            <a:pPr marL="0" lvl="0" indent="0" algn="ctr">
              <a:spcBef>
                <a:spcPts val="0"/>
              </a:spcBef>
              <a:buClr>
                <a:srgbClr val="749805"/>
              </a:buClr>
              <a:buNone/>
            </a:pPr>
            <a:r>
              <a:rPr lang="en-US" dirty="0">
                <a:solidFill>
                  <a:srgbClr val="000000"/>
                </a:solidFill>
              </a:rPr>
              <a:t>@jo_hardin47</a:t>
            </a:r>
          </a:p>
          <a:p>
            <a:pPr marL="0" lvl="0" indent="0" algn="ctr">
              <a:spcBef>
                <a:spcPts val="0"/>
              </a:spcBef>
              <a:buClr>
                <a:srgbClr val="749805"/>
              </a:buClr>
              <a:buNone/>
            </a:pPr>
            <a:r>
              <a:rPr lang="en-US" dirty="0" err="1">
                <a:solidFill>
                  <a:srgbClr val="000000"/>
                </a:solidFill>
              </a:rPr>
              <a:t>Github</a:t>
            </a:r>
            <a:r>
              <a:rPr lang="en-US" dirty="0">
                <a:solidFill>
                  <a:srgbClr val="000000"/>
                </a:solidFill>
              </a:rPr>
              <a:t>:  hardin47</a:t>
            </a:r>
          </a:p>
          <a:p>
            <a:endParaRPr lang="en-US" dirty="0"/>
          </a:p>
        </p:txBody>
      </p:sp>
    </p:spTree>
    <p:extLst>
      <p:ext uri="{BB962C8B-B14F-4D97-AF65-F5344CB8AC3E}">
        <p14:creationId xmlns:p14="http://schemas.microsoft.com/office/powerpoint/2010/main" val="3678067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Curriculum Guidelines</a:t>
            </a:r>
            <a:endParaRPr lang="en-US" dirty="0"/>
          </a:p>
        </p:txBody>
      </p:sp>
      <p:sp>
        <p:nvSpPr>
          <p:cNvPr id="3" name="Content Placeholder 2"/>
          <p:cNvSpPr>
            <a:spLocks noGrp="1"/>
          </p:cNvSpPr>
          <p:nvPr>
            <p:ph idx="1"/>
          </p:nvPr>
        </p:nvSpPr>
        <p:spPr/>
        <p:txBody>
          <a:bodyPr/>
          <a:lstStyle/>
          <a:p>
            <a:r>
              <a:rPr lang="en-US" dirty="0" smtClean="0"/>
              <a:t>Statistics</a:t>
            </a:r>
          </a:p>
          <a:p>
            <a:r>
              <a:rPr lang="en-US" dirty="0" smtClean="0"/>
              <a:t>Data science</a:t>
            </a:r>
          </a:p>
          <a:p>
            <a:r>
              <a:rPr lang="en-US" dirty="0" smtClean="0"/>
              <a:t>GAISE</a:t>
            </a:r>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6951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background</a:t>
            </a:r>
            <a:endParaRPr lang="en-US" dirty="0"/>
          </a:p>
        </p:txBody>
      </p:sp>
      <p:sp>
        <p:nvSpPr>
          <p:cNvPr id="3" name="Text Placeholder 2"/>
          <p:cNvSpPr>
            <a:spLocks noGrp="1"/>
          </p:cNvSpPr>
          <p:nvPr>
            <p:ph type="body" sz="half" idx="2"/>
          </p:nvPr>
        </p:nvSpPr>
        <p:spPr/>
        <p:txBody>
          <a:bodyPr/>
          <a:lstStyle/>
          <a:p>
            <a:r>
              <a:rPr lang="en-US" dirty="0" smtClean="0"/>
              <a:t>Journals???</a:t>
            </a:r>
            <a:endParaRPr lang="en-US" dirty="0"/>
          </a:p>
        </p:txBody>
      </p:sp>
      <p:pic>
        <p:nvPicPr>
          <p:cNvPr id="10" name="Picture Placeholder 9" descr="IMG_2632.JPG"/>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6550" r="6550"/>
          <a:stretch>
            <a:fillRect/>
          </a:stretch>
        </p:blipFill>
        <p:spPr/>
      </p:pic>
      <p:pic>
        <p:nvPicPr>
          <p:cNvPr id="11" name="Picture Placeholder 10" descr="IMG_1343.jpg"/>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rcRect l="6550" r="6550"/>
          <a:stretch>
            <a:fillRect/>
          </a:stretch>
        </p:blipFill>
        <p:spPr/>
      </p:pic>
      <p:pic>
        <p:nvPicPr>
          <p:cNvPr id="8" name="Picture Placeholder 7" descr="withYennyJohn.jpg"/>
          <p:cNvPicPr>
            <a:picLocks noGrp="1" noChangeAspect="1"/>
          </p:cNvPicPr>
          <p:nvPr>
            <p:ph type="pic" sz="quarter" idx="16"/>
          </p:nvPr>
        </p:nvPicPr>
        <p:blipFill>
          <a:blip r:embed="rId4" cstate="print">
            <a:extLst>
              <a:ext uri="{28A0092B-C50C-407E-A947-70E740481C1C}">
                <a14:useLocalDpi xmlns:a14="http://schemas.microsoft.com/office/drawing/2010/main" val="0"/>
              </a:ext>
            </a:extLst>
          </a:blip>
          <a:srcRect l="10728" r="10728"/>
          <a:stretch>
            <a:fillRect/>
          </a:stretch>
        </p:blipFill>
        <p:spPr/>
      </p:pic>
      <p:pic>
        <p:nvPicPr>
          <p:cNvPr id="9" name="Picture Placeholder 8" descr="MaricelaCiaran.JPG"/>
          <p:cNvPicPr>
            <a:picLocks noGrp="1" noChangeAspect="1"/>
          </p:cNvPicPr>
          <p:nvPr>
            <p:ph type="pic" sz="quarter" idx="17"/>
          </p:nvPr>
        </p:nvPicPr>
        <p:blipFill>
          <a:blip r:embed="rId5" cstate="print">
            <a:extLst>
              <a:ext uri="{28A0092B-C50C-407E-A947-70E740481C1C}">
                <a14:useLocalDpi xmlns:a14="http://schemas.microsoft.com/office/drawing/2010/main" val="0"/>
              </a:ext>
            </a:extLst>
          </a:blip>
          <a:srcRect l="6729" r="6729"/>
          <a:stretch>
            <a:fillRect/>
          </a:stretch>
        </p:blipFill>
        <p:spPr/>
      </p:pic>
    </p:spTree>
    <p:extLst>
      <p:ext uri="{BB962C8B-B14F-4D97-AF65-F5344CB8AC3E}">
        <p14:creationId xmlns:p14="http://schemas.microsoft.com/office/powerpoint/2010/main" val="361249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Skills</a:t>
            </a:r>
            <a:endParaRPr lang="en-US" dirty="0"/>
          </a:p>
        </p:txBody>
      </p:sp>
      <p:sp>
        <p:nvSpPr>
          <p:cNvPr id="3" name="Content Placeholder 2"/>
          <p:cNvSpPr>
            <a:spLocks noGrp="1"/>
          </p:cNvSpPr>
          <p:nvPr>
            <p:ph idx="1"/>
          </p:nvPr>
        </p:nvSpPr>
        <p:spPr/>
        <p:txBody>
          <a:bodyPr/>
          <a:lstStyle/>
          <a:p>
            <a:r>
              <a:rPr lang="en-US" dirty="0" smtClean="0"/>
              <a:t>Make an argument</a:t>
            </a:r>
          </a:p>
          <a:p>
            <a:r>
              <a:rPr lang="en-US" dirty="0" smtClean="0"/>
              <a:t>Engage with theory</a:t>
            </a:r>
          </a:p>
          <a:p>
            <a:r>
              <a:rPr lang="en-US" dirty="0" smtClean="0"/>
              <a:t>Work independently</a:t>
            </a:r>
          </a:p>
          <a:p>
            <a:r>
              <a:rPr lang="en-US" dirty="0" smtClean="0"/>
              <a:t>Data wrangle</a:t>
            </a:r>
            <a:endParaRPr lang="en-US" dirty="0"/>
          </a:p>
        </p:txBody>
      </p:sp>
    </p:spTree>
    <p:extLst>
      <p:ext uri="{BB962C8B-B14F-4D97-AF65-F5344CB8AC3E}">
        <p14:creationId xmlns:p14="http://schemas.microsoft.com/office/powerpoint/2010/main" val="150231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To-do</a:t>
            </a:r>
            <a:endParaRPr lang="en-US" dirty="0"/>
          </a:p>
        </p:txBody>
      </p:sp>
      <p:sp>
        <p:nvSpPr>
          <p:cNvPr id="3" name="Content Placeholder 2"/>
          <p:cNvSpPr>
            <a:spLocks noGrp="1"/>
          </p:cNvSpPr>
          <p:nvPr>
            <p:ph idx="1"/>
          </p:nvPr>
        </p:nvSpPr>
        <p:spPr/>
        <p:txBody>
          <a:bodyPr/>
          <a:lstStyle/>
          <a:p>
            <a:r>
              <a:rPr lang="en-US" dirty="0" smtClean="0"/>
              <a:t>I still need to add in examples of my projects as examples for each of the topics I </a:t>
            </a:r>
            <a:r>
              <a:rPr lang="en-US" smtClean="0"/>
              <a:t>describe below.</a:t>
            </a:r>
            <a:endParaRPr lang="en-US"/>
          </a:p>
        </p:txBody>
      </p:sp>
    </p:spTree>
    <p:extLst>
      <p:ext uri="{BB962C8B-B14F-4D97-AF65-F5344CB8AC3E}">
        <p14:creationId xmlns:p14="http://schemas.microsoft.com/office/powerpoint/2010/main" val="2736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an Argument</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a:t>Theoretical</a:t>
            </a:r>
          </a:p>
          <a:p>
            <a:r>
              <a:rPr lang="en-US" dirty="0"/>
              <a:t>Simulation</a:t>
            </a:r>
          </a:p>
          <a:p>
            <a:r>
              <a:rPr lang="en-US" dirty="0"/>
              <a:t>Literature</a:t>
            </a:r>
          </a:p>
          <a:p>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Hypothesis test using mean and median to demonstrate two different approaches to the same scientific hypothesis</a:t>
            </a:r>
          </a:p>
          <a:p>
            <a:r>
              <a:rPr lang="en-US" dirty="0" smtClean="0"/>
              <a:t>Simulation studies (e.g., bootstrap confidence intervals)</a:t>
            </a:r>
          </a:p>
          <a:p>
            <a:r>
              <a:rPr lang="en-US" dirty="0" smtClean="0"/>
              <a:t>How do we know that?  How can we argue that result is better than the other?</a:t>
            </a:r>
            <a:endParaRPr lang="en-US" dirty="0"/>
          </a:p>
        </p:txBody>
      </p:sp>
    </p:spTree>
    <p:extLst>
      <p:ext uri="{BB962C8B-B14F-4D97-AF65-F5344CB8AC3E}">
        <p14:creationId xmlns:p14="http://schemas.microsoft.com/office/powerpoint/2010/main" val="36600483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Engage with Theory</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Connect theoretical ideas to core principles in statistics</a:t>
            </a:r>
          </a:p>
          <a:p>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Moment generating function:  </a:t>
            </a:r>
            <a:r>
              <a:rPr lang="en-US" b="1" dirty="0" smtClean="0"/>
              <a:t>why</a:t>
            </a:r>
            <a:r>
              <a:rPr lang="en-US" dirty="0" smtClean="0"/>
              <a:t> do they uniquely determine a distribution?</a:t>
            </a:r>
          </a:p>
          <a:p>
            <a:r>
              <a:rPr lang="en-US" dirty="0" smtClean="0"/>
              <a:t>Simulate theoretical results for visualization of the process.</a:t>
            </a:r>
            <a:endParaRPr lang="en-US" dirty="0"/>
          </a:p>
        </p:txBody>
      </p:sp>
    </p:spTree>
    <p:extLst>
      <p:ext uri="{BB962C8B-B14F-4D97-AF65-F5344CB8AC3E}">
        <p14:creationId xmlns:p14="http://schemas.microsoft.com/office/powerpoint/2010/main" val="403955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Independently</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What did you do?</a:t>
            </a:r>
          </a:p>
          <a:p>
            <a:r>
              <a:rPr lang="en-US" dirty="0" smtClean="0"/>
              <a:t>Why did you do it?</a:t>
            </a:r>
          </a:p>
          <a:p>
            <a:r>
              <a:rPr lang="en-US" dirty="0" smtClean="0"/>
              <a:t>What is the next step?</a:t>
            </a:r>
          </a:p>
          <a:p>
            <a:r>
              <a:rPr lang="en-US" dirty="0" smtClean="0"/>
              <a:t>What do I still not understand?</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Independent projects (peer assessment!)</a:t>
            </a:r>
          </a:p>
          <a:p>
            <a:r>
              <a:rPr lang="en-US" dirty="0" smtClean="0"/>
              <a:t>Reflect on assignments (quickly or in detail)</a:t>
            </a:r>
          </a:p>
          <a:p>
            <a:endParaRPr lang="en-US" dirty="0"/>
          </a:p>
        </p:txBody>
      </p:sp>
    </p:spTree>
    <p:extLst>
      <p:ext uri="{BB962C8B-B14F-4D97-AF65-F5344CB8AC3E}">
        <p14:creationId xmlns:p14="http://schemas.microsoft.com/office/powerpoint/2010/main" val="187595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Wrangle Data</a:t>
            </a:r>
            <a:endParaRPr lang="en-US" dirty="0"/>
          </a:p>
        </p:txBody>
      </p:sp>
      <p:sp>
        <p:nvSpPr>
          <p:cNvPr id="3" name="Text Placeholder 2"/>
          <p:cNvSpPr>
            <a:spLocks noGrp="1"/>
          </p:cNvSpPr>
          <p:nvPr>
            <p:ph type="body" idx="1"/>
          </p:nvPr>
        </p:nvSpPr>
        <p:spPr/>
        <p:txBody>
          <a:bodyPr>
            <a:normAutofit fontScale="70000" lnSpcReduction="20000"/>
          </a:bodyPr>
          <a:lstStyle/>
          <a:p>
            <a:endParaRPr lang="en-US"/>
          </a:p>
        </p:txBody>
      </p:sp>
      <p:sp>
        <p:nvSpPr>
          <p:cNvPr id="4" name="Content Placeholder 3"/>
          <p:cNvSpPr>
            <a:spLocks noGrp="1"/>
          </p:cNvSpPr>
          <p:nvPr>
            <p:ph sz="half" idx="2"/>
          </p:nvPr>
        </p:nvSpPr>
        <p:spPr/>
        <p:txBody>
          <a:bodyPr/>
          <a:lstStyle/>
          <a:p>
            <a:r>
              <a:rPr lang="en-US" dirty="0" smtClean="0"/>
              <a:t>Data Science</a:t>
            </a:r>
          </a:p>
          <a:p>
            <a:r>
              <a:rPr lang="en-US" dirty="0" smtClean="0"/>
              <a:t>Statistics</a:t>
            </a:r>
          </a:p>
          <a:p>
            <a:r>
              <a:rPr lang="en-US" dirty="0" smtClean="0"/>
              <a:t>Theoretical</a:t>
            </a:r>
            <a:endParaRPr lang="en-US" dirty="0"/>
          </a:p>
        </p:txBody>
      </p:sp>
      <p:sp>
        <p:nvSpPr>
          <p:cNvPr id="5" name="Text Placeholder 4"/>
          <p:cNvSpPr>
            <a:spLocks noGrp="1"/>
          </p:cNvSpPr>
          <p:nvPr>
            <p:ph type="body" sz="quarter" idx="3"/>
          </p:nvPr>
        </p:nvSpPr>
        <p:spPr/>
        <p:txBody>
          <a:bodyPr>
            <a:normAutofit fontScale="70000" lnSpcReduction="20000"/>
          </a:bodyPr>
          <a:lstStyle/>
          <a:p>
            <a:r>
              <a:rPr lang="en-US" dirty="0" smtClean="0"/>
              <a:t>In the Classroom</a:t>
            </a:r>
            <a:endParaRPr lang="en-US" dirty="0"/>
          </a:p>
        </p:txBody>
      </p:sp>
      <p:sp>
        <p:nvSpPr>
          <p:cNvPr id="6" name="Content Placeholder 5"/>
          <p:cNvSpPr>
            <a:spLocks noGrp="1"/>
          </p:cNvSpPr>
          <p:nvPr>
            <p:ph sz="quarter" idx="4"/>
          </p:nvPr>
        </p:nvSpPr>
        <p:spPr/>
        <p:txBody>
          <a:bodyPr/>
          <a:lstStyle/>
          <a:p>
            <a:r>
              <a:rPr lang="en-US" dirty="0" smtClean="0"/>
              <a:t>Practice, practice, practice</a:t>
            </a:r>
          </a:p>
          <a:p>
            <a:r>
              <a:rPr lang="en-US" dirty="0" smtClean="0"/>
              <a:t>Learn how to problem solve independently.</a:t>
            </a:r>
          </a:p>
          <a:p>
            <a:r>
              <a:rPr lang="en-US" dirty="0" smtClean="0"/>
              <a:t>Data wrangling should happen in every class at every level.</a:t>
            </a:r>
            <a:endParaRPr lang="en-US" dirty="0"/>
          </a:p>
        </p:txBody>
      </p:sp>
    </p:spTree>
    <p:extLst>
      <p:ext uri="{BB962C8B-B14F-4D97-AF65-F5344CB8AC3E}">
        <p14:creationId xmlns:p14="http://schemas.microsoft.com/office/powerpoint/2010/main" val="1164415233"/>
      </p:ext>
    </p:extLst>
  </p:cSld>
  <p:clrMapOvr>
    <a:masterClrMapping/>
  </p:clrMapOvr>
</p:sld>
</file>

<file path=ppt/theme/theme1.xml><?xml version="1.0" encoding="utf-8"?>
<a:theme xmlns:a="http://schemas.openxmlformats.org/drawingml/2006/main" name="Inspiration">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Inspiration">
      <a:fillStyleLst>
        <a:solidFill>
          <a:schemeClr val="phClr"/>
        </a:solidFill>
        <a:gradFill rotWithShape="1">
          <a:gsLst>
            <a:gs pos="25000">
              <a:schemeClr val="phClr">
                <a:tint val="90000"/>
                <a:shade val="100000"/>
                <a:alpha val="90000"/>
                <a:satMod val="150000"/>
              </a:schemeClr>
            </a:gs>
            <a:gs pos="100000">
              <a:schemeClr val="phClr">
                <a:tint val="100000"/>
                <a:shade val="60000"/>
                <a:satMod val="135000"/>
              </a:schemeClr>
            </a:gs>
          </a:gsLst>
          <a:path path="circle">
            <a:fillToRect l="50000" t="50000" r="50000" b="50000"/>
          </a:path>
        </a:gradFill>
        <a:gradFill rotWithShape="1">
          <a:gsLst>
            <a:gs pos="0">
              <a:schemeClr val="phClr">
                <a:tint val="90000"/>
                <a:shade val="100000"/>
                <a:alpha val="85000"/>
                <a:satMod val="150000"/>
              </a:schemeClr>
            </a:gs>
            <a:gs pos="33000">
              <a:schemeClr val="phClr">
                <a:tint val="90000"/>
                <a:shade val="100000"/>
                <a:alpha val="95000"/>
                <a:satMod val="130000"/>
              </a:schemeClr>
            </a:gs>
            <a:gs pos="67000">
              <a:schemeClr val="phClr">
                <a:shade val="70000"/>
                <a:satMod val="135000"/>
              </a:schemeClr>
            </a:gs>
            <a:gs pos="100000">
              <a:schemeClr val="phClr">
                <a:shade val="50000"/>
                <a:satMod val="135000"/>
              </a:schemeClr>
            </a:gs>
          </a:gsLst>
          <a:lin ang="13200000" scaled="1"/>
        </a:gradFill>
      </a:fillStyleLst>
      <a:lnStyleLst>
        <a:ln w="12700" cap="flat" cmpd="sng" algn="ctr">
          <a:solidFill>
            <a:schemeClr val="phClr">
              <a:shade val="95000"/>
              <a:satMod val="105000"/>
            </a:schemeClr>
          </a:solidFill>
          <a:prstDash val="solid"/>
        </a:ln>
        <a:ln w="38100" cap="flat" cmpd="thickThin" algn="ctr">
          <a:solidFill>
            <a:schemeClr val="phClr"/>
          </a:solidFill>
          <a:prstDash val="solid"/>
        </a:ln>
        <a:ln w="38100" cap="flat" cmpd="thinThick" algn="ctr">
          <a:solidFill>
            <a:schemeClr val="phClr"/>
          </a:solidFill>
          <a:prstDash val="solid"/>
        </a:ln>
      </a:lnStyleLst>
      <a:effectStyleLst>
        <a:effectStyle>
          <a:effectLst/>
        </a:effectStyle>
        <a:effectStyle>
          <a:effectLst/>
          <a:scene3d>
            <a:camera prst="orthographicFront">
              <a:rot lat="0" lon="0" rev="0"/>
            </a:camera>
            <a:lightRig rig="twoPt" dir="tl"/>
          </a:scene3d>
          <a:sp3d extrusionH="12700" prstMaterial="softEdge">
            <a:bevelT w="25400" h="50800"/>
          </a:sp3d>
        </a:effectStyle>
        <a:effectStyle>
          <a:effectLst>
            <a:innerShdw blurRad="50800" dist="25400" dir="2400000">
              <a:srgbClr val="808080">
                <a:alpha val="75000"/>
              </a:srgbClr>
            </a:innerShdw>
            <a:reflection blurRad="38100" stA="26000" endPos="35000" dist="12700" dir="5400000" fadeDir="48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Inspiration.thmx</Template>
  <TotalTime>2733</TotalTime>
  <Words>637</Words>
  <Application>Microsoft Macintosh PowerPoint</Application>
  <PresentationFormat>On-screen Show (4:3)</PresentationFormat>
  <Paragraphs>72</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Inspiration</vt:lpstr>
      <vt:lpstr>Expectations and Skills for Undergraduate Students Doing Research in Statistics and Data Science </vt:lpstr>
      <vt:lpstr>Curriculum Guidelines</vt:lpstr>
      <vt:lpstr>My background</vt:lpstr>
      <vt:lpstr>Skills</vt:lpstr>
      <vt:lpstr>To-do</vt:lpstr>
      <vt:lpstr>Make an Argument</vt:lpstr>
      <vt:lpstr>Engage with Theory</vt:lpstr>
      <vt:lpstr>Work Independently</vt:lpstr>
      <vt:lpstr>Wrangle Data</vt:lpstr>
      <vt:lpstr>What else?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Expectations and Skills for Undergraduate Students Doing Research in Statistics and Data Science </dc:title>
  <dc:creator>Jo Hardin</dc:creator>
  <cp:lastModifiedBy>Jo Hardin</cp:lastModifiedBy>
  <cp:revision>6</cp:revision>
  <dcterms:created xsi:type="dcterms:W3CDTF">2017-07-03T20:32:32Z</dcterms:created>
  <dcterms:modified xsi:type="dcterms:W3CDTF">2017-07-10T12:54:23Z</dcterms:modified>
</cp:coreProperties>
</file>