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8" r:id="rId11"/>
    <p:sldId id="279" r:id="rId12"/>
    <p:sldId id="280" r:id="rId13"/>
    <p:sldId id="281" r:id="rId14"/>
    <p:sldId id="276" r:id="rId15"/>
    <p:sldId id="282" r:id="rId16"/>
    <p:sldId id="283" r:id="rId17"/>
    <p:sldId id="284" r:id="rId18"/>
    <p:sldId id="285" r:id="rId19"/>
    <p:sldId id="287" r:id="rId20"/>
    <p:sldId id="289" r:id="rId21"/>
    <p:sldId id="286" r:id="rId22"/>
    <p:sldId id="288" r:id="rId23"/>
    <p:sldId id="259" r:id="rId24"/>
    <p:sldId id="275" r:id="rId25"/>
    <p:sldId id="27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6C8"/>
    <a:srgbClr val="FB626C"/>
    <a:srgbClr val="C4577F"/>
    <a:srgbClr val="001232"/>
    <a:srgbClr val="001845"/>
    <a:srgbClr val="032755"/>
    <a:srgbClr val="093E7D"/>
    <a:srgbClr val="0F53A4"/>
    <a:srgbClr val="123B4C"/>
    <a:srgbClr val="348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0" autoAdjust="0"/>
    <p:restoredTop sz="94599" autoAdjust="0"/>
  </p:normalViewPr>
  <p:slideViewPr>
    <p:cSldViewPr snapToGrid="0" snapToObjects="1">
      <p:cViewPr varScale="1">
        <p:scale>
          <a:sx n="82" d="100"/>
          <a:sy n="82" d="100"/>
        </p:scale>
        <p:origin x="9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E2AFA-FF06-1043-94F1-B934A9FB5184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5D0B11-EAEA-C549-9618-1FBDA4A38944}">
      <dgm:prSet phldrT="[Texte]" custT="1"/>
      <dgm:spPr/>
      <dgm:t>
        <a:bodyPr/>
        <a:lstStyle/>
        <a:p>
          <a:r>
            <a:rPr lang="fr-FR" sz="3200" dirty="0"/>
            <a:t>Contexte général</a:t>
          </a:r>
        </a:p>
      </dgm:t>
    </dgm:pt>
    <dgm:pt modelId="{BE45687B-E2B0-AF4C-BAC9-499D027CBB6C}" type="parTrans" cxnId="{87E75E8B-C849-7544-B829-5672381070A0}">
      <dgm:prSet/>
      <dgm:spPr/>
      <dgm:t>
        <a:bodyPr/>
        <a:lstStyle/>
        <a:p>
          <a:endParaRPr lang="fr-FR"/>
        </a:p>
      </dgm:t>
    </dgm:pt>
    <dgm:pt modelId="{0BFF5A67-3386-A749-947E-979714D256B3}" type="sibTrans" cxnId="{87E75E8B-C849-7544-B829-5672381070A0}">
      <dgm:prSet/>
      <dgm:spPr/>
      <dgm:t>
        <a:bodyPr/>
        <a:lstStyle/>
        <a:p>
          <a:endParaRPr lang="fr-FR"/>
        </a:p>
      </dgm:t>
    </dgm:pt>
    <dgm:pt modelId="{09094948-5331-D04B-86B5-299819996C5D}">
      <dgm:prSet phldrT="[Texte]" custT="1"/>
      <dgm:spPr/>
      <dgm:t>
        <a:bodyPr/>
        <a:lstStyle/>
        <a:p>
          <a:r>
            <a:rPr lang="fr-FR" sz="3200" dirty="0"/>
            <a:t>Système expert</a:t>
          </a:r>
        </a:p>
      </dgm:t>
    </dgm:pt>
    <dgm:pt modelId="{441754F4-D8B0-FD42-B727-16FC0C60F7FA}" type="parTrans" cxnId="{D6474005-665B-EC4B-BEB7-2425BE5C187C}">
      <dgm:prSet/>
      <dgm:spPr/>
      <dgm:t>
        <a:bodyPr/>
        <a:lstStyle/>
        <a:p>
          <a:endParaRPr lang="fr-FR"/>
        </a:p>
      </dgm:t>
    </dgm:pt>
    <dgm:pt modelId="{5FFC51D9-E9A0-ED41-AB51-19856E231520}" type="sibTrans" cxnId="{D6474005-665B-EC4B-BEB7-2425BE5C187C}">
      <dgm:prSet/>
      <dgm:spPr/>
      <dgm:t>
        <a:bodyPr/>
        <a:lstStyle/>
        <a:p>
          <a:endParaRPr lang="fr-FR"/>
        </a:p>
      </dgm:t>
    </dgm:pt>
    <dgm:pt modelId="{C655858D-8879-D849-8981-765C8F2602DB}">
      <dgm:prSet phldrT="[Texte]" custT="1"/>
      <dgm:spPr/>
      <dgm:t>
        <a:bodyPr/>
        <a:lstStyle/>
        <a:p>
          <a:r>
            <a:rPr lang="fr-FR" sz="3200" dirty="0"/>
            <a:t>Application</a:t>
          </a:r>
        </a:p>
      </dgm:t>
    </dgm:pt>
    <dgm:pt modelId="{B3994A0B-A6ED-AD48-A831-91A62C8D3630}" type="parTrans" cxnId="{BC5F3974-A1FB-4B47-9490-B12CDFA551F6}">
      <dgm:prSet/>
      <dgm:spPr/>
      <dgm:t>
        <a:bodyPr/>
        <a:lstStyle/>
        <a:p>
          <a:endParaRPr lang="fr-FR"/>
        </a:p>
      </dgm:t>
    </dgm:pt>
    <dgm:pt modelId="{B5BABED4-0B79-0846-A87D-5AEE5190DD96}" type="sibTrans" cxnId="{BC5F3974-A1FB-4B47-9490-B12CDFA551F6}">
      <dgm:prSet/>
      <dgm:spPr/>
      <dgm:t>
        <a:bodyPr/>
        <a:lstStyle/>
        <a:p>
          <a:endParaRPr lang="fr-FR"/>
        </a:p>
      </dgm:t>
    </dgm:pt>
    <dgm:pt modelId="{FE644114-E5B3-A646-B4FD-FE849D34E3DB}">
      <dgm:prSet custT="1"/>
      <dgm:spPr/>
      <dgm:t>
        <a:bodyPr/>
        <a:lstStyle/>
        <a:p>
          <a:r>
            <a:rPr lang="fr-FR" sz="3200" dirty="0"/>
            <a:t>Mise en œuvre</a:t>
          </a:r>
        </a:p>
      </dgm:t>
    </dgm:pt>
    <dgm:pt modelId="{A181ED3D-CA05-014C-9131-17D59DA9918B}" type="parTrans" cxnId="{76698BFF-CFE1-AC40-AC30-5D80994F204C}">
      <dgm:prSet/>
      <dgm:spPr/>
      <dgm:t>
        <a:bodyPr/>
        <a:lstStyle/>
        <a:p>
          <a:endParaRPr lang="fr-FR"/>
        </a:p>
      </dgm:t>
    </dgm:pt>
    <dgm:pt modelId="{9603B191-2BF1-0944-AC26-774063146335}" type="sibTrans" cxnId="{76698BFF-CFE1-AC40-AC30-5D80994F204C}">
      <dgm:prSet/>
      <dgm:spPr/>
      <dgm:t>
        <a:bodyPr/>
        <a:lstStyle/>
        <a:p>
          <a:endParaRPr lang="fr-FR"/>
        </a:p>
      </dgm:t>
    </dgm:pt>
    <dgm:pt modelId="{BAAA1BFF-292A-CE4F-875F-DD5F854FF0BB}">
      <dgm:prSet custT="1"/>
      <dgm:spPr/>
      <dgm:t>
        <a:bodyPr/>
        <a:lstStyle/>
        <a:p>
          <a:r>
            <a:rPr lang="fr-FR" sz="3200" dirty="0"/>
            <a:t>Conclusion</a:t>
          </a:r>
        </a:p>
      </dgm:t>
    </dgm:pt>
    <dgm:pt modelId="{3C63E823-2A80-9D4C-B99C-8547E44082D7}" type="parTrans" cxnId="{8B09EA1A-C4B0-2749-9C0D-064D840E75A0}">
      <dgm:prSet/>
      <dgm:spPr/>
      <dgm:t>
        <a:bodyPr/>
        <a:lstStyle/>
        <a:p>
          <a:endParaRPr lang="fr-FR"/>
        </a:p>
      </dgm:t>
    </dgm:pt>
    <dgm:pt modelId="{15EC9CA0-4B97-184A-BBF9-F6E20CE543C3}" type="sibTrans" cxnId="{8B09EA1A-C4B0-2749-9C0D-064D840E75A0}">
      <dgm:prSet/>
      <dgm:spPr/>
      <dgm:t>
        <a:bodyPr/>
        <a:lstStyle/>
        <a:p>
          <a:endParaRPr lang="fr-FR"/>
        </a:p>
      </dgm:t>
    </dgm:pt>
    <dgm:pt modelId="{8F52FEB2-64EA-7E41-B583-7B7F21E96384}" type="pres">
      <dgm:prSet presAssocID="{109E2AFA-FF06-1043-94F1-B934A9FB5184}" presName="Name0" presStyleCnt="0">
        <dgm:presLayoutVars>
          <dgm:chMax val="7"/>
          <dgm:chPref val="7"/>
          <dgm:dir/>
        </dgm:presLayoutVars>
      </dgm:prSet>
      <dgm:spPr/>
    </dgm:pt>
    <dgm:pt modelId="{BF5019D4-9B23-7549-BC7E-8E145129D3BC}" type="pres">
      <dgm:prSet presAssocID="{109E2AFA-FF06-1043-94F1-B934A9FB5184}" presName="Name1" presStyleCnt="0"/>
      <dgm:spPr/>
    </dgm:pt>
    <dgm:pt modelId="{EBC00339-D03C-8C4A-A097-665D5D4B7C00}" type="pres">
      <dgm:prSet presAssocID="{109E2AFA-FF06-1043-94F1-B934A9FB5184}" presName="cycle" presStyleCnt="0"/>
      <dgm:spPr/>
    </dgm:pt>
    <dgm:pt modelId="{1A4D0C21-497A-034E-95CD-C8C0F0C6644F}" type="pres">
      <dgm:prSet presAssocID="{109E2AFA-FF06-1043-94F1-B934A9FB5184}" presName="srcNode" presStyleLbl="node1" presStyleIdx="0" presStyleCnt="5"/>
      <dgm:spPr/>
    </dgm:pt>
    <dgm:pt modelId="{B5351DC0-246D-084E-A169-D08E55C50B11}" type="pres">
      <dgm:prSet presAssocID="{109E2AFA-FF06-1043-94F1-B934A9FB5184}" presName="conn" presStyleLbl="parChTrans1D2" presStyleIdx="0" presStyleCnt="1"/>
      <dgm:spPr/>
    </dgm:pt>
    <dgm:pt modelId="{BB54CCE3-C63F-DA45-AB17-F9A88670EC30}" type="pres">
      <dgm:prSet presAssocID="{109E2AFA-FF06-1043-94F1-B934A9FB5184}" presName="extraNode" presStyleLbl="node1" presStyleIdx="0" presStyleCnt="5"/>
      <dgm:spPr/>
    </dgm:pt>
    <dgm:pt modelId="{64F4655B-0B46-B24B-B83D-B0DA7D86991C}" type="pres">
      <dgm:prSet presAssocID="{109E2AFA-FF06-1043-94F1-B934A9FB5184}" presName="dstNode" presStyleLbl="node1" presStyleIdx="0" presStyleCnt="5"/>
      <dgm:spPr/>
    </dgm:pt>
    <dgm:pt modelId="{B3E088BD-3FB2-A840-8542-5D0413987D63}" type="pres">
      <dgm:prSet presAssocID="{C35D0B11-EAEA-C549-9618-1FBDA4A38944}" presName="text_1" presStyleLbl="node1" presStyleIdx="0" presStyleCnt="5">
        <dgm:presLayoutVars>
          <dgm:bulletEnabled val="1"/>
        </dgm:presLayoutVars>
      </dgm:prSet>
      <dgm:spPr/>
    </dgm:pt>
    <dgm:pt modelId="{DF3C113F-0322-224A-829D-F369C1705ECC}" type="pres">
      <dgm:prSet presAssocID="{C35D0B11-EAEA-C549-9618-1FBDA4A38944}" presName="accent_1" presStyleCnt="0"/>
      <dgm:spPr/>
    </dgm:pt>
    <dgm:pt modelId="{730C3919-AF76-7148-BBE9-5B07945E839D}" type="pres">
      <dgm:prSet presAssocID="{C35D0B11-EAEA-C549-9618-1FBDA4A38944}" presName="accentRepeatNode" presStyleLbl="solidFgAcc1" presStyleIdx="0" presStyleCnt="5"/>
      <dgm:spPr>
        <a:solidFill>
          <a:srgbClr val="1466C8"/>
        </a:solidFill>
      </dgm:spPr>
    </dgm:pt>
    <dgm:pt modelId="{1F57666C-86D8-EB45-ABDB-A37100CFF81E}" type="pres">
      <dgm:prSet presAssocID="{09094948-5331-D04B-86B5-299819996C5D}" presName="text_2" presStyleLbl="node1" presStyleIdx="1" presStyleCnt="5">
        <dgm:presLayoutVars>
          <dgm:bulletEnabled val="1"/>
        </dgm:presLayoutVars>
      </dgm:prSet>
      <dgm:spPr/>
    </dgm:pt>
    <dgm:pt modelId="{6E5FA139-AF10-0441-A81D-E09FD30D6470}" type="pres">
      <dgm:prSet presAssocID="{09094948-5331-D04B-86B5-299819996C5D}" presName="accent_2" presStyleCnt="0"/>
      <dgm:spPr/>
    </dgm:pt>
    <dgm:pt modelId="{6D7C1416-D359-6942-B5CA-56667B5291BE}" type="pres">
      <dgm:prSet presAssocID="{09094948-5331-D04B-86B5-299819996C5D}" presName="accentRepeatNode" presStyleLbl="solidFgAcc1" presStyleIdx="1" presStyleCnt="5"/>
      <dgm:spPr>
        <a:solidFill>
          <a:srgbClr val="0F53A4"/>
        </a:solidFill>
      </dgm:spPr>
    </dgm:pt>
    <dgm:pt modelId="{F9FE1D2F-75ED-AA47-986B-69A0988F6655}" type="pres">
      <dgm:prSet presAssocID="{C655858D-8879-D849-8981-765C8F2602DB}" presName="text_3" presStyleLbl="node1" presStyleIdx="2" presStyleCnt="5">
        <dgm:presLayoutVars>
          <dgm:bulletEnabled val="1"/>
        </dgm:presLayoutVars>
      </dgm:prSet>
      <dgm:spPr/>
    </dgm:pt>
    <dgm:pt modelId="{059B2C18-58C0-5C45-9AD6-262378A0B7B3}" type="pres">
      <dgm:prSet presAssocID="{C655858D-8879-D849-8981-765C8F2602DB}" presName="accent_3" presStyleCnt="0"/>
      <dgm:spPr/>
    </dgm:pt>
    <dgm:pt modelId="{88FD0538-2BA8-6B4E-B173-29D8DCFD7981}" type="pres">
      <dgm:prSet presAssocID="{C655858D-8879-D849-8981-765C8F2602DB}" presName="accentRepeatNode" presStyleLbl="solidFgAcc1" presStyleIdx="2" presStyleCnt="5"/>
      <dgm:spPr>
        <a:solidFill>
          <a:srgbClr val="093E7D"/>
        </a:solidFill>
      </dgm:spPr>
    </dgm:pt>
    <dgm:pt modelId="{729E7BCC-AD12-5C4F-A19C-EF12FF3D8412}" type="pres">
      <dgm:prSet presAssocID="{FE644114-E5B3-A646-B4FD-FE849D34E3DB}" presName="text_4" presStyleLbl="node1" presStyleIdx="3" presStyleCnt="5">
        <dgm:presLayoutVars>
          <dgm:bulletEnabled val="1"/>
        </dgm:presLayoutVars>
      </dgm:prSet>
      <dgm:spPr/>
    </dgm:pt>
    <dgm:pt modelId="{F835AE9D-063C-2541-A0B2-CACABF3674BE}" type="pres">
      <dgm:prSet presAssocID="{FE644114-E5B3-A646-B4FD-FE849D34E3DB}" presName="accent_4" presStyleCnt="0"/>
      <dgm:spPr/>
    </dgm:pt>
    <dgm:pt modelId="{13A7DF1F-6AFD-754D-A1F0-7E09BE29CBF8}" type="pres">
      <dgm:prSet presAssocID="{FE644114-E5B3-A646-B4FD-FE849D34E3DB}" presName="accentRepeatNode" presStyleLbl="solidFgAcc1" presStyleIdx="3" presStyleCnt="5"/>
      <dgm:spPr>
        <a:solidFill>
          <a:srgbClr val="032755"/>
        </a:solidFill>
      </dgm:spPr>
    </dgm:pt>
    <dgm:pt modelId="{8A40C970-4A9B-E642-9CE4-AF4B32A62D1F}" type="pres">
      <dgm:prSet presAssocID="{BAAA1BFF-292A-CE4F-875F-DD5F854FF0BB}" presName="text_5" presStyleLbl="node1" presStyleIdx="4" presStyleCnt="5">
        <dgm:presLayoutVars>
          <dgm:bulletEnabled val="1"/>
        </dgm:presLayoutVars>
      </dgm:prSet>
      <dgm:spPr/>
    </dgm:pt>
    <dgm:pt modelId="{FF6F7DCD-79BF-414C-8E7F-932A5FFC73A3}" type="pres">
      <dgm:prSet presAssocID="{BAAA1BFF-292A-CE4F-875F-DD5F854FF0BB}" presName="accent_5" presStyleCnt="0"/>
      <dgm:spPr/>
    </dgm:pt>
    <dgm:pt modelId="{86D02C19-53C2-C54E-A4AE-098266F240B6}" type="pres">
      <dgm:prSet presAssocID="{BAAA1BFF-292A-CE4F-875F-DD5F854FF0BB}" presName="accentRepeatNode" presStyleLbl="solidFgAcc1" presStyleIdx="4" presStyleCnt="5"/>
      <dgm:spPr>
        <a:solidFill>
          <a:srgbClr val="001232"/>
        </a:solidFill>
      </dgm:spPr>
    </dgm:pt>
  </dgm:ptLst>
  <dgm:cxnLst>
    <dgm:cxn modelId="{D6474005-665B-EC4B-BEB7-2425BE5C187C}" srcId="{109E2AFA-FF06-1043-94F1-B934A9FB5184}" destId="{09094948-5331-D04B-86B5-299819996C5D}" srcOrd="1" destOrd="0" parTransId="{441754F4-D8B0-FD42-B727-16FC0C60F7FA}" sibTransId="{5FFC51D9-E9A0-ED41-AB51-19856E231520}"/>
    <dgm:cxn modelId="{9D9E7406-CB38-1E49-BA22-9A0222585DB5}" type="presOf" srcId="{09094948-5331-D04B-86B5-299819996C5D}" destId="{1F57666C-86D8-EB45-ABDB-A37100CFF81E}" srcOrd="0" destOrd="0" presId="urn:microsoft.com/office/officeart/2008/layout/VerticalCurvedList"/>
    <dgm:cxn modelId="{8B09EA1A-C4B0-2749-9C0D-064D840E75A0}" srcId="{109E2AFA-FF06-1043-94F1-B934A9FB5184}" destId="{BAAA1BFF-292A-CE4F-875F-DD5F854FF0BB}" srcOrd="4" destOrd="0" parTransId="{3C63E823-2A80-9D4C-B99C-8547E44082D7}" sibTransId="{15EC9CA0-4B97-184A-BBF9-F6E20CE543C3}"/>
    <dgm:cxn modelId="{576D7825-2EE9-6A4A-8AFF-E017B943525A}" type="presOf" srcId="{C35D0B11-EAEA-C549-9618-1FBDA4A38944}" destId="{B3E088BD-3FB2-A840-8542-5D0413987D63}" srcOrd="0" destOrd="0" presId="urn:microsoft.com/office/officeart/2008/layout/VerticalCurvedList"/>
    <dgm:cxn modelId="{AA46DB47-16CE-C843-BD6A-334ABF8E3EFC}" type="presOf" srcId="{109E2AFA-FF06-1043-94F1-B934A9FB5184}" destId="{8F52FEB2-64EA-7E41-B583-7B7F21E96384}" srcOrd="0" destOrd="0" presId="urn:microsoft.com/office/officeart/2008/layout/VerticalCurvedList"/>
    <dgm:cxn modelId="{BC5F3974-A1FB-4B47-9490-B12CDFA551F6}" srcId="{109E2AFA-FF06-1043-94F1-B934A9FB5184}" destId="{C655858D-8879-D849-8981-765C8F2602DB}" srcOrd="2" destOrd="0" parTransId="{B3994A0B-A6ED-AD48-A831-91A62C8D3630}" sibTransId="{B5BABED4-0B79-0846-A87D-5AEE5190DD96}"/>
    <dgm:cxn modelId="{87E75E8B-C849-7544-B829-5672381070A0}" srcId="{109E2AFA-FF06-1043-94F1-B934A9FB5184}" destId="{C35D0B11-EAEA-C549-9618-1FBDA4A38944}" srcOrd="0" destOrd="0" parTransId="{BE45687B-E2B0-AF4C-BAC9-499D027CBB6C}" sibTransId="{0BFF5A67-3386-A749-947E-979714D256B3}"/>
    <dgm:cxn modelId="{EA17F3A0-7329-A540-A872-D9B89E799B52}" type="presOf" srcId="{C655858D-8879-D849-8981-765C8F2602DB}" destId="{F9FE1D2F-75ED-AA47-986B-69A0988F6655}" srcOrd="0" destOrd="0" presId="urn:microsoft.com/office/officeart/2008/layout/VerticalCurvedList"/>
    <dgm:cxn modelId="{A30CBFB4-523A-324E-B9D2-BCEF11F43354}" type="presOf" srcId="{FE644114-E5B3-A646-B4FD-FE849D34E3DB}" destId="{729E7BCC-AD12-5C4F-A19C-EF12FF3D8412}" srcOrd="0" destOrd="0" presId="urn:microsoft.com/office/officeart/2008/layout/VerticalCurvedList"/>
    <dgm:cxn modelId="{5CC60FE2-A5F0-D449-A6C8-C8DDE91DC9E5}" type="presOf" srcId="{0BFF5A67-3386-A749-947E-979714D256B3}" destId="{B5351DC0-246D-084E-A169-D08E55C50B11}" srcOrd="0" destOrd="0" presId="urn:microsoft.com/office/officeart/2008/layout/VerticalCurvedList"/>
    <dgm:cxn modelId="{8058B3EF-43E8-BE45-8402-FBEF7CF3FE80}" type="presOf" srcId="{BAAA1BFF-292A-CE4F-875F-DD5F854FF0BB}" destId="{8A40C970-4A9B-E642-9CE4-AF4B32A62D1F}" srcOrd="0" destOrd="0" presId="urn:microsoft.com/office/officeart/2008/layout/VerticalCurvedList"/>
    <dgm:cxn modelId="{76698BFF-CFE1-AC40-AC30-5D80994F204C}" srcId="{109E2AFA-FF06-1043-94F1-B934A9FB5184}" destId="{FE644114-E5B3-A646-B4FD-FE849D34E3DB}" srcOrd="3" destOrd="0" parTransId="{A181ED3D-CA05-014C-9131-17D59DA9918B}" sibTransId="{9603B191-2BF1-0944-AC26-774063146335}"/>
    <dgm:cxn modelId="{1EA1A084-590F-2F4A-BC52-A5AB20397487}" type="presParOf" srcId="{8F52FEB2-64EA-7E41-B583-7B7F21E96384}" destId="{BF5019D4-9B23-7549-BC7E-8E145129D3BC}" srcOrd="0" destOrd="0" presId="urn:microsoft.com/office/officeart/2008/layout/VerticalCurvedList"/>
    <dgm:cxn modelId="{4F9923C1-EA2F-504B-9332-BF0825FA3053}" type="presParOf" srcId="{BF5019D4-9B23-7549-BC7E-8E145129D3BC}" destId="{EBC00339-D03C-8C4A-A097-665D5D4B7C00}" srcOrd="0" destOrd="0" presId="urn:microsoft.com/office/officeart/2008/layout/VerticalCurvedList"/>
    <dgm:cxn modelId="{5E06D9C5-E161-2C4C-AC68-132F659DA461}" type="presParOf" srcId="{EBC00339-D03C-8C4A-A097-665D5D4B7C00}" destId="{1A4D0C21-497A-034E-95CD-C8C0F0C6644F}" srcOrd="0" destOrd="0" presId="urn:microsoft.com/office/officeart/2008/layout/VerticalCurvedList"/>
    <dgm:cxn modelId="{9A51AFB2-B48B-314B-8370-534BCDEA1C49}" type="presParOf" srcId="{EBC00339-D03C-8C4A-A097-665D5D4B7C00}" destId="{B5351DC0-246D-084E-A169-D08E55C50B11}" srcOrd="1" destOrd="0" presId="urn:microsoft.com/office/officeart/2008/layout/VerticalCurvedList"/>
    <dgm:cxn modelId="{F884CDC1-64D6-AC4F-9CBD-DD3434471708}" type="presParOf" srcId="{EBC00339-D03C-8C4A-A097-665D5D4B7C00}" destId="{BB54CCE3-C63F-DA45-AB17-F9A88670EC30}" srcOrd="2" destOrd="0" presId="urn:microsoft.com/office/officeart/2008/layout/VerticalCurvedList"/>
    <dgm:cxn modelId="{07DFE2E9-FDAA-B441-A989-58BCA2BA8C11}" type="presParOf" srcId="{EBC00339-D03C-8C4A-A097-665D5D4B7C00}" destId="{64F4655B-0B46-B24B-B83D-B0DA7D86991C}" srcOrd="3" destOrd="0" presId="urn:microsoft.com/office/officeart/2008/layout/VerticalCurvedList"/>
    <dgm:cxn modelId="{28755B1B-4956-3A42-99E8-BE525FA276E5}" type="presParOf" srcId="{BF5019D4-9B23-7549-BC7E-8E145129D3BC}" destId="{B3E088BD-3FB2-A840-8542-5D0413987D63}" srcOrd="1" destOrd="0" presId="urn:microsoft.com/office/officeart/2008/layout/VerticalCurvedList"/>
    <dgm:cxn modelId="{38894F7B-9430-6A46-9180-2584E00E175C}" type="presParOf" srcId="{BF5019D4-9B23-7549-BC7E-8E145129D3BC}" destId="{DF3C113F-0322-224A-829D-F369C1705ECC}" srcOrd="2" destOrd="0" presId="urn:microsoft.com/office/officeart/2008/layout/VerticalCurvedList"/>
    <dgm:cxn modelId="{13FB0A19-5383-E946-BC72-D9F622C492B6}" type="presParOf" srcId="{DF3C113F-0322-224A-829D-F369C1705ECC}" destId="{730C3919-AF76-7148-BBE9-5B07945E839D}" srcOrd="0" destOrd="0" presId="urn:microsoft.com/office/officeart/2008/layout/VerticalCurvedList"/>
    <dgm:cxn modelId="{A0304B1D-39D3-5742-AA41-7CD6860CAB61}" type="presParOf" srcId="{BF5019D4-9B23-7549-BC7E-8E145129D3BC}" destId="{1F57666C-86D8-EB45-ABDB-A37100CFF81E}" srcOrd="3" destOrd="0" presId="urn:microsoft.com/office/officeart/2008/layout/VerticalCurvedList"/>
    <dgm:cxn modelId="{6BC6A269-EF33-D647-94F7-3EE075C1D7D0}" type="presParOf" srcId="{BF5019D4-9B23-7549-BC7E-8E145129D3BC}" destId="{6E5FA139-AF10-0441-A81D-E09FD30D6470}" srcOrd="4" destOrd="0" presId="urn:microsoft.com/office/officeart/2008/layout/VerticalCurvedList"/>
    <dgm:cxn modelId="{AEF7D720-B66B-F64B-9674-5256416A491C}" type="presParOf" srcId="{6E5FA139-AF10-0441-A81D-E09FD30D6470}" destId="{6D7C1416-D359-6942-B5CA-56667B5291BE}" srcOrd="0" destOrd="0" presId="urn:microsoft.com/office/officeart/2008/layout/VerticalCurvedList"/>
    <dgm:cxn modelId="{72A6838C-1F0B-BA4D-8880-15CD99D80405}" type="presParOf" srcId="{BF5019D4-9B23-7549-BC7E-8E145129D3BC}" destId="{F9FE1D2F-75ED-AA47-986B-69A0988F6655}" srcOrd="5" destOrd="0" presId="urn:microsoft.com/office/officeart/2008/layout/VerticalCurvedList"/>
    <dgm:cxn modelId="{4AC01354-43AE-BB4A-BDC9-EA43D9BC28D2}" type="presParOf" srcId="{BF5019D4-9B23-7549-BC7E-8E145129D3BC}" destId="{059B2C18-58C0-5C45-9AD6-262378A0B7B3}" srcOrd="6" destOrd="0" presId="urn:microsoft.com/office/officeart/2008/layout/VerticalCurvedList"/>
    <dgm:cxn modelId="{0EFBB434-C977-F245-B885-BBF9C80ECC8A}" type="presParOf" srcId="{059B2C18-58C0-5C45-9AD6-262378A0B7B3}" destId="{88FD0538-2BA8-6B4E-B173-29D8DCFD7981}" srcOrd="0" destOrd="0" presId="urn:microsoft.com/office/officeart/2008/layout/VerticalCurvedList"/>
    <dgm:cxn modelId="{F8B95E98-543E-AF49-BDED-C69095B87024}" type="presParOf" srcId="{BF5019D4-9B23-7549-BC7E-8E145129D3BC}" destId="{729E7BCC-AD12-5C4F-A19C-EF12FF3D8412}" srcOrd="7" destOrd="0" presId="urn:microsoft.com/office/officeart/2008/layout/VerticalCurvedList"/>
    <dgm:cxn modelId="{858A9F45-69B2-EC49-95D3-75A44346105F}" type="presParOf" srcId="{BF5019D4-9B23-7549-BC7E-8E145129D3BC}" destId="{F835AE9D-063C-2541-A0B2-CACABF3674BE}" srcOrd="8" destOrd="0" presId="urn:microsoft.com/office/officeart/2008/layout/VerticalCurvedList"/>
    <dgm:cxn modelId="{FFC74E4C-7F98-7A48-ABDC-93456AB9E7CB}" type="presParOf" srcId="{F835AE9D-063C-2541-A0B2-CACABF3674BE}" destId="{13A7DF1F-6AFD-754D-A1F0-7E09BE29CBF8}" srcOrd="0" destOrd="0" presId="urn:microsoft.com/office/officeart/2008/layout/VerticalCurvedList"/>
    <dgm:cxn modelId="{417721A0-C881-CF4F-9F2A-62363E97E6FF}" type="presParOf" srcId="{BF5019D4-9B23-7549-BC7E-8E145129D3BC}" destId="{8A40C970-4A9B-E642-9CE4-AF4B32A62D1F}" srcOrd="9" destOrd="0" presId="urn:microsoft.com/office/officeart/2008/layout/VerticalCurvedList"/>
    <dgm:cxn modelId="{07585499-E7DC-2A4B-907C-D77A02FC3A7F}" type="presParOf" srcId="{BF5019D4-9B23-7549-BC7E-8E145129D3BC}" destId="{FF6F7DCD-79BF-414C-8E7F-932A5FFC73A3}" srcOrd="10" destOrd="0" presId="urn:microsoft.com/office/officeart/2008/layout/VerticalCurvedList"/>
    <dgm:cxn modelId="{28AAD9D9-B721-7F4E-93A5-9E105843F510}" type="presParOf" srcId="{FF6F7DCD-79BF-414C-8E7F-932A5FFC73A3}" destId="{86D02C19-53C2-C54E-A4AE-098266F240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51DC0-246D-084E-A169-D08E55C50B11}">
      <dsp:nvSpPr>
        <dsp:cNvPr id="0" name=""/>
        <dsp:cNvSpPr/>
      </dsp:nvSpPr>
      <dsp:spPr>
        <a:xfrm>
          <a:off x="-5936232" y="-908411"/>
          <a:ext cx="7066892" cy="7066892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088BD-3FB2-A840-8542-5D0413987D63}">
      <dsp:nvSpPr>
        <dsp:cNvPr id="0" name=""/>
        <dsp:cNvSpPr/>
      </dsp:nvSpPr>
      <dsp:spPr>
        <a:xfrm>
          <a:off x="494138" y="328024"/>
          <a:ext cx="10091261" cy="656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07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Contexte général</a:t>
          </a:r>
        </a:p>
      </dsp:txBody>
      <dsp:txXfrm>
        <a:off x="494138" y="328024"/>
        <a:ext cx="10091261" cy="656468"/>
      </dsp:txXfrm>
    </dsp:sp>
    <dsp:sp modelId="{730C3919-AF76-7148-BBE9-5B07945E839D}">
      <dsp:nvSpPr>
        <dsp:cNvPr id="0" name=""/>
        <dsp:cNvSpPr/>
      </dsp:nvSpPr>
      <dsp:spPr>
        <a:xfrm>
          <a:off x="83845" y="245965"/>
          <a:ext cx="820585" cy="820585"/>
        </a:xfrm>
        <a:prstGeom prst="ellipse">
          <a:avLst/>
        </a:prstGeom>
        <a:solidFill>
          <a:srgbClr val="1466C8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7666C-86D8-EB45-ABDB-A37100CFF81E}">
      <dsp:nvSpPr>
        <dsp:cNvPr id="0" name=""/>
        <dsp:cNvSpPr/>
      </dsp:nvSpPr>
      <dsp:spPr>
        <a:xfrm>
          <a:off x="964544" y="1312412"/>
          <a:ext cx="9620855" cy="656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07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Système expert</a:t>
          </a:r>
        </a:p>
      </dsp:txBody>
      <dsp:txXfrm>
        <a:off x="964544" y="1312412"/>
        <a:ext cx="9620855" cy="656468"/>
      </dsp:txXfrm>
    </dsp:sp>
    <dsp:sp modelId="{6D7C1416-D359-6942-B5CA-56667B5291BE}">
      <dsp:nvSpPr>
        <dsp:cNvPr id="0" name=""/>
        <dsp:cNvSpPr/>
      </dsp:nvSpPr>
      <dsp:spPr>
        <a:xfrm>
          <a:off x="554251" y="1230353"/>
          <a:ext cx="820585" cy="820585"/>
        </a:xfrm>
        <a:prstGeom prst="ellipse">
          <a:avLst/>
        </a:prstGeom>
        <a:solidFill>
          <a:srgbClr val="0F53A4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E1D2F-75ED-AA47-986B-69A0988F6655}">
      <dsp:nvSpPr>
        <dsp:cNvPr id="0" name=""/>
        <dsp:cNvSpPr/>
      </dsp:nvSpPr>
      <dsp:spPr>
        <a:xfrm>
          <a:off x="1108921" y="2296800"/>
          <a:ext cx="9476478" cy="656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07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Application</a:t>
          </a:r>
        </a:p>
      </dsp:txBody>
      <dsp:txXfrm>
        <a:off x="1108921" y="2296800"/>
        <a:ext cx="9476478" cy="656468"/>
      </dsp:txXfrm>
    </dsp:sp>
    <dsp:sp modelId="{88FD0538-2BA8-6B4E-B173-29D8DCFD7981}">
      <dsp:nvSpPr>
        <dsp:cNvPr id="0" name=""/>
        <dsp:cNvSpPr/>
      </dsp:nvSpPr>
      <dsp:spPr>
        <a:xfrm>
          <a:off x="698628" y="2214741"/>
          <a:ext cx="820585" cy="820585"/>
        </a:xfrm>
        <a:prstGeom prst="ellipse">
          <a:avLst/>
        </a:prstGeom>
        <a:solidFill>
          <a:srgbClr val="093E7D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E7BCC-AD12-5C4F-A19C-EF12FF3D8412}">
      <dsp:nvSpPr>
        <dsp:cNvPr id="0" name=""/>
        <dsp:cNvSpPr/>
      </dsp:nvSpPr>
      <dsp:spPr>
        <a:xfrm>
          <a:off x="964544" y="3281188"/>
          <a:ext cx="9620855" cy="656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07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Mise en œuvre</a:t>
          </a:r>
        </a:p>
      </dsp:txBody>
      <dsp:txXfrm>
        <a:off x="964544" y="3281188"/>
        <a:ext cx="9620855" cy="656468"/>
      </dsp:txXfrm>
    </dsp:sp>
    <dsp:sp modelId="{13A7DF1F-6AFD-754D-A1F0-7E09BE29CBF8}">
      <dsp:nvSpPr>
        <dsp:cNvPr id="0" name=""/>
        <dsp:cNvSpPr/>
      </dsp:nvSpPr>
      <dsp:spPr>
        <a:xfrm>
          <a:off x="554251" y="3199129"/>
          <a:ext cx="820585" cy="820585"/>
        </a:xfrm>
        <a:prstGeom prst="ellipse">
          <a:avLst/>
        </a:prstGeom>
        <a:solidFill>
          <a:srgbClr val="032755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0C970-4A9B-E642-9CE4-AF4B32A62D1F}">
      <dsp:nvSpPr>
        <dsp:cNvPr id="0" name=""/>
        <dsp:cNvSpPr/>
      </dsp:nvSpPr>
      <dsp:spPr>
        <a:xfrm>
          <a:off x="494138" y="4265576"/>
          <a:ext cx="10091261" cy="656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072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Conclusion</a:t>
          </a:r>
        </a:p>
      </dsp:txBody>
      <dsp:txXfrm>
        <a:off x="494138" y="4265576"/>
        <a:ext cx="10091261" cy="656468"/>
      </dsp:txXfrm>
    </dsp:sp>
    <dsp:sp modelId="{86D02C19-53C2-C54E-A4AE-098266F240B6}">
      <dsp:nvSpPr>
        <dsp:cNvPr id="0" name=""/>
        <dsp:cNvSpPr/>
      </dsp:nvSpPr>
      <dsp:spPr>
        <a:xfrm>
          <a:off x="83845" y="4183517"/>
          <a:ext cx="820585" cy="820585"/>
        </a:xfrm>
        <a:prstGeom prst="ellipse">
          <a:avLst/>
        </a:prstGeom>
        <a:solidFill>
          <a:srgbClr val="001232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E5A1-5729-AE4D-8C8C-633A7B1606BC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FA9F-81BD-354B-967B-FC2A16D2C9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77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560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2445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0520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0328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334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8458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82683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2719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8566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5047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0231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CFEB-0B84-2446-BA91-915D48EC3E0F}" type="datetimeFigureOut">
              <a:rPr lang="fr-FR" smtClean="0"/>
              <a:pPr/>
              <a:t>01/02/2021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5A4-9DF8-D04F-A8DF-3E46ED0FC7E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1.png"/><Relationship Id="rId4" Type="http://schemas.openxmlformats.org/officeDocument/2006/relationships/slide" Target="slide11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1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1.png"/><Relationship Id="rId4" Type="http://schemas.openxmlformats.org/officeDocument/2006/relationships/slide" Target="slide11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0.xml"/><Relationship Id="rId7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slide" Target="slide13.xml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74695" y="1967244"/>
            <a:ext cx="6317306" cy="2448497"/>
          </a:xfrm>
        </p:spPr>
        <p:txBody>
          <a:bodyPr>
            <a:noAutofit/>
          </a:bodyPr>
          <a:lstStyle/>
          <a:p>
            <a:r>
              <a:rPr lang="fr-FR" sz="60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Réalisation d’un système</a:t>
            </a:r>
          </a:p>
          <a:p>
            <a:r>
              <a:rPr lang="fr-FR" sz="6000" dirty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expert </a:t>
            </a:r>
            <a:r>
              <a:rPr lang="fr-FR" sz="6000" dirty="0">
                <a:solidFill>
                  <a:srgbClr val="FFFF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DS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26370" y="776045"/>
            <a:ext cx="3765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86"/>
            <a:r>
              <a:rPr lang="fr-FR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Département de Mathématique et </a:t>
            </a:r>
            <a:r>
              <a:rPr lang="fr-F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Informatique</a:t>
            </a:r>
            <a:endParaRPr lang="fr-FR" sz="1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286"/>
            <a:endParaRPr lang="fr-FR" dirty="0">
              <a:solidFill>
                <a:srgbClr val="00277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0106" y="4886365"/>
            <a:ext cx="3411894" cy="1971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Réalisé par: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ALKINDILI MARIAM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ESSEKKAT YOUSRA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AMHIL  YOUNESS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AMHIL  YOUNES</a:t>
            </a:r>
            <a:endParaRPr lang="fr-FR" sz="2100" b="1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5964" y="5401846"/>
            <a:ext cx="34986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Encadré par :</a:t>
            </a:r>
          </a:p>
          <a:p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Mme EL OMRI AMINA</a:t>
            </a:r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5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latin typeface="Century Gothic" pitchFamily="34" charset="0"/>
              </a:rPr>
              <a:t>Soutenance du projet d’intelligence artificielle</a:t>
            </a:r>
          </a:p>
        </p:txBody>
      </p:sp>
    </p:spTree>
    <p:extLst>
      <p:ext uri="{BB962C8B-B14F-4D97-AF65-F5344CB8AC3E}">
        <p14:creationId xmlns:p14="http://schemas.microsoft.com/office/powerpoint/2010/main" val="17871414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FF00"/>
                </a:solidFill>
              </a:rPr>
              <a:t> Idée et conception de l’application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D57E3A-44BB-4116-84EE-0A4EEA40F246}"/>
              </a:ext>
            </a:extLst>
          </p:cNvPr>
          <p:cNvSpPr/>
          <p:nvPr/>
        </p:nvSpPr>
        <p:spPr>
          <a:xfrm>
            <a:off x="-30575" y="1"/>
            <a:ext cx="1476819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8AEBCC8-6E84-4989-9659-D4EB3968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64" y="2287725"/>
            <a:ext cx="9127435" cy="3317945"/>
          </a:xfrm>
        </p:spPr>
        <p:txBody>
          <a:bodyPr>
            <a:normAutofit/>
          </a:bodyPr>
          <a:lstStyle/>
          <a:p>
            <a:pPr algn="just"/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L’application </a:t>
            </a:r>
            <a:r>
              <a:rPr lang="fr-FR" sz="3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DS TEAM </a:t>
            </a: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 une application qui vise à faire une présélection des candidats en fonction de 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leurs qualités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leur niveau scolaire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leurs compétences dans différentes matières et langages de programmation.</a:t>
            </a:r>
            <a:endParaRPr lang="fr-MA" sz="4400" dirty="0"/>
          </a:p>
        </p:txBody>
      </p:sp>
      <p:pic>
        <p:nvPicPr>
          <p:cNvPr id="8" name="Image 7">
            <a:hlinkClick r:id="rId2" action="ppaction://hlinksldjump"/>
            <a:extLst>
              <a:ext uri="{FF2B5EF4-FFF2-40B4-BE49-F238E27FC236}">
                <a16:creationId xmlns:a16="http://schemas.microsoft.com/office/drawing/2014/main" id="{E75D1471-DCDF-43A9-BDD5-21C2EC49E4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987" y="1351187"/>
            <a:ext cx="832016" cy="804551"/>
          </a:xfrm>
          <a:prstGeom prst="rect">
            <a:avLst/>
          </a:prstGeom>
        </p:spPr>
      </p:pic>
      <p:pic>
        <p:nvPicPr>
          <p:cNvPr id="9" name="Image 8">
            <a:hlinkClick r:id="rId4" action="ppaction://hlinksldjump"/>
            <a:extLst>
              <a:ext uri="{FF2B5EF4-FFF2-40B4-BE49-F238E27FC236}">
                <a16:creationId xmlns:a16="http://schemas.microsoft.com/office/drawing/2014/main" id="{0C5B6DE6-F76D-44AC-832A-44C1CA21A86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8" y="2796266"/>
            <a:ext cx="709714" cy="696675"/>
          </a:xfrm>
          <a:prstGeom prst="rect">
            <a:avLst/>
          </a:prstGeom>
        </p:spPr>
      </p:pic>
      <p:pic>
        <p:nvPicPr>
          <p:cNvPr id="10" name="Image 9">
            <a:hlinkClick r:id="rId6" action="ppaction://hlinksldjump"/>
            <a:extLst>
              <a:ext uri="{FF2B5EF4-FFF2-40B4-BE49-F238E27FC236}">
                <a16:creationId xmlns:a16="http://schemas.microsoft.com/office/drawing/2014/main" id="{B780B04C-9D5A-48F4-A6B8-1980BB082F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3946697"/>
            <a:ext cx="786184" cy="920586"/>
          </a:xfrm>
          <a:prstGeom prst="rect">
            <a:avLst/>
          </a:prstGeom>
        </p:spPr>
      </p:pic>
      <p:pic>
        <p:nvPicPr>
          <p:cNvPr id="11" name="Image 10">
            <a:hlinkClick r:id="rId8" action="ppaction://hlinksldjump"/>
            <a:extLst>
              <a:ext uri="{FF2B5EF4-FFF2-40B4-BE49-F238E27FC236}">
                <a16:creationId xmlns:a16="http://schemas.microsoft.com/office/drawing/2014/main" id="{C453FB20-C526-4A93-B2A2-54355908E5F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5526820"/>
            <a:ext cx="786185" cy="7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09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FFFF00"/>
                </a:solidFill>
              </a:rPr>
              <a:t>Diagramme de cas d’utilisation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89FBD5-E134-4886-AFC5-125C68F0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87" y="1219200"/>
            <a:ext cx="8337193" cy="563879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BB28C6-8D65-4AA4-A648-FD364011A9E8}"/>
              </a:ext>
            </a:extLst>
          </p:cNvPr>
          <p:cNvSpPr/>
          <p:nvPr/>
        </p:nvSpPr>
        <p:spPr>
          <a:xfrm>
            <a:off x="0" y="1219200"/>
            <a:ext cx="1341120" cy="563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/>
          </a:p>
        </p:txBody>
      </p:sp>
      <p:pic>
        <p:nvPicPr>
          <p:cNvPr id="6" name="Image 5">
            <a:hlinkClick r:id="rId3" action="ppaction://hlinksldjump"/>
            <a:extLst>
              <a:ext uri="{FF2B5EF4-FFF2-40B4-BE49-F238E27FC236}">
                <a16:creationId xmlns:a16="http://schemas.microsoft.com/office/drawing/2014/main" id="{4C4AB208-E43E-48B2-8DA9-6447977D4E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552" y="1273835"/>
            <a:ext cx="832016" cy="804551"/>
          </a:xfrm>
          <a:prstGeom prst="rect">
            <a:avLst/>
          </a:prstGeom>
        </p:spPr>
      </p:pic>
      <p:pic>
        <p:nvPicPr>
          <p:cNvPr id="8" name="Image 7">
            <a:hlinkClick r:id="rId5" action="ppaction://hlinksldjump"/>
            <a:extLst>
              <a:ext uri="{FF2B5EF4-FFF2-40B4-BE49-F238E27FC236}">
                <a16:creationId xmlns:a16="http://schemas.microsoft.com/office/drawing/2014/main" id="{A1166C97-8E48-4FBD-80F1-C874066F19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3" y="2793915"/>
            <a:ext cx="709714" cy="696675"/>
          </a:xfrm>
          <a:prstGeom prst="rect">
            <a:avLst/>
          </a:prstGeom>
        </p:spPr>
      </p:pic>
      <p:pic>
        <p:nvPicPr>
          <p:cNvPr id="9" name="Image 8">
            <a:hlinkClick r:id="rId7" action="ppaction://hlinksldjump"/>
            <a:extLst>
              <a:ext uri="{FF2B5EF4-FFF2-40B4-BE49-F238E27FC236}">
                <a16:creationId xmlns:a16="http://schemas.microsoft.com/office/drawing/2014/main" id="{0F54F2F2-F289-49AB-9A8D-1C848F01FB8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4" y="4206119"/>
            <a:ext cx="786184" cy="920586"/>
          </a:xfrm>
          <a:prstGeom prst="rect">
            <a:avLst/>
          </a:prstGeom>
        </p:spPr>
      </p:pic>
      <p:pic>
        <p:nvPicPr>
          <p:cNvPr id="10" name="Image 9">
            <a:hlinkClick r:id="rId9" action="ppaction://hlinksldjump"/>
            <a:extLst>
              <a:ext uri="{FF2B5EF4-FFF2-40B4-BE49-F238E27FC236}">
                <a16:creationId xmlns:a16="http://schemas.microsoft.com/office/drawing/2014/main" id="{DE712650-4683-4EEA-806A-3D0D97E5D16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5842234"/>
            <a:ext cx="786185" cy="7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76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fr-FR" sz="6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Principe d’affichage des questions 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B87C52-2EA9-4245-A936-9A5E7EF9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261" y="1725783"/>
            <a:ext cx="9402135" cy="4628718"/>
          </a:xfrm>
        </p:spPr>
        <p:txBody>
          <a:bodyPr>
            <a:noAutofit/>
          </a:bodyPr>
          <a:lstStyle/>
          <a:p>
            <a:pPr algn="just"/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L'application affiche les questions saisies dans la base de faits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</a:rPr>
              <a:t>L</a:t>
            </a: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candidat doit répondre à la question par oui ou non : </a:t>
            </a:r>
          </a:p>
          <a:p>
            <a:pPr lvl="1" algn="just"/>
            <a:r>
              <a: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 le candidat répond par oui, l'application continue à aller chercher les questions liées à ce test</a:t>
            </a:r>
          </a:p>
          <a:p>
            <a:pPr lvl="1" algn="just"/>
            <a:r>
              <a:rPr lang="fr-F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s'il répond par non, l'application annule le reste de ses questions, et donc elle passe aux questions d’un autre test</a:t>
            </a:r>
          </a:p>
          <a:p>
            <a:pPr marL="457200" lvl="1" indent="0" algn="just">
              <a:buNone/>
            </a:pPr>
            <a:endParaRPr lang="fr-F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</a:pPr>
            <a:r>
              <a:rPr lang="fr-FR" sz="2800" dirty="0">
                <a:latin typeface="Calibri" panose="020F0502020204030204" pitchFamily="34" charset="0"/>
              </a:rPr>
              <a:t>Les questions sont triées d'une manière qui empêche le programme de boucler sur les mêmes questions.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E510E-01A9-4A35-9AF1-D49C7D29B1D6}"/>
              </a:ext>
            </a:extLst>
          </p:cNvPr>
          <p:cNvSpPr/>
          <p:nvPr/>
        </p:nvSpPr>
        <p:spPr>
          <a:xfrm>
            <a:off x="1" y="1219200"/>
            <a:ext cx="838199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/>
          </a:p>
        </p:txBody>
      </p:sp>
      <p:pic>
        <p:nvPicPr>
          <p:cNvPr id="8" name="Image 7">
            <a:hlinkClick r:id="rId2" action="ppaction://hlinksldjump"/>
            <a:extLst>
              <a:ext uri="{FF2B5EF4-FFF2-40B4-BE49-F238E27FC236}">
                <a16:creationId xmlns:a16="http://schemas.microsoft.com/office/drawing/2014/main" id="{9E41A101-8FC3-4D01-A5CB-297280B8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977" y="1389173"/>
            <a:ext cx="832016" cy="804551"/>
          </a:xfrm>
          <a:prstGeom prst="rect">
            <a:avLst/>
          </a:prstGeom>
        </p:spPr>
      </p:pic>
      <p:pic>
        <p:nvPicPr>
          <p:cNvPr id="9" name="Image 8">
            <a:hlinkClick r:id="rId4" action="ppaction://hlinksldjump"/>
            <a:extLst>
              <a:ext uri="{FF2B5EF4-FFF2-40B4-BE49-F238E27FC236}">
                <a16:creationId xmlns:a16="http://schemas.microsoft.com/office/drawing/2014/main" id="{6F707C01-CA56-4363-B242-BDD6110A881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7" y="2904831"/>
            <a:ext cx="709714" cy="696675"/>
          </a:xfrm>
          <a:prstGeom prst="rect">
            <a:avLst/>
          </a:prstGeom>
        </p:spPr>
      </p:pic>
      <p:pic>
        <p:nvPicPr>
          <p:cNvPr id="10" name="Image 9">
            <a:hlinkClick r:id="rId6" action="ppaction://hlinksldjump"/>
            <a:extLst>
              <a:ext uri="{FF2B5EF4-FFF2-40B4-BE49-F238E27FC236}">
                <a16:creationId xmlns:a16="http://schemas.microsoft.com/office/drawing/2014/main" id="{322EF65E-F6BB-4BED-BC42-BC2303829B4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4187562"/>
            <a:ext cx="786184" cy="920586"/>
          </a:xfrm>
          <a:prstGeom prst="rect">
            <a:avLst/>
          </a:prstGeom>
        </p:spPr>
      </p:pic>
      <p:pic>
        <p:nvPicPr>
          <p:cNvPr id="11" name="Image 10">
            <a:hlinkClick r:id="rId8" action="ppaction://hlinksldjump"/>
            <a:extLst>
              <a:ext uri="{FF2B5EF4-FFF2-40B4-BE49-F238E27FC236}">
                <a16:creationId xmlns:a16="http://schemas.microsoft.com/office/drawing/2014/main" id="{29D22C81-A5CE-47BD-989F-E0CCE53B82C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5696115"/>
            <a:ext cx="786185" cy="7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95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56526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fr-FR" sz="6000" b="1" dirty="0">
                <a:solidFill>
                  <a:srgbClr val="FFFF00"/>
                </a:solidFill>
              </a:rPr>
              <a:t>Déroulement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89FBD5-E134-4886-AFC5-125C68F0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97" b="3564"/>
          <a:stretch/>
        </p:blipFill>
        <p:spPr>
          <a:xfrm>
            <a:off x="3463836" y="856528"/>
            <a:ext cx="6189450" cy="600147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409DB2-76B3-4536-BE68-5898F86AC814}"/>
              </a:ext>
            </a:extLst>
          </p:cNvPr>
          <p:cNvSpPr/>
          <p:nvPr/>
        </p:nvSpPr>
        <p:spPr>
          <a:xfrm>
            <a:off x="1" y="856528"/>
            <a:ext cx="838199" cy="6001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/>
          </a:p>
        </p:txBody>
      </p:sp>
      <p:pic>
        <p:nvPicPr>
          <p:cNvPr id="6" name="Image 5">
            <a:hlinkClick r:id="rId3" action="ppaction://hlinksldjump"/>
            <a:extLst>
              <a:ext uri="{FF2B5EF4-FFF2-40B4-BE49-F238E27FC236}">
                <a16:creationId xmlns:a16="http://schemas.microsoft.com/office/drawing/2014/main" id="{D145838A-6C8E-4608-86AB-63492EDC23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297" y="908503"/>
            <a:ext cx="832016" cy="804551"/>
          </a:xfrm>
          <a:prstGeom prst="rect">
            <a:avLst/>
          </a:prstGeom>
        </p:spPr>
      </p:pic>
      <p:pic>
        <p:nvPicPr>
          <p:cNvPr id="8" name="Image 7">
            <a:hlinkClick r:id="rId5" action="ppaction://hlinksldjump"/>
            <a:extLst>
              <a:ext uri="{FF2B5EF4-FFF2-40B4-BE49-F238E27FC236}">
                <a16:creationId xmlns:a16="http://schemas.microsoft.com/office/drawing/2014/main" id="{51335DED-1A69-4EBA-B864-07A40D2F67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5511367"/>
            <a:ext cx="786185" cy="786185"/>
          </a:xfrm>
          <a:prstGeom prst="rect">
            <a:avLst/>
          </a:prstGeom>
        </p:spPr>
      </p:pic>
      <p:pic>
        <p:nvPicPr>
          <p:cNvPr id="9" name="Image 8">
            <a:hlinkClick r:id="rId7" action="ppaction://hlinksldjump"/>
            <a:extLst>
              <a:ext uri="{FF2B5EF4-FFF2-40B4-BE49-F238E27FC236}">
                <a16:creationId xmlns:a16="http://schemas.microsoft.com/office/drawing/2014/main" id="{CFC94921-5BAA-4974-B97B-A35CD221A5E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3787931"/>
            <a:ext cx="786184" cy="920586"/>
          </a:xfrm>
          <a:prstGeom prst="rect">
            <a:avLst/>
          </a:prstGeom>
        </p:spPr>
      </p:pic>
      <p:pic>
        <p:nvPicPr>
          <p:cNvPr id="10" name="Image 9">
            <a:hlinkClick r:id="rId9" action="ppaction://hlinksldjump"/>
            <a:extLst>
              <a:ext uri="{FF2B5EF4-FFF2-40B4-BE49-F238E27FC236}">
                <a16:creationId xmlns:a16="http://schemas.microsoft.com/office/drawing/2014/main" id="{15D4B9AF-E93F-4DF0-9911-1BB54E5CF48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" y="2421291"/>
            <a:ext cx="709714" cy="6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0381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9118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  <a:t>Outils et technologies </a:t>
            </a:r>
            <a:br>
              <a:rPr lang="fr-FR" sz="6600" b="1" dirty="0">
                <a:solidFill>
                  <a:srgbClr val="0070C0"/>
                </a:solidFill>
                <a:latin typeface="Chaparral Pro Light" panose="02060403030505090203" pitchFamily="18" charset="0"/>
              </a:rPr>
            </a:b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5" name="Picture 6" descr="RÃ©sultat de recherche d'images pour &quot;swiprolog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89" y="2268638"/>
            <a:ext cx="3461001" cy="28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C:\Users\User\Desktop\pluginIco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543" y="2445657"/>
            <a:ext cx="3246780" cy="268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4227445" y="2581154"/>
            <a:ext cx="3246781" cy="20115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XPCE</a:t>
            </a:r>
          </a:p>
        </p:txBody>
      </p:sp>
    </p:spTree>
    <p:extLst>
      <p:ext uri="{BB962C8B-B14F-4D97-AF65-F5344CB8AC3E}">
        <p14:creationId xmlns:p14="http://schemas.microsoft.com/office/powerpoint/2010/main" val="43607793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8000" b="1" dirty="0">
                <a:solidFill>
                  <a:srgbClr val="FFFF00"/>
                </a:solidFill>
                <a:latin typeface="Chaparral Pro Light" panose="02060403030505090203" pitchFamily="18" charset="0"/>
              </a:rPr>
              <a:t>Mise en œuvre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8194" name="Picture 2" descr="ech Companies Rush Towards IPOs, As They Ready To Reveal Their Financials  | The S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25563"/>
            <a:ext cx="12192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80035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User\Desktop\captures\fai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367" y="1414752"/>
            <a:ext cx="5306363" cy="5204709"/>
          </a:xfrm>
          <a:prstGeom prst="rect">
            <a:avLst/>
          </a:prstGeom>
          <a:noFill/>
        </p:spPr>
      </p:pic>
      <p:pic>
        <p:nvPicPr>
          <p:cNvPr id="5123" name="Picture 3" descr="C:\Users\User\Desktop\captures\fai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3377" y="1414753"/>
            <a:ext cx="5316319" cy="437976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304028" y="6034686"/>
            <a:ext cx="214898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2800" b="1" dirty="0"/>
              <a:t>Base de faits 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854" y="6034685"/>
            <a:ext cx="499489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Prédicats et </a:t>
            </a:r>
            <a:r>
              <a:rPr lang="fr-FR" sz="2800" b="1" dirty="0"/>
              <a:t>Moteur d’inférence </a:t>
            </a:r>
          </a:p>
        </p:txBody>
      </p:sp>
      <p:pic>
        <p:nvPicPr>
          <p:cNvPr id="6146" name="Picture 2" descr="C:\Users\User\Desktop\captures\moute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854" y="1423687"/>
            <a:ext cx="5038024" cy="4420523"/>
          </a:xfrm>
          <a:prstGeom prst="rect">
            <a:avLst/>
          </a:prstGeom>
          <a:noFill/>
        </p:spPr>
      </p:pic>
      <p:pic>
        <p:nvPicPr>
          <p:cNvPr id="6147" name="Picture 3" descr="C:\Users\User\Desktop\captures\qs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02" y="1423687"/>
            <a:ext cx="6051583" cy="519577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User\Desktop\capture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208" y="1325563"/>
            <a:ext cx="8561938" cy="456369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610509" y="6042993"/>
            <a:ext cx="293798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fr-FR" sz="2800" b="1" dirty="0"/>
              <a:t>Interface de début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59436" y="1413012"/>
            <a:ext cx="5193182" cy="4284114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682354" y="1385197"/>
            <a:ext cx="5193181" cy="432186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57928" y="5953542"/>
            <a:ext cx="190007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Questions</a:t>
            </a:r>
            <a:endParaRPr lang="fr-FR" sz="2800" b="1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870" y="153775"/>
            <a:ext cx="3411941" cy="1671850"/>
          </a:xfrm>
        </p:spPr>
        <p:txBody>
          <a:bodyPr>
            <a:noAutofit/>
          </a:bodyPr>
          <a:lstStyle/>
          <a:p>
            <a:r>
              <a:rPr lang="fr-FR" sz="9600" b="1" dirty="0">
                <a:solidFill>
                  <a:srgbClr val="FFFF00"/>
                </a:solidFill>
                <a:latin typeface="Apple Chancery" charset="0"/>
                <a:ea typeface="Apple Chancery" charset="0"/>
                <a:cs typeface="Apple Chancery" charset="0"/>
              </a:rPr>
              <a:t>Plan</a:t>
            </a: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65688"/>
              </p:ext>
            </p:extLst>
          </p:nvPr>
        </p:nvGraphicFramePr>
        <p:xfrm>
          <a:off x="694481" y="1423686"/>
          <a:ext cx="10659319" cy="525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34020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User\Desktop\captures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377" y="1413012"/>
            <a:ext cx="5397988" cy="4284114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676249" y="1385197"/>
            <a:ext cx="5397988" cy="432186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57928" y="5953542"/>
            <a:ext cx="190007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Questions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96669206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6" name="Picture 4" descr="C:\Users\User\Desktop\captures\y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2051" y="1345441"/>
            <a:ext cx="8481391" cy="448887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04978" y="6052932"/>
            <a:ext cx="214905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R</a:t>
            </a:r>
            <a:r>
              <a:rPr lang="fr-FR" sz="2800" b="1" dirty="0"/>
              <a:t>é</a:t>
            </a:r>
            <a:r>
              <a:rPr lang="en-US" sz="2800" b="1" dirty="0"/>
              <a:t>sultat final</a:t>
            </a:r>
            <a:endParaRPr lang="fr-FR" sz="2800" b="1" dirty="0"/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r>
              <a:rPr kumimoji="0" lang="fr-FR" sz="8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  <a:t>Mise en œuvre</a:t>
            </a:r>
            <a:br>
              <a:rPr kumimoji="0" lang="fr-FR" sz="6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haparral Pro Light" panose="02060403030505090203" pitchFamily="18" charset="0"/>
                <a:ea typeface="+mj-ea"/>
                <a:cs typeface="+mj-cs"/>
              </a:rPr>
            </a:b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909823" y="1345442"/>
            <a:ext cx="8507392" cy="465919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04978" y="6052932"/>
            <a:ext cx="214905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R</a:t>
            </a:r>
            <a:r>
              <a:rPr lang="fr-FR" sz="2800" b="1" dirty="0"/>
              <a:t>é</a:t>
            </a:r>
            <a:r>
              <a:rPr lang="en-US" sz="2800" b="1" dirty="0"/>
              <a:t>sultat final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53912966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4973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600" b="1">
                <a:solidFill>
                  <a:srgbClr val="FFFF00"/>
                </a:solidFill>
                <a:latin typeface="Chaparral Pro Light" panose="02060403030505090203" pitchFamily="18" charset="0"/>
              </a:rPr>
              <a:t>Conclusion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10242" name="Picture 2" descr="onclusion – Islamophobia اسلام فوبیا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4974"/>
            <a:ext cx="12192000" cy="54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0477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  <a:t>Perspectives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5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788" y="2506662"/>
            <a:ext cx="5449572" cy="4351338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32521" y="3114261"/>
            <a:ext cx="7129669" cy="18685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charset="2"/>
              <a:buChar char="v"/>
            </a:pPr>
            <a:r>
              <a:rPr lang="fr-FR" sz="5100" dirty="0"/>
              <a:t>Ajouter plus de fonctionnalités dans l'interface graphique</a:t>
            </a:r>
          </a:p>
          <a:p>
            <a:pPr marL="457200" indent="-457200">
              <a:buFont typeface="Wingdings" charset="2"/>
              <a:buChar char="v"/>
            </a:pPr>
            <a:endParaRPr lang="fr-FR" sz="3600" dirty="0"/>
          </a:p>
          <a:p>
            <a:pPr marL="457200" indent="-457200">
              <a:buFont typeface="Wingdings" charset="2"/>
              <a:buChar char="v"/>
            </a:pPr>
            <a:endParaRPr lang="fr-FR" sz="3600" dirty="0"/>
          </a:p>
          <a:p>
            <a:pPr marL="457200" indent="-457200">
              <a:buFont typeface="Wingdings" charset="2"/>
              <a:buChar char="v"/>
            </a:pPr>
            <a:r>
              <a:rPr lang="fr-FR" sz="5100" dirty="0"/>
              <a:t>Ajouter différents domaines  </a:t>
            </a:r>
            <a:br>
              <a:rPr lang="fr-FR" sz="3600" dirty="0"/>
            </a:b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1370587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erci pour votre attention - Recherche Google | Disney characters, Beauty  logo, Charac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98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354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rgbClr val="FFFF00"/>
                </a:solidFill>
              </a:rPr>
              <a:t>Contexte général</a:t>
            </a:r>
          </a:p>
        </p:txBody>
      </p:sp>
      <p:pic>
        <p:nvPicPr>
          <p:cNvPr id="1026" name="Picture 2" descr="onsider Context - Data Science Eth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7356"/>
            <a:ext cx="12192001" cy="56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908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2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rgbClr val="FFFF00"/>
                </a:solidFill>
              </a:rPr>
              <a:t>INTRODUCTION</a:t>
            </a:r>
          </a:p>
        </p:txBody>
      </p:sp>
      <p:pic>
        <p:nvPicPr>
          <p:cNvPr id="2052" name="Picture 4" descr="4,947 Introduction Photos - Free &amp; Royalty-Free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9" y="1668162"/>
            <a:ext cx="5671751" cy="47079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ContrastingRightFacing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1673">
            <a:off x="5242677" y="1956562"/>
            <a:ext cx="1665114" cy="921322"/>
          </a:xfrm>
          <a:prstGeom prst="rect">
            <a:avLst/>
          </a:prstGeom>
        </p:spPr>
      </p:pic>
      <p:sp>
        <p:nvSpPr>
          <p:cNvPr id="9" name="Titre 2"/>
          <p:cNvSpPr txBox="1">
            <a:spLocks/>
          </p:cNvSpPr>
          <p:nvPr/>
        </p:nvSpPr>
        <p:spPr>
          <a:xfrm>
            <a:off x="7116416" y="1219199"/>
            <a:ext cx="4651335" cy="980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charset="2"/>
              <a:buChar char="v"/>
            </a:pPr>
            <a:r>
              <a:rPr lang="fr-FR" sz="4000" b="1" dirty="0"/>
              <a:t>Idée de DS Team</a:t>
            </a:r>
          </a:p>
        </p:txBody>
      </p:sp>
      <p:sp>
        <p:nvSpPr>
          <p:cNvPr id="10" name="Titre 2"/>
          <p:cNvSpPr txBox="1">
            <a:spLocks/>
          </p:cNvSpPr>
          <p:nvPr/>
        </p:nvSpPr>
        <p:spPr>
          <a:xfrm>
            <a:off x="7288696" y="2402135"/>
            <a:ext cx="3351142" cy="1226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v"/>
            </a:pP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4390">
            <a:off x="5530240" y="2913519"/>
            <a:ext cx="1347610" cy="92132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3007">
            <a:off x="5662637" y="3945691"/>
            <a:ext cx="1357430" cy="8112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96" flipV="1">
            <a:off x="5411047" y="5037989"/>
            <a:ext cx="1326647" cy="1086360"/>
          </a:xfrm>
          <a:prstGeom prst="rect">
            <a:avLst/>
          </a:prstGeom>
        </p:spPr>
      </p:pic>
      <p:sp>
        <p:nvSpPr>
          <p:cNvPr id="14" name="Titre 2"/>
          <p:cNvSpPr txBox="1">
            <a:spLocks/>
          </p:cNvSpPr>
          <p:nvPr/>
        </p:nvSpPr>
        <p:spPr>
          <a:xfrm>
            <a:off x="7177857" y="2402135"/>
            <a:ext cx="4589894" cy="1226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v"/>
            </a:pPr>
            <a:r>
              <a:rPr lang="fr-FR" sz="4000" b="1" dirty="0"/>
              <a:t>Principe du test</a:t>
            </a:r>
          </a:p>
        </p:txBody>
      </p:sp>
      <p:sp>
        <p:nvSpPr>
          <p:cNvPr id="15" name="Titre 2"/>
          <p:cNvSpPr txBox="1">
            <a:spLocks/>
          </p:cNvSpPr>
          <p:nvPr/>
        </p:nvSpPr>
        <p:spPr>
          <a:xfrm>
            <a:off x="7116415" y="5274508"/>
            <a:ext cx="4237383" cy="1226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v"/>
            </a:pPr>
            <a:r>
              <a:rPr lang="fr-FR" sz="4000" b="1" dirty="0"/>
              <a:t>But du projet</a:t>
            </a:r>
          </a:p>
        </p:txBody>
      </p:sp>
      <p:sp>
        <p:nvSpPr>
          <p:cNvPr id="16" name="Titre 2">
            <a:extLst>
              <a:ext uri="{FF2B5EF4-FFF2-40B4-BE49-F238E27FC236}">
                <a16:creationId xmlns:a16="http://schemas.microsoft.com/office/drawing/2014/main" id="{3C457E63-3B50-4041-852F-389E83DDE900}"/>
              </a:ext>
            </a:extLst>
          </p:cNvPr>
          <p:cNvSpPr txBox="1">
            <a:spLocks/>
          </p:cNvSpPr>
          <p:nvPr/>
        </p:nvSpPr>
        <p:spPr>
          <a:xfrm>
            <a:off x="7228603" y="3841174"/>
            <a:ext cx="4911541" cy="1226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v"/>
            </a:pPr>
            <a:r>
              <a:rPr lang="fr-FR" sz="4000" b="1" dirty="0"/>
              <a:t>Valeur ajoutée du test</a:t>
            </a:r>
          </a:p>
        </p:txBody>
      </p:sp>
    </p:spTree>
    <p:extLst>
      <p:ext uri="{BB962C8B-B14F-4D97-AF65-F5344CB8AC3E}">
        <p14:creationId xmlns:p14="http://schemas.microsoft.com/office/powerpoint/2010/main" val="8409248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6677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fr-FR" sz="6600" b="1">
                <a:solidFill>
                  <a:srgbClr val="FFFF00"/>
                </a:solidFill>
              </a:rPr>
              <a:t>Système expert</a:t>
            </a: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3078" name="Picture 6" descr="xpert System sells ADmantX to Integral Ad Science for €1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6676"/>
            <a:ext cx="12192000" cy="57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0175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  <a:t>Qu’est-ce qu' un system expert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5" name="Picture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56" y="2156532"/>
            <a:ext cx="3794830" cy="32503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1673">
            <a:off x="7226551" y="1973749"/>
            <a:ext cx="762117" cy="9213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96" flipV="1">
            <a:off x="7550726" y="4863707"/>
            <a:ext cx="711070" cy="10863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74181">
            <a:off x="3096149" y="2194538"/>
            <a:ext cx="910258" cy="9550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81879" flipV="1">
            <a:off x="3039657" y="4616269"/>
            <a:ext cx="894859" cy="1086360"/>
          </a:xfrm>
          <a:prstGeom prst="rect">
            <a:avLst/>
          </a:prstGeom>
        </p:spPr>
      </p:pic>
      <p:sp>
        <p:nvSpPr>
          <p:cNvPr id="10" name="Titre 2"/>
          <p:cNvSpPr txBox="1">
            <a:spLocks/>
          </p:cNvSpPr>
          <p:nvPr/>
        </p:nvSpPr>
        <p:spPr>
          <a:xfrm>
            <a:off x="246822" y="1328270"/>
            <a:ext cx="3084442" cy="98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charset="2"/>
              <a:buChar char="v"/>
            </a:pPr>
            <a:endParaRPr lang="fr-FR" dirty="0"/>
          </a:p>
        </p:txBody>
      </p:sp>
      <p:sp>
        <p:nvSpPr>
          <p:cNvPr id="16" name="Titre 2"/>
          <p:cNvSpPr txBox="1">
            <a:spLocks/>
          </p:cNvSpPr>
          <p:nvPr/>
        </p:nvSpPr>
        <p:spPr>
          <a:xfrm>
            <a:off x="6172200" y="5701858"/>
            <a:ext cx="6019800" cy="98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sz="2000" b="1" dirty="0">
                <a:latin typeface="+mn-lt"/>
              </a:rPr>
              <a:t>Peut examiner et confronter des hypothèses  multiples</a:t>
            </a:r>
          </a:p>
        </p:txBody>
      </p:sp>
      <p:sp>
        <p:nvSpPr>
          <p:cNvPr id="17" name="Titre 2"/>
          <p:cNvSpPr txBox="1">
            <a:spLocks/>
          </p:cNvSpPr>
          <p:nvPr/>
        </p:nvSpPr>
        <p:spPr>
          <a:xfrm>
            <a:off x="7771724" y="1096358"/>
            <a:ext cx="4420276" cy="102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fr-FR" sz="2400" b="1" dirty="0">
                <a:latin typeface="+mn-lt"/>
              </a:rPr>
              <a:t>Raisonne à l’aide d'heuristique</a:t>
            </a:r>
          </a:p>
        </p:txBody>
      </p:sp>
      <p:sp>
        <p:nvSpPr>
          <p:cNvPr id="18" name="Titre 2"/>
          <p:cNvSpPr txBox="1">
            <a:spLocks/>
          </p:cNvSpPr>
          <p:nvPr/>
        </p:nvSpPr>
        <p:spPr>
          <a:xfrm>
            <a:off x="246822" y="5132567"/>
            <a:ext cx="3084442" cy="102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Wingdings" charset="2"/>
              <a:buChar char="v"/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60551" y="5761356"/>
            <a:ext cx="4077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Effectuer un raisonnement à partir de faits et de règles connus.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822" y="1389961"/>
            <a:ext cx="4090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Calibri" charset="0"/>
              </a:rPr>
              <a:t>Résoudre des problèmes très difficiles aussi bien ou mieux que les experts humains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63794046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  <a:t>Composition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7" y="2149488"/>
            <a:ext cx="5621534" cy="4351338"/>
          </a:xfrm>
          <a:prstGeom prst="rect">
            <a:avLst/>
          </a:prstGeom>
        </p:spPr>
      </p:pic>
      <p:pic>
        <p:nvPicPr>
          <p:cNvPr id="6" name="Image 5" descr="°) Les progrès de l'intelligence artificielle -  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0" y="2302524"/>
            <a:ext cx="5430079" cy="4045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9444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5703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000" b="1" dirty="0">
                <a:solidFill>
                  <a:srgbClr val="FFFF00"/>
                </a:solidFill>
              </a:rPr>
              <a:t> Domaines d’application </a:t>
            </a:r>
            <a:r>
              <a:rPr lang="fr-FR" sz="6000" dirty="0">
                <a:effectLst/>
              </a:rPr>
              <a:t> 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 flipH="1">
            <a:off x="3896139" y="1408043"/>
            <a:ext cx="2773020" cy="1010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Système expert</a:t>
            </a:r>
          </a:p>
        </p:txBody>
      </p:sp>
      <p:sp>
        <p:nvSpPr>
          <p:cNvPr id="6" name="Ellipse 5"/>
          <p:cNvSpPr/>
          <p:nvPr/>
        </p:nvSpPr>
        <p:spPr>
          <a:xfrm flipH="1">
            <a:off x="-2" y="3332922"/>
            <a:ext cx="2597423" cy="914399"/>
          </a:xfrm>
          <a:prstGeom prst="ellipse">
            <a:avLst/>
          </a:prstGeom>
          <a:solidFill>
            <a:srgbClr val="FB62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Education</a:t>
            </a:r>
          </a:p>
        </p:txBody>
      </p:sp>
      <p:sp>
        <p:nvSpPr>
          <p:cNvPr id="7" name="Ellipse 6"/>
          <p:cNvSpPr/>
          <p:nvPr/>
        </p:nvSpPr>
        <p:spPr>
          <a:xfrm flipH="1">
            <a:off x="2786893" y="3372679"/>
            <a:ext cx="2716195" cy="821634"/>
          </a:xfrm>
          <a:prstGeom prst="ellipse">
            <a:avLst/>
          </a:prstGeom>
          <a:solidFill>
            <a:srgbClr val="FB62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Robotique</a:t>
            </a:r>
          </a:p>
        </p:txBody>
      </p:sp>
      <p:sp>
        <p:nvSpPr>
          <p:cNvPr id="8" name="Ellipse 7"/>
          <p:cNvSpPr/>
          <p:nvPr/>
        </p:nvSpPr>
        <p:spPr>
          <a:xfrm flipH="1">
            <a:off x="6745355" y="3193774"/>
            <a:ext cx="2512693" cy="9607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Droit</a:t>
            </a:r>
          </a:p>
        </p:txBody>
      </p:sp>
      <p:sp>
        <p:nvSpPr>
          <p:cNvPr id="9" name="Ellipse 8"/>
          <p:cNvSpPr/>
          <p:nvPr/>
        </p:nvSpPr>
        <p:spPr>
          <a:xfrm flipH="1">
            <a:off x="9670773" y="3213652"/>
            <a:ext cx="2295939" cy="9607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Chimie</a:t>
            </a:r>
          </a:p>
        </p:txBody>
      </p:sp>
      <p:sp>
        <p:nvSpPr>
          <p:cNvPr id="10" name="Ellipse 9"/>
          <p:cNvSpPr/>
          <p:nvPr/>
        </p:nvSpPr>
        <p:spPr>
          <a:xfrm flipH="1">
            <a:off x="3426163" y="5744817"/>
            <a:ext cx="2716696" cy="94753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Jeux</a:t>
            </a:r>
          </a:p>
        </p:txBody>
      </p:sp>
      <p:sp>
        <p:nvSpPr>
          <p:cNvPr id="11" name="Ellipse 10"/>
          <p:cNvSpPr/>
          <p:nvPr/>
        </p:nvSpPr>
        <p:spPr>
          <a:xfrm flipH="1">
            <a:off x="6582566" y="5658677"/>
            <a:ext cx="2675481" cy="100716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Médecine</a:t>
            </a:r>
          </a:p>
        </p:txBody>
      </p:sp>
      <p:cxnSp>
        <p:nvCxnSpPr>
          <p:cNvPr id="13" name="Connecteur droit avec flèche 12"/>
          <p:cNvCxnSpPr>
            <a:stCxn id="5" idx="3"/>
          </p:cNvCxnSpPr>
          <p:nvPr/>
        </p:nvCxnSpPr>
        <p:spPr>
          <a:xfrm>
            <a:off x="6263060" y="2270541"/>
            <a:ext cx="1211164" cy="94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4088294" y="2504661"/>
            <a:ext cx="841512" cy="82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1364974" y="2067338"/>
            <a:ext cx="2835965" cy="12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5814389" y="2604052"/>
            <a:ext cx="1381539" cy="2816088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703150" y="2445026"/>
            <a:ext cx="1804079" cy="321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589644" y="2007705"/>
            <a:ext cx="3737117" cy="120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5335900" y="2445026"/>
            <a:ext cx="367250" cy="330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9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9199"/>
          </a:xfrm>
          <a:gradFill flip="none" rotWithShape="1">
            <a:gsLst>
              <a:gs pos="0">
                <a:srgbClr val="1466C8">
                  <a:shade val="30000"/>
                  <a:satMod val="115000"/>
                </a:srgbClr>
              </a:gs>
              <a:gs pos="50000">
                <a:srgbClr val="1466C8">
                  <a:shade val="67500"/>
                  <a:satMod val="115000"/>
                </a:srgbClr>
              </a:gs>
              <a:gs pos="100000">
                <a:srgbClr val="1466C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br>
              <a:rPr lang="fr-FR" sz="6600" b="1" dirty="0">
                <a:solidFill>
                  <a:srgbClr val="FFFF00"/>
                </a:solidFill>
                <a:latin typeface="Chaparral Pro Light" panose="02060403030505090203" pitchFamily="18" charset="0"/>
              </a:rPr>
            </a:b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8000" b="1" dirty="0">
                <a:solidFill>
                  <a:srgbClr val="FFFF00"/>
                </a:solidFill>
              </a:rPr>
              <a:t>Application</a:t>
            </a:r>
            <a:r>
              <a:rPr lang="fr-FR" sz="6000" b="1" dirty="0">
                <a:solidFill>
                  <a:srgbClr val="FFFF00"/>
                </a:solidFill>
              </a:rPr>
              <a:t> </a:t>
            </a:r>
            <a:r>
              <a:rPr lang="fr-FR" sz="6000" dirty="0">
                <a:effectLst/>
              </a:rPr>
              <a:t> </a:t>
            </a:r>
            <a:br>
              <a:rPr lang="fr-FR" sz="6600" b="1" dirty="0">
                <a:solidFill>
                  <a:srgbClr val="000099"/>
                </a:solidFill>
                <a:latin typeface="Chaparral Pro Light" panose="02060403030505090203" pitchFamily="18" charset="0"/>
              </a:rPr>
            </a:br>
            <a:endParaRPr lang="fr-FR" sz="6600" b="1" dirty="0">
              <a:solidFill>
                <a:srgbClr val="FFFF00"/>
              </a:solidFill>
            </a:endParaRPr>
          </a:p>
        </p:txBody>
      </p:sp>
      <p:pic>
        <p:nvPicPr>
          <p:cNvPr id="7174" name="Picture 6" descr="rtificial Intelligence in the Off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12192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008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339</Words>
  <Application>Microsoft Office PowerPoint</Application>
  <PresentationFormat>Grand écran</PresentationFormat>
  <Paragraphs>77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Apple Chancery</vt:lpstr>
      <vt:lpstr>Arial</vt:lpstr>
      <vt:lpstr>Arial Rounded MT Bold</vt:lpstr>
      <vt:lpstr>Berlin Sans FB</vt:lpstr>
      <vt:lpstr>Calibri</vt:lpstr>
      <vt:lpstr>Calibri Light</vt:lpstr>
      <vt:lpstr>Century Gothic</vt:lpstr>
      <vt:lpstr>Chaparral Pro Light</vt:lpstr>
      <vt:lpstr>Wingdings</vt:lpstr>
      <vt:lpstr>Thème Office</vt:lpstr>
      <vt:lpstr>Présentation PowerPoint</vt:lpstr>
      <vt:lpstr>Plan</vt:lpstr>
      <vt:lpstr>Contexte général</vt:lpstr>
      <vt:lpstr>INTRODUCTION</vt:lpstr>
      <vt:lpstr>Système expert</vt:lpstr>
      <vt:lpstr> Qu’est-ce qu' un system expert </vt:lpstr>
      <vt:lpstr> Composition </vt:lpstr>
      <vt:lpstr>  Domaines d’application   </vt:lpstr>
      <vt:lpstr>  Application   </vt:lpstr>
      <vt:lpstr> Idée et conception de l’application</vt:lpstr>
      <vt:lpstr>Diagramme de cas d’utilisation </vt:lpstr>
      <vt:lpstr>Principe d’affichage des questions </vt:lpstr>
      <vt:lpstr>Déroulement</vt:lpstr>
      <vt:lpstr>  Outils et technologies   </vt:lpstr>
      <vt:lpstr> Mise en œuvre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Conclusion </vt:lpstr>
      <vt:lpstr> Perspectives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mariam alkindili</dc:creator>
  <cp:lastModifiedBy>hp</cp:lastModifiedBy>
  <cp:revision>62</cp:revision>
  <dcterms:created xsi:type="dcterms:W3CDTF">2021-01-27T19:34:19Z</dcterms:created>
  <dcterms:modified xsi:type="dcterms:W3CDTF">2021-02-01T11:00:25Z</dcterms:modified>
</cp:coreProperties>
</file>