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2"/>
  </p:notesMasterIdLst>
  <p:sldIdLst>
    <p:sldId id="296" r:id="rId2"/>
    <p:sldId id="257" r:id="rId3"/>
    <p:sldId id="259" r:id="rId4"/>
    <p:sldId id="258" r:id="rId5"/>
    <p:sldId id="260" r:id="rId6"/>
    <p:sldId id="297" r:id="rId7"/>
    <p:sldId id="261" r:id="rId8"/>
    <p:sldId id="298" r:id="rId9"/>
    <p:sldId id="262" r:id="rId10"/>
    <p:sldId id="301" r:id="rId11"/>
    <p:sldId id="263" r:id="rId12"/>
    <p:sldId id="299" r:id="rId13"/>
    <p:sldId id="300" r:id="rId14"/>
    <p:sldId id="302" r:id="rId15"/>
    <p:sldId id="303" r:id="rId16"/>
    <p:sldId id="304" r:id="rId17"/>
    <p:sldId id="305" r:id="rId18"/>
    <p:sldId id="306" r:id="rId19"/>
    <p:sldId id="307" r:id="rId20"/>
    <p:sldId id="309" r:id="rId21"/>
  </p:sldIdLst>
  <p:sldSz cx="9144000" cy="5143500" type="screen16x9"/>
  <p:notesSz cx="6858000" cy="9144000"/>
  <p:embeddedFontLst>
    <p:embeddedFont>
      <p:font typeface="Agency FB" panose="020B0503020202020204" pitchFamily="34" charset="0"/>
      <p:regular r:id="rId23"/>
      <p:bold r:id="rId24"/>
    </p:embeddedFont>
    <p:embeddedFont>
      <p:font typeface="Amatic SC" panose="00000500000000000000" pitchFamily="2" charset="-79"/>
      <p:regular r:id="rId25"/>
      <p:bold r:id="rId26"/>
    </p:embeddedFont>
    <p:embeddedFont>
      <p:font typeface="Calibri" panose="020F0502020204030204" pitchFamily="34" charset="0"/>
      <p:regular r:id="rId27"/>
      <p:bold r:id="rId28"/>
      <p:italic r:id="rId29"/>
      <p:boldItalic r:id="rId30"/>
    </p:embeddedFont>
    <p:embeddedFont>
      <p:font typeface="Mistral" panose="03090702030407020403" pitchFamily="66" charset="0"/>
      <p:regular r:id="rId31"/>
    </p:embeddedFont>
    <p:embeddedFont>
      <p:font typeface="Nunito" pitchFamily="2" charset="0"/>
      <p:regular r:id="rId32"/>
      <p:bold r:id="rId33"/>
      <p:italic r:id="rId34"/>
      <p:boldItalic r:id="rId35"/>
    </p:embeddedFont>
    <p:embeddedFont>
      <p:font typeface="Nunito SemiBold" panose="020B0604020202020204"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C48"/>
    <a:srgbClr val="FAF267"/>
    <a:srgbClr val="1893D2"/>
    <a:srgbClr val="ED1F24"/>
    <a:srgbClr val="B00A14"/>
    <a:srgbClr val="212121"/>
    <a:srgbClr val="E6CA13"/>
    <a:srgbClr val="2A333B"/>
    <a:srgbClr val="1A9E53"/>
    <a:srgbClr val="FED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0C35A8-31EE-4B06-98D1-F3640B604409}">
  <a:tblStyle styleId="{2C0C35A8-31EE-4B06-98D1-F3640B60440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2D37EB-A914-4A42-9CBE-EA1083F15C1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880005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492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13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15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272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53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566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683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308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04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86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974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96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061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029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393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04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742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782225" y="778096"/>
            <a:ext cx="7579546" cy="3864638"/>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60343" y="542436"/>
            <a:ext cx="814257" cy="102247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121968" y="821005"/>
            <a:ext cx="185720" cy="33582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2947917" y="505266"/>
            <a:ext cx="831121" cy="96144"/>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868218" y="487291"/>
            <a:ext cx="278364" cy="43099"/>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549755" y="4514760"/>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925109" y="4621068"/>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6800"/>
            </a:lvl1pPr>
            <a:lvl2pPr lvl="1" algn="ctr" rtl="0">
              <a:spcBef>
                <a:spcPts val="0"/>
              </a:spcBef>
              <a:spcAft>
                <a:spcPts val="0"/>
              </a:spcAft>
              <a:buSzPts val="6800"/>
              <a:buNone/>
              <a:defRPr sz="6800"/>
            </a:lvl2pPr>
            <a:lvl3pPr lvl="2" algn="ctr" rtl="0">
              <a:spcBef>
                <a:spcPts val="0"/>
              </a:spcBef>
              <a:spcAft>
                <a:spcPts val="0"/>
              </a:spcAft>
              <a:buSzPts val="6800"/>
              <a:buNone/>
              <a:defRPr sz="6800"/>
            </a:lvl3pPr>
            <a:lvl4pPr lvl="3" algn="ctr" rtl="0">
              <a:spcBef>
                <a:spcPts val="0"/>
              </a:spcBef>
              <a:spcAft>
                <a:spcPts val="0"/>
              </a:spcAft>
              <a:buSzPts val="6800"/>
              <a:buNone/>
              <a:defRPr sz="6800"/>
            </a:lvl4pPr>
            <a:lvl5pPr lvl="4" algn="ctr" rtl="0">
              <a:spcBef>
                <a:spcPts val="0"/>
              </a:spcBef>
              <a:spcAft>
                <a:spcPts val="0"/>
              </a:spcAft>
              <a:buSzPts val="6800"/>
              <a:buNone/>
              <a:defRPr sz="6800"/>
            </a:lvl5pPr>
            <a:lvl6pPr lvl="5" algn="ctr" rtl="0">
              <a:spcBef>
                <a:spcPts val="0"/>
              </a:spcBef>
              <a:spcAft>
                <a:spcPts val="0"/>
              </a:spcAft>
              <a:buSzPts val="6800"/>
              <a:buNone/>
              <a:defRPr sz="6800"/>
            </a:lvl6pPr>
            <a:lvl7pPr lvl="6" algn="ctr" rtl="0">
              <a:spcBef>
                <a:spcPts val="0"/>
              </a:spcBef>
              <a:spcAft>
                <a:spcPts val="0"/>
              </a:spcAft>
              <a:buSzPts val="6800"/>
              <a:buNone/>
              <a:defRPr sz="6800"/>
            </a:lvl7pPr>
            <a:lvl8pPr lvl="7" algn="ctr" rtl="0">
              <a:spcBef>
                <a:spcPts val="0"/>
              </a:spcBef>
              <a:spcAft>
                <a:spcPts val="0"/>
              </a:spcAft>
              <a:buSzPts val="6800"/>
              <a:buNone/>
              <a:defRPr sz="6800"/>
            </a:lvl8pPr>
            <a:lvl9pPr lvl="8" algn="ctr" rtl="0">
              <a:spcBef>
                <a:spcPts val="0"/>
              </a:spcBef>
              <a:spcAft>
                <a:spcPts val="0"/>
              </a:spcAft>
              <a:buSzPts val="6800"/>
              <a:buNone/>
              <a:defRPr sz="6800"/>
            </a:lvl9pPr>
          </a:lstStyle>
          <a:p>
            <a:endParaRPr/>
          </a:p>
        </p:txBody>
      </p:sp>
      <p:sp>
        <p:nvSpPr>
          <p:cNvPr id="19" name="Google Shape;19;p2"/>
          <p:cNvSpPr/>
          <p:nvPr/>
        </p:nvSpPr>
        <p:spPr>
          <a:xfrm rot="-871776">
            <a:off x="594544" y="662599"/>
            <a:ext cx="1234918" cy="1390637"/>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rot="-5400000">
            <a:off x="546000" y="3237680"/>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1737742">
            <a:off x="7950210" y="3938411"/>
            <a:ext cx="211749" cy="2681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Google Shape;23;p3"/>
          <p:cNvSpPr/>
          <p:nvPr/>
        </p:nvSpPr>
        <p:spPr>
          <a:xfrm rot="-898861">
            <a:off x="739797" y="433628"/>
            <a:ext cx="1461825" cy="1605908"/>
          </a:xfrm>
          <a:custGeom>
            <a:avLst/>
            <a:gdLst/>
            <a:ahLst/>
            <a:cxnLst/>
            <a:rect l="l" t="t" r="r" b="b"/>
            <a:pathLst>
              <a:path w="462239" h="507799" extrusionOk="0">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773500" y="1980025"/>
            <a:ext cx="5597100" cy="6711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 name="Google Shape;25;p3"/>
          <p:cNvSpPr txBox="1">
            <a:spLocks noGrp="1"/>
          </p:cNvSpPr>
          <p:nvPr>
            <p:ph type="subTitle" idx="1"/>
          </p:nvPr>
        </p:nvSpPr>
        <p:spPr>
          <a:xfrm>
            <a:off x="1773500" y="2664426"/>
            <a:ext cx="5597100" cy="3864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2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
        <p:nvSpPr>
          <p:cNvPr id="26" name="Google Shape;26;p3"/>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rot="4673461">
            <a:off x="7546626" y="3625444"/>
            <a:ext cx="814039" cy="102220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4673461">
            <a:off x="7996900" y="4294821"/>
            <a:ext cx="185670" cy="33573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5167633">
            <a:off x="338201" y="3492220"/>
            <a:ext cx="831049" cy="96136"/>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5167633">
            <a:off x="614037" y="2873277"/>
            <a:ext cx="278340" cy="4309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5262249" y="46224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2829661" y="4511611"/>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4309554" y="45449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7710737" y="66712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865454" y="61702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6"/>
        <p:cNvGrpSpPr/>
        <p:nvPr/>
      </p:nvGrpSpPr>
      <p:grpSpPr>
        <a:xfrm>
          <a:off x="0" y="0"/>
          <a:ext cx="0" cy="0"/>
          <a:chOff x="0" y="0"/>
          <a:chExt cx="0" cy="0"/>
        </a:xfrm>
      </p:grpSpPr>
      <p:sp>
        <p:nvSpPr>
          <p:cNvPr id="37" name="Google Shape;37;p4"/>
          <p:cNvSpPr/>
          <p:nvPr/>
        </p:nvSpPr>
        <p:spPr>
          <a:xfrm>
            <a:off x="1711339" y="1054787"/>
            <a:ext cx="2954" cy="1397"/>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789941" y="506013"/>
            <a:ext cx="7919231" cy="4371184"/>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529421" y="349800"/>
            <a:ext cx="8062595" cy="4512254"/>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 name="Google Shape;40;p4"/>
          <p:cNvGrpSpPr/>
          <p:nvPr/>
        </p:nvGrpSpPr>
        <p:grpSpPr>
          <a:xfrm>
            <a:off x="550224" y="368620"/>
            <a:ext cx="878229" cy="62753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1714300" y="1186825"/>
            <a:ext cx="5715300" cy="276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Nunito SemiBold"/>
              <a:buChar char="✗"/>
              <a:defRPr sz="2800">
                <a:latin typeface="Nunito SemiBold"/>
                <a:ea typeface="Nunito SemiBold"/>
                <a:cs typeface="Nunito SemiBold"/>
                <a:sym typeface="Nunito SemiBold"/>
              </a:defRPr>
            </a:lvl1pPr>
            <a:lvl2pPr marL="914400" lvl="1"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marL="1371600" lvl="2"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marL="1828800" lvl="3"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marL="2286000" lvl="4"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marL="2743200" lvl="5"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marL="3200400" lvl="6"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marL="3657600" lvl="7"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marL="4114800" lvl="8" indent="-406400" algn="ctr" rtl="0">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4"/>
          <p:cNvSpPr/>
          <p:nvPr/>
        </p:nvSpPr>
        <p:spPr>
          <a:xfrm rot="-10653455">
            <a:off x="308904" y="3412015"/>
            <a:ext cx="814998" cy="1023408"/>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4"/>
          <p:cNvSpPr/>
          <p:nvPr/>
        </p:nvSpPr>
        <p:spPr>
          <a:xfrm rot="5624237">
            <a:off x="8289671" y="2866841"/>
            <a:ext cx="540119" cy="264234"/>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rot="5400000">
            <a:off x="6259143" y="-119213"/>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4"/>
          <p:cNvSpPr/>
          <p:nvPr/>
        </p:nvSpPr>
        <p:spPr>
          <a:xfrm rot="5400000">
            <a:off x="6459663" y="73310"/>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4"/>
          <p:cNvSpPr/>
          <p:nvPr/>
        </p:nvSpPr>
        <p:spPr>
          <a:xfrm flipH="1">
            <a:off x="486100" y="253760"/>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flipH="1">
            <a:off x="509560" y="230637"/>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sp>
        <p:nvSpPr>
          <p:cNvPr id="55" name="Google Shape;55;p5"/>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5"/>
          <p:cNvSpPr txBox="1">
            <a:spLocks noGrp="1"/>
          </p:cNvSpPr>
          <p:nvPr>
            <p:ph type="body" idx="1"/>
          </p:nvPr>
        </p:nvSpPr>
        <p:spPr>
          <a:xfrm>
            <a:off x="1188175" y="1506350"/>
            <a:ext cx="6426300" cy="28404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1000"/>
              </a:spcBef>
              <a:spcAft>
                <a:spcPts val="0"/>
              </a:spcAft>
              <a:buSzPts val="2200"/>
              <a:buChar char="✗"/>
              <a:defRPr/>
            </a:lvl2pPr>
            <a:lvl3pPr marL="1371600" lvl="2" indent="-368300" rtl="0">
              <a:spcBef>
                <a:spcPts val="1000"/>
              </a:spcBef>
              <a:spcAft>
                <a:spcPts val="0"/>
              </a:spcAft>
              <a:buSzPts val="2200"/>
              <a:buChar char="■"/>
              <a:defRPr/>
            </a:lvl3pPr>
            <a:lvl4pPr marL="1828800" lvl="3" indent="-368300" rtl="0">
              <a:spcBef>
                <a:spcPts val="1000"/>
              </a:spcBef>
              <a:spcAft>
                <a:spcPts val="0"/>
              </a:spcAft>
              <a:buSzPts val="2200"/>
              <a:buChar char="●"/>
              <a:defRPr/>
            </a:lvl4pPr>
            <a:lvl5pPr marL="2286000" lvl="4" indent="-368300" rtl="0">
              <a:spcBef>
                <a:spcPts val="1000"/>
              </a:spcBef>
              <a:spcAft>
                <a:spcPts val="0"/>
              </a:spcAft>
              <a:buSzPts val="2200"/>
              <a:buChar char="○"/>
              <a:defRPr/>
            </a:lvl5pPr>
            <a:lvl6pPr marL="2743200" lvl="5" indent="-368300" rtl="0">
              <a:spcBef>
                <a:spcPts val="1000"/>
              </a:spcBef>
              <a:spcAft>
                <a:spcPts val="0"/>
              </a:spcAft>
              <a:buSzPts val="2200"/>
              <a:buChar char="■"/>
              <a:defRPr/>
            </a:lvl6pPr>
            <a:lvl7pPr marL="3200400" lvl="6" indent="-368300" rtl="0">
              <a:spcBef>
                <a:spcPts val="1000"/>
              </a:spcBef>
              <a:spcAft>
                <a:spcPts val="0"/>
              </a:spcAft>
              <a:buSzPts val="2200"/>
              <a:buChar char="●"/>
              <a:defRPr/>
            </a:lvl7pPr>
            <a:lvl8pPr marL="3657600" lvl="7" indent="-368300" rtl="0">
              <a:spcBef>
                <a:spcPts val="1000"/>
              </a:spcBef>
              <a:spcAft>
                <a:spcPts val="0"/>
              </a:spcAft>
              <a:buSzPts val="2200"/>
              <a:buChar char="○"/>
              <a:defRPr/>
            </a:lvl8pPr>
            <a:lvl9pPr marL="4114800" lvl="8" indent="-368300" rtl="0">
              <a:spcBef>
                <a:spcPts val="1000"/>
              </a:spcBef>
              <a:spcAft>
                <a:spcPts val="1000"/>
              </a:spcAft>
              <a:buSzPts val="2200"/>
              <a:buChar char="■"/>
              <a:defRPr/>
            </a:lvl9pPr>
          </a:lstStyle>
          <a:p>
            <a:endParaRPr/>
          </a:p>
        </p:txBody>
      </p:sp>
      <p:sp>
        <p:nvSpPr>
          <p:cNvPr id="60" name="Google Shape;60;p5"/>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5"/>
          <p:cNvSpPr/>
          <p:nvPr/>
        </p:nvSpPr>
        <p:spPr>
          <a:xfrm>
            <a:off x="3215361" y="371192"/>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4695254" y="40455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8578274" y="29574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4853896" y="460730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
    <p:spTree>
      <p:nvGrpSpPr>
        <p:cNvPr id="1" name="Shape 68"/>
        <p:cNvGrpSpPr/>
        <p:nvPr/>
      </p:nvGrpSpPr>
      <p:grpSpPr>
        <a:xfrm>
          <a:off x="0" y="0"/>
          <a:ext cx="0" cy="0"/>
          <a:chOff x="0" y="0"/>
          <a:chExt cx="0" cy="0"/>
        </a:xfrm>
      </p:grpSpPr>
      <p:sp>
        <p:nvSpPr>
          <p:cNvPr id="69" name="Google Shape;69;p6"/>
          <p:cNvSpPr/>
          <p:nvPr/>
        </p:nvSpPr>
        <p:spPr>
          <a:xfrm>
            <a:off x="0" y="0"/>
            <a:ext cx="9144000" cy="5143500"/>
          </a:xfrm>
          <a:prstGeom prst="rect">
            <a:avLst/>
          </a:prstGeom>
          <a:gradFill>
            <a:gsLst>
              <a:gs pos="0">
                <a:schemeClr val="lt1"/>
              </a:gs>
              <a:gs pos="26000">
                <a:schemeClr val="lt1"/>
              </a:gs>
              <a:gs pos="48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10800000">
            <a:off x="478120" y="499499"/>
            <a:ext cx="3891580" cy="4389451"/>
          </a:xfrm>
          <a:custGeom>
            <a:avLst/>
            <a:gdLst/>
            <a:ahLst/>
            <a:cxnLst/>
            <a:rect l="l" t="t" r="r" b="b"/>
            <a:pathLst>
              <a:path w="873041" h="513236" extrusionOk="0">
                <a:moveTo>
                  <a:pt x="807026" y="87874"/>
                </a:moveTo>
                <a:cubicBezTo>
                  <a:pt x="687888" y="-12496"/>
                  <a:pt x="94894" y="-27493"/>
                  <a:pt x="35062" y="46020"/>
                </a:cubicBezTo>
                <a:cubicBezTo>
                  <a:pt x="-6967" y="97718"/>
                  <a:pt x="2767" y="252111"/>
                  <a:pt x="1233" y="323344"/>
                </a:cubicBezTo>
                <a:cubicBezTo>
                  <a:pt x="-5849" y="404706"/>
                  <a:pt x="16010" y="492163"/>
                  <a:pt x="108027" y="508036"/>
                </a:cubicBezTo>
                <a:cubicBezTo>
                  <a:pt x="181211" y="520007"/>
                  <a:pt x="256478" y="507488"/>
                  <a:pt x="330298" y="508036"/>
                </a:cubicBezTo>
                <a:cubicBezTo>
                  <a:pt x="482038" y="490497"/>
                  <a:pt x="728667" y="541318"/>
                  <a:pt x="831077" y="410055"/>
                </a:cubicBezTo>
                <a:cubicBezTo>
                  <a:pt x="891479" y="316196"/>
                  <a:pt x="889396" y="168425"/>
                  <a:pt x="807026" y="878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6"/>
          <p:cNvSpPr/>
          <p:nvPr/>
        </p:nvSpPr>
        <p:spPr>
          <a:xfrm>
            <a:off x="359638" y="371200"/>
            <a:ext cx="3869146" cy="4400299"/>
          </a:xfrm>
          <a:custGeom>
            <a:avLst/>
            <a:gdLst/>
            <a:ahLst/>
            <a:cxnLst/>
            <a:rect l="l" t="t" r="r" b="b"/>
            <a:pathLst>
              <a:path w="1717712" h="1953518" extrusionOk="0">
                <a:moveTo>
                  <a:pt x="1717677" y="1051758"/>
                </a:moveTo>
                <a:cubicBezTo>
                  <a:pt x="1717041" y="813899"/>
                  <a:pt x="1713292" y="575995"/>
                  <a:pt x="1710661" y="338136"/>
                </a:cubicBezTo>
                <a:cubicBezTo>
                  <a:pt x="1721382" y="143007"/>
                  <a:pt x="1668478" y="-11692"/>
                  <a:pt x="1396636" y="695"/>
                </a:cubicBezTo>
                <a:cubicBezTo>
                  <a:pt x="1075945" y="147"/>
                  <a:pt x="626492" y="30556"/>
                  <a:pt x="313102" y="62895"/>
                </a:cubicBezTo>
                <a:cubicBezTo>
                  <a:pt x="228254" y="71248"/>
                  <a:pt x="127029" y="84929"/>
                  <a:pt x="80877" y="166423"/>
                </a:cubicBezTo>
                <a:cubicBezTo>
                  <a:pt x="57506" y="207641"/>
                  <a:pt x="52222" y="256313"/>
                  <a:pt x="47991" y="302574"/>
                </a:cubicBezTo>
                <a:cubicBezTo>
                  <a:pt x="26527" y="536443"/>
                  <a:pt x="5742" y="770773"/>
                  <a:pt x="765" y="1005673"/>
                </a:cubicBezTo>
                <a:cubicBezTo>
                  <a:pt x="-2436" y="1229303"/>
                  <a:pt x="2826" y="1455674"/>
                  <a:pt x="47355" y="1675512"/>
                </a:cubicBezTo>
                <a:cubicBezTo>
                  <a:pt x="105433" y="1930275"/>
                  <a:pt x="294247" y="1910587"/>
                  <a:pt x="507266" y="1924377"/>
                </a:cubicBezTo>
                <a:cubicBezTo>
                  <a:pt x="802152" y="1942663"/>
                  <a:pt x="1097629" y="1958514"/>
                  <a:pt x="1393172" y="1952046"/>
                </a:cubicBezTo>
                <a:cubicBezTo>
                  <a:pt x="1441055" y="1950775"/>
                  <a:pt x="1490210" y="1947420"/>
                  <a:pt x="1535440" y="1930429"/>
                </a:cubicBezTo>
                <a:cubicBezTo>
                  <a:pt x="1677402" y="1878007"/>
                  <a:pt x="1689065" y="1706645"/>
                  <a:pt x="1699874" y="1577005"/>
                </a:cubicBezTo>
                <a:cubicBezTo>
                  <a:pt x="1715068" y="1402398"/>
                  <a:pt x="1718093" y="1226979"/>
                  <a:pt x="1717677" y="1051758"/>
                </a:cubicBezTo>
                <a:close/>
                <a:moveTo>
                  <a:pt x="1684308" y="1587616"/>
                </a:moveTo>
                <a:cubicBezTo>
                  <a:pt x="1671833" y="1818701"/>
                  <a:pt x="1618008" y="1947946"/>
                  <a:pt x="1360789" y="1937861"/>
                </a:cubicBezTo>
                <a:cubicBezTo>
                  <a:pt x="1016574" y="1942663"/>
                  <a:pt x="672358" y="1921374"/>
                  <a:pt x="329042" y="1897608"/>
                </a:cubicBezTo>
                <a:cubicBezTo>
                  <a:pt x="86951" y="1886316"/>
                  <a:pt x="53428" y="1699979"/>
                  <a:pt x="34726" y="1498208"/>
                </a:cubicBezTo>
                <a:cubicBezTo>
                  <a:pt x="-9452" y="1099970"/>
                  <a:pt x="26790" y="698817"/>
                  <a:pt x="62702" y="301390"/>
                </a:cubicBezTo>
                <a:cubicBezTo>
                  <a:pt x="68753" y="111151"/>
                  <a:pt x="183835" y="84798"/>
                  <a:pt x="348357" y="74011"/>
                </a:cubicBezTo>
                <a:cubicBezTo>
                  <a:pt x="645698" y="44939"/>
                  <a:pt x="1089889" y="7404"/>
                  <a:pt x="1389160" y="15363"/>
                </a:cubicBezTo>
                <a:cubicBezTo>
                  <a:pt x="1422529" y="16262"/>
                  <a:pt x="1545876" y="-5817"/>
                  <a:pt x="1635416" y="89906"/>
                </a:cubicBezTo>
                <a:cubicBezTo>
                  <a:pt x="1708337" y="167848"/>
                  <a:pt x="1693692" y="282645"/>
                  <a:pt x="1696388" y="380999"/>
                </a:cubicBezTo>
                <a:cubicBezTo>
                  <a:pt x="1696805" y="783117"/>
                  <a:pt x="1718115" y="1186353"/>
                  <a:pt x="1684242" y="15876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6"/>
          <p:cNvSpPr txBox="1">
            <a:spLocks noGrp="1"/>
          </p:cNvSpPr>
          <p:nvPr>
            <p:ph type="title"/>
          </p:nvPr>
        </p:nvSpPr>
        <p:spPr>
          <a:xfrm>
            <a:off x="883375" y="1004988"/>
            <a:ext cx="2879400" cy="9519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3" name="Google Shape;73;p6"/>
          <p:cNvSpPr txBox="1">
            <a:spLocks noGrp="1"/>
          </p:cNvSpPr>
          <p:nvPr>
            <p:ph type="body" idx="1"/>
          </p:nvPr>
        </p:nvSpPr>
        <p:spPr>
          <a:xfrm>
            <a:off x="883525" y="2078413"/>
            <a:ext cx="2879400" cy="2060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74" name="Google Shape;74;p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5" name="Google Shape;75;p6"/>
          <p:cNvSpPr/>
          <p:nvPr/>
        </p:nvSpPr>
        <p:spPr>
          <a:xfrm rot="5400000">
            <a:off x="3614542" y="2581686"/>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6"/>
          <p:cNvSpPr/>
          <p:nvPr/>
        </p:nvSpPr>
        <p:spPr>
          <a:xfrm rot="5400000">
            <a:off x="4155556" y="35228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6"/>
          <p:cNvSpPr/>
          <p:nvPr/>
        </p:nvSpPr>
        <p:spPr>
          <a:xfrm rot="10800000">
            <a:off x="542537" y="4490175"/>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6"/>
          <p:cNvSpPr/>
          <p:nvPr/>
        </p:nvSpPr>
        <p:spPr>
          <a:xfrm rot="5130764">
            <a:off x="247642" y="411835"/>
            <a:ext cx="745888" cy="775329"/>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6"/>
          <p:cNvSpPr/>
          <p:nvPr/>
        </p:nvSpPr>
        <p:spPr>
          <a:xfrm>
            <a:off x="2994774" y="300554"/>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6"/>
          <p:cNvSpPr/>
          <p:nvPr/>
        </p:nvSpPr>
        <p:spPr>
          <a:xfrm>
            <a:off x="1495696" y="462807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6"/>
          <p:cNvSpPr/>
          <p:nvPr/>
        </p:nvSpPr>
        <p:spPr>
          <a:xfrm rot="10800000">
            <a:off x="545766" y="4680253"/>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sp>
        <p:nvSpPr>
          <p:cNvPr id="83" name="Google Shape;83;p7"/>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188175"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8" name="Google Shape;88;p7"/>
          <p:cNvSpPr txBox="1">
            <a:spLocks noGrp="1"/>
          </p:cNvSpPr>
          <p:nvPr>
            <p:ph type="body" idx="2"/>
          </p:nvPr>
        </p:nvSpPr>
        <p:spPr>
          <a:xfrm>
            <a:off x="4611864"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9" name="Google Shape;89;p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7"/>
          <p:cNvSpPr/>
          <p:nvPr/>
        </p:nvSpPr>
        <p:spPr>
          <a:xfrm>
            <a:off x="8138824" y="237026"/>
            <a:ext cx="739006" cy="92798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7"/>
          <p:cNvSpPr/>
          <p:nvPr/>
        </p:nvSpPr>
        <p:spPr>
          <a:xfrm>
            <a:off x="8547668" y="2847045"/>
            <a:ext cx="262123" cy="231108"/>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7"/>
          <p:cNvSpPr/>
          <p:nvPr/>
        </p:nvSpPr>
        <p:spPr>
          <a:xfrm>
            <a:off x="4426766" y="47247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7"/>
          <p:cNvSpPr/>
          <p:nvPr/>
        </p:nvSpPr>
        <p:spPr>
          <a:xfrm>
            <a:off x="5368771" y="47555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5538652" y="47551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97"/>
        <p:cNvGrpSpPr/>
        <p:nvPr/>
      </p:nvGrpSpPr>
      <p:grpSpPr>
        <a:xfrm>
          <a:off x="0" y="0"/>
          <a:ext cx="0" cy="0"/>
          <a:chOff x="0" y="0"/>
          <a:chExt cx="0" cy="0"/>
        </a:xfrm>
      </p:grpSpPr>
      <p:sp>
        <p:nvSpPr>
          <p:cNvPr id="98" name="Google Shape;98;p8"/>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8"/>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8"/>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8"/>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2" name="Google Shape;102;p8"/>
          <p:cNvSpPr txBox="1">
            <a:spLocks noGrp="1"/>
          </p:cNvSpPr>
          <p:nvPr>
            <p:ph type="body" idx="1"/>
          </p:nvPr>
        </p:nvSpPr>
        <p:spPr>
          <a:xfrm>
            <a:off x="1188175"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3" name="Google Shape;103;p8"/>
          <p:cNvSpPr txBox="1">
            <a:spLocks noGrp="1"/>
          </p:cNvSpPr>
          <p:nvPr>
            <p:ph type="body" idx="2"/>
          </p:nvPr>
        </p:nvSpPr>
        <p:spPr>
          <a:xfrm>
            <a:off x="3400388"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4" name="Google Shape;104;p8"/>
          <p:cNvSpPr txBox="1">
            <a:spLocks noGrp="1"/>
          </p:cNvSpPr>
          <p:nvPr>
            <p:ph type="body" idx="3"/>
          </p:nvPr>
        </p:nvSpPr>
        <p:spPr>
          <a:xfrm>
            <a:off x="5612601"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5" name="Google Shape;105;p8"/>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8"/>
          <p:cNvSpPr/>
          <p:nvPr/>
        </p:nvSpPr>
        <p:spPr>
          <a:xfrm rot="10338673">
            <a:off x="8747978" y="1166276"/>
            <a:ext cx="113410" cy="95472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8"/>
          <p:cNvSpPr/>
          <p:nvPr/>
        </p:nvSpPr>
        <p:spPr>
          <a:xfrm rot="10338673">
            <a:off x="8873347" y="1615232"/>
            <a:ext cx="80494" cy="39932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a:off x="3152266" y="3811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8"/>
          <p:cNvSpPr/>
          <p:nvPr/>
        </p:nvSpPr>
        <p:spPr>
          <a:xfrm>
            <a:off x="4094271" y="4119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a:off x="4264152" y="4115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rot="5534346">
            <a:off x="22341" y="3409311"/>
            <a:ext cx="681569" cy="214495"/>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8"/>
          <p:cNvSpPr/>
          <p:nvPr/>
        </p:nvSpPr>
        <p:spPr>
          <a:xfrm>
            <a:off x="6092030" y="4766054"/>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8"/>
          <p:cNvSpPr/>
          <p:nvPr/>
        </p:nvSpPr>
        <p:spPr>
          <a:xfrm>
            <a:off x="6467384" y="4872362"/>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142"/>
        <p:cNvGrpSpPr/>
        <p:nvPr/>
      </p:nvGrpSpPr>
      <p:grpSpPr>
        <a:xfrm>
          <a:off x="0" y="0"/>
          <a:ext cx="0" cy="0"/>
          <a:chOff x="0" y="0"/>
          <a:chExt cx="0" cy="0"/>
        </a:xfrm>
      </p:grpSpPr>
      <p:sp>
        <p:nvSpPr>
          <p:cNvPr id="143" name="Google Shape;143;p1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11"/>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1"/>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1"/>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1"/>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1"/>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1"/>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1"/>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1"/>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1"/>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1"/>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Half">
  <p:cSld name="BLANK_1_1">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4588400" y="637136"/>
            <a:ext cx="4206636" cy="4111947"/>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9" name="Google Shape;169;p13"/>
          <p:cNvGrpSpPr/>
          <p:nvPr/>
        </p:nvGrpSpPr>
        <p:grpSpPr>
          <a:xfrm>
            <a:off x="4377287" y="431563"/>
            <a:ext cx="4360802" cy="4280374"/>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 name="Google Shape;175;p13"/>
          <p:cNvSpPr/>
          <p:nvPr/>
        </p:nvSpPr>
        <p:spPr>
          <a:xfrm rot="2700000">
            <a:off x="4969709" y="954676"/>
            <a:ext cx="200969" cy="172851"/>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3"/>
          <p:cNvSpPr/>
          <p:nvPr/>
        </p:nvSpPr>
        <p:spPr>
          <a:xfrm rot="8434612">
            <a:off x="7810734" y="3959265"/>
            <a:ext cx="540275" cy="264310"/>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3375" y="683600"/>
            <a:ext cx="64263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88175" y="1506350"/>
            <a:ext cx="6426300" cy="2840400"/>
          </a:xfrm>
          <a:prstGeom prst="rect">
            <a:avLst/>
          </a:prstGeom>
          <a:noFill/>
          <a:ln>
            <a:noFill/>
          </a:ln>
        </p:spPr>
        <p:txBody>
          <a:bodyPr spcFirstLastPara="1" wrap="square" lIns="0" tIns="0" rIns="0" bIns="0" anchor="t" anchorCtr="0">
            <a:noAutofit/>
          </a:bodyPr>
          <a:lstStyle>
            <a:lvl1pPr marL="457200" lvl="0" indent="-3683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marL="914400" lvl="1" indent="-3683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marL="1371600" lvl="2"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marL="1828800" lvl="3"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marL="2286000" lvl="4"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marL="2743200" lvl="5"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marL="3200400" lvl="6"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marL="3657600" lvl="7"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marL="4114800" lvl="8" indent="-3683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75" y="4693376"/>
            <a:ext cx="548700" cy="300300"/>
          </a:xfrm>
          <a:prstGeom prst="rect">
            <a:avLst/>
          </a:prstGeom>
          <a:noFill/>
          <a:ln>
            <a:noFill/>
          </a:ln>
        </p:spPr>
        <p:txBody>
          <a:bodyPr spcFirstLastPara="1" wrap="square" lIns="0" tIns="0" rIns="0" bIns="0" anchor="ctr" anchorCtr="0">
            <a:noAutofit/>
          </a:bodyPr>
          <a:lstStyle>
            <a:lvl1pPr lvl="0" algn="r" rtl="0">
              <a:buNone/>
              <a:defRPr sz="1500" b="1">
                <a:solidFill>
                  <a:schemeClr val="dk2"/>
                </a:solidFill>
                <a:latin typeface="Amatic SC"/>
                <a:ea typeface="Amatic SC"/>
                <a:cs typeface="Amatic SC"/>
                <a:sym typeface="Amatic SC"/>
              </a:defRPr>
            </a:lvl1pPr>
            <a:lvl2pPr lvl="1" algn="r" rtl="0">
              <a:buNone/>
              <a:defRPr sz="1500" b="1">
                <a:solidFill>
                  <a:schemeClr val="dk2"/>
                </a:solidFill>
                <a:latin typeface="Amatic SC"/>
                <a:ea typeface="Amatic SC"/>
                <a:cs typeface="Amatic SC"/>
                <a:sym typeface="Amatic SC"/>
              </a:defRPr>
            </a:lvl2pPr>
            <a:lvl3pPr lvl="2" algn="r" rtl="0">
              <a:buNone/>
              <a:defRPr sz="1500" b="1">
                <a:solidFill>
                  <a:schemeClr val="dk2"/>
                </a:solidFill>
                <a:latin typeface="Amatic SC"/>
                <a:ea typeface="Amatic SC"/>
                <a:cs typeface="Amatic SC"/>
                <a:sym typeface="Amatic SC"/>
              </a:defRPr>
            </a:lvl3pPr>
            <a:lvl4pPr lvl="3" algn="r" rtl="0">
              <a:buNone/>
              <a:defRPr sz="1500" b="1">
                <a:solidFill>
                  <a:schemeClr val="dk2"/>
                </a:solidFill>
                <a:latin typeface="Amatic SC"/>
                <a:ea typeface="Amatic SC"/>
                <a:cs typeface="Amatic SC"/>
                <a:sym typeface="Amatic SC"/>
              </a:defRPr>
            </a:lvl4pPr>
            <a:lvl5pPr lvl="4" algn="r" rtl="0">
              <a:buNone/>
              <a:defRPr sz="1500" b="1">
                <a:solidFill>
                  <a:schemeClr val="dk2"/>
                </a:solidFill>
                <a:latin typeface="Amatic SC"/>
                <a:ea typeface="Amatic SC"/>
                <a:cs typeface="Amatic SC"/>
                <a:sym typeface="Amatic SC"/>
              </a:defRPr>
            </a:lvl5pPr>
            <a:lvl6pPr lvl="5" algn="r" rtl="0">
              <a:buNone/>
              <a:defRPr sz="1500" b="1">
                <a:solidFill>
                  <a:schemeClr val="dk2"/>
                </a:solidFill>
                <a:latin typeface="Amatic SC"/>
                <a:ea typeface="Amatic SC"/>
                <a:cs typeface="Amatic SC"/>
                <a:sym typeface="Amatic SC"/>
              </a:defRPr>
            </a:lvl6pPr>
            <a:lvl7pPr lvl="6" algn="r" rtl="0">
              <a:buNone/>
              <a:defRPr sz="1500" b="1">
                <a:solidFill>
                  <a:schemeClr val="dk2"/>
                </a:solidFill>
                <a:latin typeface="Amatic SC"/>
                <a:ea typeface="Amatic SC"/>
                <a:cs typeface="Amatic SC"/>
                <a:sym typeface="Amatic SC"/>
              </a:defRPr>
            </a:lvl7pPr>
            <a:lvl8pPr lvl="7" algn="r" rtl="0">
              <a:buNone/>
              <a:defRPr sz="1500" b="1">
                <a:solidFill>
                  <a:schemeClr val="dk2"/>
                </a:solidFill>
                <a:latin typeface="Amatic SC"/>
                <a:ea typeface="Amatic SC"/>
                <a:cs typeface="Amatic SC"/>
                <a:sym typeface="Amatic SC"/>
              </a:defRPr>
            </a:lvl8pPr>
            <a:lvl9pPr lvl="8" algn="r" rtl="0">
              <a:buNone/>
              <a:defRPr sz="1500" b="1">
                <a:solidFill>
                  <a:schemeClr val="dk2"/>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microsoft.com/office/2007/relationships/hdphoto" Target="../media/hdphoto9.wdp"/><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microsoft.com/office/2007/relationships/hdphoto" Target="../media/hdphoto5.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microsoft.com/office/2007/relationships/hdphoto" Target="../media/hdphoto7.wdp"/><Relationship Id="rId5" Type="http://schemas.openxmlformats.org/officeDocument/2006/relationships/image" Target="../media/image14.png"/><Relationship Id="rId4" Type="http://schemas.microsoft.com/office/2007/relationships/hdphoto" Target="../media/hdphoto6.wdp"/><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2" name="Titre 1"/>
          <p:cNvSpPr>
            <a:spLocks noGrp="1"/>
          </p:cNvSpPr>
          <p:nvPr>
            <p:ph type="ctrTitle"/>
          </p:nvPr>
        </p:nvSpPr>
        <p:spPr>
          <a:xfrm>
            <a:off x="1091519" y="2241554"/>
            <a:ext cx="7098342" cy="1447800"/>
          </a:xfrm>
        </p:spPr>
        <p:txBody>
          <a:bodyPr/>
          <a:lstStyle/>
          <a:p>
            <a:r>
              <a:rPr lang="fr-FR" sz="4400" i="1" dirty="0"/>
              <a:t>Analyse de données des </a:t>
            </a:r>
            <a:r>
              <a:rPr lang="fr-FR" sz="4400" i="1" dirty="0">
                <a:solidFill>
                  <a:schemeClr val="tx1"/>
                </a:solidFill>
              </a:rPr>
              <a:t>jeux olympiques </a:t>
            </a:r>
            <a:r>
              <a:rPr lang="fr-FR" sz="4400" i="1" dirty="0"/>
              <a:t>avec </a:t>
            </a:r>
            <a:r>
              <a:rPr lang="fr-FR" sz="4400" i="1" dirty="0">
                <a:solidFill>
                  <a:schemeClr val="accent4">
                    <a:lumMod val="75000"/>
                  </a:schemeClr>
                </a:solidFill>
              </a:rPr>
              <a:t>POWER BI</a:t>
            </a:r>
            <a:br>
              <a:rPr lang="fr-FR" sz="5400" dirty="0"/>
            </a:br>
            <a:endParaRPr lang="fr-FR" sz="5400" dirty="0">
              <a:solidFill>
                <a:schemeClr val="accent3">
                  <a:lumMod val="50000"/>
                </a:schemeClr>
              </a:solidFill>
            </a:endParaRPr>
          </a:p>
        </p:txBody>
      </p:sp>
      <p:sp>
        <p:nvSpPr>
          <p:cNvPr id="6" name="Rectangle 5"/>
          <p:cNvSpPr/>
          <p:nvPr/>
        </p:nvSpPr>
        <p:spPr>
          <a:xfrm>
            <a:off x="189158" y="155537"/>
            <a:ext cx="854525" cy="51715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fr-FR"/>
          </a:p>
        </p:txBody>
      </p:sp>
      <p:sp>
        <p:nvSpPr>
          <p:cNvPr id="7" name="TextBox 2"/>
          <p:cNvSpPr txBox="1"/>
          <p:nvPr/>
        </p:nvSpPr>
        <p:spPr>
          <a:xfrm>
            <a:off x="225506" y="244837"/>
            <a:ext cx="78182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b="1" dirty="0"/>
              <a:t>FSAC</a:t>
            </a:r>
          </a:p>
        </p:txBody>
      </p:sp>
      <p:sp>
        <p:nvSpPr>
          <p:cNvPr id="13" name="Subtitle 4">
            <a:extLst>
              <a:ext uri="{FF2B5EF4-FFF2-40B4-BE49-F238E27FC236}">
                <a16:creationId xmlns:a16="http://schemas.microsoft.com/office/drawing/2014/main" id="{B0F6D6CF-8D73-6643-A348-53AAE29FD1C2}"/>
              </a:ext>
            </a:extLst>
          </p:cNvPr>
          <p:cNvSpPr txBox="1">
            <a:spLocks/>
          </p:cNvSpPr>
          <p:nvPr/>
        </p:nvSpPr>
        <p:spPr>
          <a:xfrm>
            <a:off x="1007333" y="3407875"/>
            <a:ext cx="3889960" cy="1143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900" dirty="0">
                <a:solidFill>
                  <a:schemeClr val="tx1"/>
                </a:solidFill>
                <a:latin typeface="Agency FB" panose="020B0503020202020204" pitchFamily="34" charset="0"/>
              </a:rPr>
              <a:t>Encadré par :</a:t>
            </a:r>
          </a:p>
          <a:p>
            <a:r>
              <a:rPr lang="en-US" sz="1900" dirty="0">
                <a:solidFill>
                  <a:srgbClr val="E8BC48"/>
                </a:solidFill>
                <a:latin typeface="Agency FB" panose="020B0503020202020204" pitchFamily="34" charset="0"/>
              </a:rPr>
              <a:t>E</a:t>
            </a:r>
            <a:r>
              <a:rPr lang="en-US" sz="1900" dirty="0">
                <a:solidFill>
                  <a:schemeClr val="tx1"/>
                </a:solidFill>
                <a:latin typeface="Agency FB" panose="020B0503020202020204" pitchFamily="34" charset="0"/>
              </a:rPr>
              <a:t>L BYED </a:t>
            </a:r>
            <a:r>
              <a:rPr lang="en-US" sz="1900" dirty="0">
                <a:solidFill>
                  <a:srgbClr val="E8BC48"/>
                </a:solidFill>
                <a:latin typeface="Agency FB" panose="020B0503020202020204" pitchFamily="34" charset="0"/>
              </a:rPr>
              <a:t>Abdeltif</a:t>
            </a:r>
          </a:p>
        </p:txBody>
      </p:sp>
      <p:sp>
        <p:nvSpPr>
          <p:cNvPr id="15" name="Subtitle 4">
            <a:extLst>
              <a:ext uri="{FF2B5EF4-FFF2-40B4-BE49-F238E27FC236}">
                <a16:creationId xmlns:a16="http://schemas.microsoft.com/office/drawing/2014/main" id="{B0F6D6CF-8D73-6643-A348-53AAE29FD1C2}"/>
              </a:ext>
            </a:extLst>
          </p:cNvPr>
          <p:cNvSpPr txBox="1">
            <a:spLocks/>
          </p:cNvSpPr>
          <p:nvPr/>
        </p:nvSpPr>
        <p:spPr>
          <a:xfrm>
            <a:off x="6244881" y="3248482"/>
            <a:ext cx="3889960" cy="1143000"/>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900" dirty="0">
                <a:solidFill>
                  <a:schemeClr val="tx1"/>
                </a:solidFill>
                <a:latin typeface="Agency FB" panose="020B0503020202020204" pitchFamily="34" charset="0"/>
              </a:rPr>
              <a:t>Réalisé par :</a:t>
            </a:r>
          </a:p>
          <a:p>
            <a:r>
              <a:rPr lang="en-US" sz="1900" dirty="0">
                <a:solidFill>
                  <a:srgbClr val="B00A14"/>
                </a:solidFill>
                <a:latin typeface="Agency FB" panose="020B0503020202020204" pitchFamily="34" charset="0"/>
              </a:rPr>
              <a:t>C</a:t>
            </a:r>
            <a:r>
              <a:rPr lang="en-US" sz="1900" dirty="0">
                <a:solidFill>
                  <a:schemeClr val="tx1"/>
                </a:solidFill>
                <a:latin typeface="Agency FB" panose="020B0503020202020204" pitchFamily="34" charset="0"/>
              </a:rPr>
              <a:t>HOULADI </a:t>
            </a:r>
            <a:r>
              <a:rPr lang="en-US" sz="1900" dirty="0">
                <a:solidFill>
                  <a:srgbClr val="B00A14"/>
                </a:solidFill>
                <a:latin typeface="Agency FB" panose="020B0503020202020204" pitchFamily="34" charset="0"/>
              </a:rPr>
              <a:t>Rania</a:t>
            </a:r>
          </a:p>
          <a:p>
            <a:r>
              <a:rPr lang="en-US" sz="1900" dirty="0">
                <a:solidFill>
                  <a:srgbClr val="2793CF"/>
                </a:solidFill>
                <a:latin typeface="Agency FB" panose="020B0503020202020204" pitchFamily="34" charset="0"/>
              </a:rPr>
              <a:t>R</a:t>
            </a:r>
            <a:r>
              <a:rPr lang="en-US" sz="1900" dirty="0">
                <a:solidFill>
                  <a:schemeClr val="tx1"/>
                </a:solidFill>
                <a:latin typeface="Agency FB" panose="020B0503020202020204" pitchFamily="34" charset="0"/>
              </a:rPr>
              <a:t>HAZALI </a:t>
            </a:r>
            <a:r>
              <a:rPr lang="en-US" sz="1900" dirty="0">
                <a:solidFill>
                  <a:srgbClr val="2793CF"/>
                </a:solidFill>
                <a:latin typeface="Agency FB" panose="020B0503020202020204" pitchFamily="34" charset="0"/>
              </a:rPr>
              <a:t>Aya</a:t>
            </a:r>
          </a:p>
          <a:p>
            <a:r>
              <a:rPr lang="en-US" sz="1900" dirty="0">
                <a:solidFill>
                  <a:srgbClr val="1A9E53"/>
                </a:solidFill>
                <a:latin typeface="Agency FB" panose="020B0503020202020204" pitchFamily="34" charset="0"/>
              </a:rPr>
              <a:t>A</a:t>
            </a:r>
            <a:r>
              <a:rPr lang="en-US" sz="1900" dirty="0">
                <a:solidFill>
                  <a:schemeClr val="tx1"/>
                </a:solidFill>
                <a:latin typeface="Agency FB" panose="020B0503020202020204" pitchFamily="34" charset="0"/>
              </a:rPr>
              <a:t>MHIL </a:t>
            </a:r>
            <a:r>
              <a:rPr lang="en-US" sz="1900" dirty="0">
                <a:solidFill>
                  <a:srgbClr val="1A9E53"/>
                </a:solidFill>
                <a:latin typeface="Agency FB" panose="020B0503020202020204" pitchFamily="34" charset="0"/>
              </a:rPr>
              <a:t>Youness</a:t>
            </a:r>
          </a:p>
        </p:txBody>
      </p:sp>
      <p:pic>
        <p:nvPicPr>
          <p:cNvPr id="14" name="Picture 3" descr="C:\Users\chaf-pc\Downloads\univ2c.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5428" y="155537"/>
            <a:ext cx="858136" cy="60049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86355">
            <a:off x="6735956" y="899592"/>
            <a:ext cx="1828077" cy="867846"/>
          </a:xfrm>
          <a:prstGeom prst="rect">
            <a:avLst/>
          </a:prstGeom>
        </p:spPr>
      </p:pic>
    </p:spTree>
    <p:extLst>
      <p:ext uri="{BB962C8B-B14F-4D97-AF65-F5344CB8AC3E}">
        <p14:creationId xmlns:p14="http://schemas.microsoft.com/office/powerpoint/2010/main" val="4187461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Callout 3 (Accent Bar) 9"/>
          <p:cNvSpPr/>
          <p:nvPr/>
        </p:nvSpPr>
        <p:spPr>
          <a:xfrm>
            <a:off x="4593770" y="246332"/>
            <a:ext cx="4359305" cy="4447043"/>
          </a:xfrm>
          <a:prstGeom prst="roundRect">
            <a:avLst/>
          </a:prstGeom>
          <a:solidFill>
            <a:srgbClr val="FAF26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1220832" y="1070302"/>
            <a:ext cx="2879400" cy="951900"/>
          </a:xfrm>
        </p:spPr>
        <p:txBody>
          <a:bodyPr/>
          <a:lstStyle/>
          <a:p>
            <a:r>
              <a:rPr lang="fr-FR" dirty="0"/>
              <a:t>EXTRACTION</a:t>
            </a:r>
          </a:p>
        </p:txBody>
      </p:sp>
      <p:sp>
        <p:nvSpPr>
          <p:cNvPr id="3" name="Espace réservé du texte 2"/>
          <p:cNvSpPr>
            <a:spLocks noGrp="1"/>
          </p:cNvSpPr>
          <p:nvPr>
            <p:ph type="body" idx="1"/>
          </p:nvPr>
        </p:nvSpPr>
        <p:spPr>
          <a:xfrm>
            <a:off x="4746172" y="707571"/>
            <a:ext cx="3854146" cy="3811942"/>
          </a:xfrm>
        </p:spPr>
        <p:txBody>
          <a:bodyPr/>
          <a:lstStyle/>
          <a:p>
            <a:r>
              <a:rPr lang="fr-FR" dirty="0"/>
              <a:t>L'objectif d'ETL est de produire des données propres, faciles d'accès et qui peuvent être exploitées efficacement par l'analytique, la Business Intelligence ou/et les opérations commerciales. Les données brutes peuvent être extraites de différentes sources par Power BI , Dans notre cas, il s'agit d'un fichier .csv.</a:t>
            </a:r>
          </a:p>
          <a:p>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959" y="2701688"/>
            <a:ext cx="2218926" cy="1991687"/>
          </a:xfrm>
          <a:prstGeom prst="rect">
            <a:avLst/>
          </a:prstGeom>
        </p:spPr>
      </p:pic>
    </p:spTree>
    <p:extLst>
      <p:ext uri="{BB962C8B-B14F-4D97-AF65-F5344CB8AC3E}">
        <p14:creationId xmlns:p14="http://schemas.microsoft.com/office/powerpoint/2010/main" val="120457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10">
          <a:fgClr>
            <a:srgbClr val="FAF267"/>
          </a:fgClr>
          <a:bgClr>
            <a:schemeClr val="bg1"/>
          </a:bgClr>
        </a:pattFill>
        <a:effectLst/>
      </p:bgPr>
    </p:bg>
    <p:spTree>
      <p:nvGrpSpPr>
        <p:cNvPr id="1" name="Shape 243"/>
        <p:cNvGrpSpPr/>
        <p:nvPr/>
      </p:nvGrpSpPr>
      <p:grpSpPr>
        <a:xfrm>
          <a:off x="0" y="0"/>
          <a:ext cx="0" cy="0"/>
          <a:chOff x="0" y="0"/>
          <a:chExt cx="0" cy="0"/>
        </a:xfrm>
      </p:grpSpPr>
      <p:sp>
        <p:nvSpPr>
          <p:cNvPr id="245" name="Google Shape;245;p22"/>
          <p:cNvSpPr txBox="1">
            <a:spLocks noGrp="1"/>
          </p:cNvSpPr>
          <p:nvPr>
            <p:ph type="title"/>
          </p:nvPr>
        </p:nvSpPr>
        <p:spPr>
          <a:xfrm>
            <a:off x="3191147" y="683600"/>
            <a:ext cx="1783624"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EXTRACT</a:t>
            </a:r>
            <a:endParaRPr dirty="0"/>
          </a:p>
        </p:txBody>
      </p:sp>
      <p:sp>
        <p:nvSpPr>
          <p:cNvPr id="247" name="Google Shape;247;p2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48" name="Google Shape;248;p22"/>
          <p:cNvSpPr/>
          <p:nvPr/>
        </p:nvSpPr>
        <p:spPr>
          <a:xfrm>
            <a:off x="7819311" y="3787170"/>
            <a:ext cx="916601" cy="810362"/>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050" name="Picture 2" descr="Capture1"/>
          <p:cNvPicPr>
            <a:picLocks noChangeAspect="1" noChangeArrowheads="1"/>
          </p:cNvPicPr>
          <p:nvPr/>
        </p:nvPicPr>
        <p:blipFill>
          <a:blip r:embed="rId3">
            <a:extLst>
              <a:ext uri="{28A0092B-C50C-407E-A947-70E740481C1C}">
                <a14:useLocalDpi xmlns:a14="http://schemas.microsoft.com/office/drawing/2010/main" val="0"/>
              </a:ext>
            </a:extLst>
          </a:blip>
          <a:srcRect l="24319"/>
          <a:stretch>
            <a:fillRect/>
          </a:stretch>
        </p:blipFill>
        <p:spPr bwMode="auto">
          <a:xfrm>
            <a:off x="947057" y="1486487"/>
            <a:ext cx="6872254" cy="300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10" y="4693376"/>
            <a:ext cx="846963" cy="4501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10">
          <a:fgClr>
            <a:srgbClr val="FAF267"/>
          </a:fgClr>
          <a:bgClr>
            <a:schemeClr val="bg1"/>
          </a:bgClr>
        </a:pattFill>
        <a:effectLst/>
      </p:bgPr>
    </p:bg>
    <p:spTree>
      <p:nvGrpSpPr>
        <p:cNvPr id="1" name="Shape 243"/>
        <p:cNvGrpSpPr/>
        <p:nvPr/>
      </p:nvGrpSpPr>
      <p:grpSpPr>
        <a:xfrm>
          <a:off x="0" y="0"/>
          <a:ext cx="0" cy="0"/>
          <a:chOff x="0" y="0"/>
          <a:chExt cx="0" cy="0"/>
        </a:xfrm>
      </p:grpSpPr>
      <p:sp>
        <p:nvSpPr>
          <p:cNvPr id="245" name="Google Shape;245;p22"/>
          <p:cNvSpPr txBox="1">
            <a:spLocks noGrp="1"/>
          </p:cNvSpPr>
          <p:nvPr>
            <p:ph type="title"/>
          </p:nvPr>
        </p:nvSpPr>
        <p:spPr>
          <a:xfrm>
            <a:off x="3191147" y="683600"/>
            <a:ext cx="1783624"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EXTRACT</a:t>
            </a:r>
            <a:endParaRPr dirty="0"/>
          </a:p>
        </p:txBody>
      </p:sp>
      <p:sp>
        <p:nvSpPr>
          <p:cNvPr id="247" name="Google Shape;247;p2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48" name="Google Shape;248;p22"/>
          <p:cNvSpPr/>
          <p:nvPr/>
        </p:nvSpPr>
        <p:spPr>
          <a:xfrm>
            <a:off x="7819311" y="3787170"/>
            <a:ext cx="916601" cy="810362"/>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074" name="Picture 2" descr="Capture2"/>
          <p:cNvPicPr>
            <a:picLocks noChangeAspect="1" noChangeArrowheads="1"/>
          </p:cNvPicPr>
          <p:nvPr/>
        </p:nvPicPr>
        <p:blipFill>
          <a:blip r:embed="rId3">
            <a:extLst>
              <a:ext uri="{28A0092B-C50C-407E-A947-70E740481C1C}">
                <a14:useLocalDpi xmlns:a14="http://schemas.microsoft.com/office/drawing/2010/main" val="0"/>
              </a:ext>
            </a:extLst>
          </a:blip>
          <a:srcRect l="10222"/>
          <a:stretch>
            <a:fillRect/>
          </a:stretch>
        </p:blipFill>
        <p:spPr bwMode="auto">
          <a:xfrm>
            <a:off x="721633" y="1469572"/>
            <a:ext cx="6887482" cy="276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10" y="4693376"/>
            <a:ext cx="846963" cy="450124"/>
          </a:xfrm>
          <a:prstGeom prst="rect">
            <a:avLst/>
          </a:prstGeom>
        </p:spPr>
      </p:pic>
    </p:spTree>
    <p:extLst>
      <p:ext uri="{BB962C8B-B14F-4D97-AF65-F5344CB8AC3E}">
        <p14:creationId xmlns:p14="http://schemas.microsoft.com/office/powerpoint/2010/main" val="221206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10">
          <a:fgClr>
            <a:srgbClr val="FAF267"/>
          </a:fgClr>
          <a:bgClr>
            <a:schemeClr val="bg1"/>
          </a:bgClr>
        </a:pattFill>
        <a:effectLst/>
      </p:bgPr>
    </p:bg>
    <p:spTree>
      <p:nvGrpSpPr>
        <p:cNvPr id="1" name="Shape 243"/>
        <p:cNvGrpSpPr/>
        <p:nvPr/>
      </p:nvGrpSpPr>
      <p:grpSpPr>
        <a:xfrm>
          <a:off x="0" y="0"/>
          <a:ext cx="0" cy="0"/>
          <a:chOff x="0" y="0"/>
          <a:chExt cx="0" cy="0"/>
        </a:xfrm>
      </p:grpSpPr>
      <p:sp>
        <p:nvSpPr>
          <p:cNvPr id="245" name="Google Shape;245;p22"/>
          <p:cNvSpPr txBox="1">
            <a:spLocks noGrp="1"/>
          </p:cNvSpPr>
          <p:nvPr>
            <p:ph type="title"/>
          </p:nvPr>
        </p:nvSpPr>
        <p:spPr>
          <a:xfrm>
            <a:off x="3191147" y="683600"/>
            <a:ext cx="1783624"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EXTRACT</a:t>
            </a:r>
            <a:endParaRPr dirty="0"/>
          </a:p>
        </p:txBody>
      </p:sp>
      <p:sp>
        <p:nvSpPr>
          <p:cNvPr id="247" name="Google Shape;247;p2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48" name="Google Shape;248;p22"/>
          <p:cNvSpPr/>
          <p:nvPr/>
        </p:nvSpPr>
        <p:spPr>
          <a:xfrm>
            <a:off x="7819311" y="3787170"/>
            <a:ext cx="916601" cy="810362"/>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Rectangle 1"/>
          <p:cNvSpPr/>
          <p:nvPr/>
        </p:nvSpPr>
        <p:spPr>
          <a:xfrm>
            <a:off x="773489" y="1281811"/>
            <a:ext cx="7630886" cy="2910540"/>
          </a:xfrm>
          <a:prstGeom prst="rect">
            <a:avLst/>
          </a:prstGeom>
        </p:spPr>
        <p:txBody>
          <a:bodyPr wrap="square">
            <a:spAutoFit/>
          </a:bodyPr>
          <a:lstStyle/>
          <a:p>
            <a:pPr>
              <a:lnSpc>
                <a:spcPct val="115000"/>
              </a:lnSpc>
              <a:spcAft>
                <a:spcPts val="1000"/>
              </a:spcAft>
            </a:pPr>
            <a:r>
              <a:rPr lang="fr-FR" sz="1800" dirty="0">
                <a:latin typeface="Calibri" panose="020F0502020204030204" pitchFamily="34" charset="0"/>
                <a:ea typeface="Calibri" panose="020F0502020204030204" pitchFamily="34" charset="0"/>
                <a:cs typeface="Arial" panose="020B0604020202020204" pitchFamily="34" charset="0"/>
              </a:rPr>
              <a:t>Le fichier athlete_events.csv : </a:t>
            </a:r>
            <a:r>
              <a:rPr lang="fr-FR" sz="1800" dirty="0">
                <a:solidFill>
                  <a:srgbClr val="00B050"/>
                </a:solidFill>
                <a:latin typeface="Calibri" panose="020F0502020204030204" pitchFamily="34" charset="0"/>
                <a:ea typeface="Calibri" panose="020F0502020204030204" pitchFamily="34" charset="0"/>
                <a:cs typeface="Arial" panose="020B0604020202020204" pitchFamily="34" charset="0"/>
              </a:rPr>
              <a:t>271116 lignes </a:t>
            </a:r>
            <a:r>
              <a:rPr lang="fr-FR" sz="1800" dirty="0">
                <a:latin typeface="Calibri" panose="020F0502020204030204" pitchFamily="34" charset="0"/>
                <a:ea typeface="Calibri" panose="020F0502020204030204" pitchFamily="34" charset="0"/>
                <a:cs typeface="Arial" panose="020B0604020202020204" pitchFamily="34" charset="0"/>
              </a:rPr>
              <a:t>et </a:t>
            </a:r>
            <a:r>
              <a:rPr lang="fr-FR" sz="1800" dirty="0">
                <a:solidFill>
                  <a:srgbClr val="00B050"/>
                </a:solidFill>
                <a:latin typeface="Calibri" panose="020F0502020204030204" pitchFamily="34" charset="0"/>
                <a:ea typeface="Calibri" panose="020F0502020204030204" pitchFamily="34" charset="0"/>
                <a:cs typeface="Arial" panose="020B0604020202020204" pitchFamily="34" charset="0"/>
              </a:rPr>
              <a:t>15 colonnes</a:t>
            </a:r>
            <a:r>
              <a:rPr lang="fr-FR" sz="1800" dirty="0">
                <a:latin typeface="Calibri" panose="020F0502020204030204" pitchFamily="34" charset="0"/>
                <a:ea typeface="Calibri" panose="020F0502020204030204" pitchFamily="34" charset="0"/>
                <a:cs typeface="Arial" panose="020B0604020202020204" pitchFamily="34" charset="0"/>
              </a:rPr>
              <a:t>. Chaque ligne correspond à un athlète individuel concourant dans une épreuve olympique individuelle (</a:t>
            </a:r>
            <a:r>
              <a:rPr lang="fr-FR" sz="1800" dirty="0" err="1">
                <a:latin typeface="Calibri" panose="020F0502020204030204" pitchFamily="34" charset="0"/>
                <a:ea typeface="Calibri" panose="020F0502020204030204" pitchFamily="34" charset="0"/>
                <a:cs typeface="Arial" panose="020B0604020202020204" pitchFamily="34" charset="0"/>
              </a:rPr>
              <a:t>athlete-events</a:t>
            </a:r>
            <a:r>
              <a:rPr lang="fr-FR" sz="1800" dirty="0">
                <a:latin typeface="Calibri" panose="020F0502020204030204" pitchFamily="34" charset="0"/>
                <a:ea typeface="Calibri" panose="020F0502020204030204" pitchFamily="34" charset="0"/>
                <a:cs typeface="Arial" panose="020B0604020202020204" pitchFamily="34" charset="0"/>
              </a:rPr>
              <a:t>). Les colonnes sont :</a:t>
            </a:r>
            <a:endParaRPr lang="fr-FR"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ID</a:t>
            </a:r>
            <a:r>
              <a:rPr lang="fr-FR" dirty="0">
                <a:latin typeface="Calibri" panose="020F0502020204030204" pitchFamily="34" charset="0"/>
                <a:ea typeface="Calibri" panose="020F0502020204030204" pitchFamily="34" charset="0"/>
                <a:cs typeface="Arial" panose="020B0604020202020204" pitchFamily="34" charset="0"/>
              </a:rPr>
              <a:t> - Numéro unique pour chaque athlète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Name</a:t>
            </a:r>
            <a:r>
              <a:rPr lang="fr-FR" dirty="0">
                <a:latin typeface="Calibri" panose="020F0502020204030204" pitchFamily="34" charset="0"/>
                <a:ea typeface="Calibri" panose="020F0502020204030204" pitchFamily="34" charset="0"/>
                <a:cs typeface="Arial" panose="020B0604020202020204" pitchFamily="34" charset="0"/>
              </a:rPr>
              <a:t> - Nom de l'athlète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Sexe</a:t>
            </a:r>
            <a:r>
              <a:rPr lang="fr-FR" dirty="0">
                <a:latin typeface="Calibri" panose="020F0502020204030204" pitchFamily="34" charset="0"/>
                <a:ea typeface="Calibri" panose="020F0502020204030204" pitchFamily="34" charset="0"/>
                <a:cs typeface="Arial" panose="020B0604020202020204" pitchFamily="34" charset="0"/>
              </a:rPr>
              <a:t> - M ou F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Age </a:t>
            </a:r>
            <a:r>
              <a:rPr lang="fr-FR" dirty="0">
                <a:latin typeface="Calibri" panose="020F0502020204030204" pitchFamily="34" charset="0"/>
                <a:ea typeface="Calibri" panose="020F0502020204030204" pitchFamily="34" charset="0"/>
                <a:cs typeface="Arial" panose="020B0604020202020204" pitchFamily="34" charset="0"/>
              </a:rPr>
              <a:t>– Entier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Taille</a:t>
            </a:r>
            <a:r>
              <a:rPr lang="fr-FR" dirty="0">
                <a:latin typeface="Calibri" panose="020F0502020204030204" pitchFamily="34" charset="0"/>
                <a:ea typeface="Calibri" panose="020F0502020204030204" pitchFamily="34" charset="0"/>
                <a:cs typeface="Arial" panose="020B0604020202020204" pitchFamily="34" charset="0"/>
              </a:rPr>
              <a:t> - En centimètres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Poids</a:t>
            </a:r>
            <a:r>
              <a:rPr lang="fr-FR" dirty="0">
                <a:latin typeface="Calibri" panose="020F0502020204030204" pitchFamily="34" charset="0"/>
                <a:ea typeface="Calibri" panose="020F0502020204030204" pitchFamily="34" charset="0"/>
                <a:cs typeface="Arial" panose="020B0604020202020204" pitchFamily="34" charset="0"/>
              </a:rPr>
              <a:t> - En kilogrammes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Équipe</a:t>
            </a:r>
            <a:r>
              <a:rPr lang="fr-FR" dirty="0">
                <a:latin typeface="Calibri" panose="020F0502020204030204" pitchFamily="34" charset="0"/>
                <a:ea typeface="Calibri" panose="020F0502020204030204" pitchFamily="34" charset="0"/>
                <a:cs typeface="Arial" panose="020B0604020202020204" pitchFamily="34" charset="0"/>
              </a:rPr>
              <a:t> - Nom de l'équipe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Année et saison                                                                  Année</a:t>
            </a:r>
            <a:r>
              <a:rPr lang="fr-FR" dirty="0">
                <a:latin typeface="Calibri" panose="020F0502020204030204" pitchFamily="34" charset="0"/>
                <a:ea typeface="Calibri" panose="020F0502020204030204" pitchFamily="34" charset="0"/>
                <a:cs typeface="Arial" panose="020B0604020202020204" pitchFamily="34" charset="0"/>
              </a:rPr>
              <a:t> – Entier                                                                                   </a:t>
            </a:r>
            <a:r>
              <a:rPr lang="fr-FR" b="1" dirty="0">
                <a:latin typeface="Calibri" panose="020F0502020204030204" pitchFamily="34" charset="0"/>
                <a:ea typeface="Calibri" panose="020F0502020204030204" pitchFamily="34" charset="0"/>
                <a:cs typeface="Arial" panose="020B0604020202020204" pitchFamily="34" charset="0"/>
              </a:rPr>
              <a:t>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Saison </a:t>
            </a:r>
            <a:r>
              <a:rPr lang="fr-FR" dirty="0">
                <a:latin typeface="Calibri" panose="020F0502020204030204" pitchFamily="34" charset="0"/>
                <a:ea typeface="Calibri" panose="020F0502020204030204" pitchFamily="34" charset="0"/>
                <a:cs typeface="Arial" panose="020B0604020202020204" pitchFamily="34" charset="0"/>
              </a:rPr>
              <a:t>- Été ou hiver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Ville</a:t>
            </a:r>
            <a:r>
              <a:rPr lang="fr-FR" dirty="0">
                <a:latin typeface="Calibri" panose="020F0502020204030204" pitchFamily="34" charset="0"/>
                <a:ea typeface="Calibri" panose="020F0502020204030204" pitchFamily="34" charset="0"/>
                <a:cs typeface="Arial" panose="020B0604020202020204" pitchFamily="34" charset="0"/>
              </a:rPr>
              <a:t> – Ville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Sport </a:t>
            </a:r>
            <a:r>
              <a:rPr lang="fr-FR" dirty="0">
                <a:latin typeface="Calibri" panose="020F0502020204030204" pitchFamily="34" charset="0"/>
                <a:ea typeface="Calibri" panose="020F0502020204030204" pitchFamily="34" charset="0"/>
                <a:cs typeface="Arial" panose="020B0604020202020204" pitchFamily="34" charset="0"/>
              </a:rPr>
              <a:t>– Sport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Événement</a:t>
            </a:r>
            <a:r>
              <a:rPr lang="fr-FR" dirty="0">
                <a:latin typeface="Calibri" panose="020F0502020204030204" pitchFamily="34" charset="0"/>
                <a:ea typeface="Calibri" panose="020F0502020204030204" pitchFamily="34" charset="0"/>
                <a:cs typeface="Arial" panose="020B0604020202020204" pitchFamily="34" charset="0"/>
              </a:rPr>
              <a:t> – Événement                                                                </a:t>
            </a:r>
            <a:r>
              <a:rPr lang="fr-FR"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 Médaille </a:t>
            </a:r>
            <a:r>
              <a:rPr lang="fr-FR" dirty="0">
                <a:latin typeface="Calibri" panose="020F0502020204030204" pitchFamily="34" charset="0"/>
                <a:ea typeface="Calibri" panose="020F0502020204030204" pitchFamily="34" charset="0"/>
                <a:cs typeface="Arial" panose="020B0604020202020204" pitchFamily="34" charset="0"/>
              </a:rPr>
              <a:t>- Or, Argent, Bronze, ou NA</a:t>
            </a:r>
            <a:endParaRPr lang="fr-FR"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10" y="4693376"/>
            <a:ext cx="846963" cy="450124"/>
          </a:xfrm>
          <a:prstGeom prst="rect">
            <a:avLst/>
          </a:prstGeom>
        </p:spPr>
      </p:pic>
    </p:spTree>
    <p:extLst>
      <p:ext uri="{BB962C8B-B14F-4D97-AF65-F5344CB8AC3E}">
        <p14:creationId xmlns:p14="http://schemas.microsoft.com/office/powerpoint/2010/main" val="397377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90000"/>
            </a:schemeClr>
          </a:fgClr>
          <a:bgClr>
            <a:schemeClr val="bg1"/>
          </a:bgClr>
        </a:pattFill>
        <a:effectLst/>
      </p:bgPr>
    </p:bg>
    <p:spTree>
      <p:nvGrpSpPr>
        <p:cNvPr id="1" name=""/>
        <p:cNvGrpSpPr/>
        <p:nvPr/>
      </p:nvGrpSpPr>
      <p:grpSpPr>
        <a:xfrm>
          <a:off x="0" y="0"/>
          <a:ext cx="0" cy="0"/>
          <a:chOff x="0" y="0"/>
          <a:chExt cx="0" cy="0"/>
        </a:xfrm>
      </p:grpSpPr>
      <p:sp>
        <p:nvSpPr>
          <p:cNvPr id="5" name="Line Callout 3 (Accent Bar) 9"/>
          <p:cNvSpPr/>
          <p:nvPr/>
        </p:nvSpPr>
        <p:spPr>
          <a:xfrm>
            <a:off x="4593770" y="246332"/>
            <a:ext cx="4359305" cy="4447043"/>
          </a:xfrm>
          <a:prstGeom prst="roundRect">
            <a:avLst/>
          </a:prstGeom>
          <a:solidFill>
            <a:srgbClr val="FAF26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1220832" y="1070302"/>
            <a:ext cx="2879400" cy="951900"/>
          </a:xfrm>
        </p:spPr>
        <p:txBody>
          <a:bodyPr/>
          <a:lstStyle/>
          <a:p>
            <a:r>
              <a:rPr lang="fr-FR" dirty="0"/>
              <a:t>transformation</a:t>
            </a:r>
          </a:p>
        </p:txBody>
      </p:sp>
      <p:sp>
        <p:nvSpPr>
          <p:cNvPr id="3" name="Espace réservé du texte 2"/>
          <p:cNvSpPr>
            <a:spLocks noGrp="1"/>
          </p:cNvSpPr>
          <p:nvPr>
            <p:ph type="body" idx="1"/>
          </p:nvPr>
        </p:nvSpPr>
        <p:spPr>
          <a:xfrm>
            <a:off x="4846349" y="881434"/>
            <a:ext cx="3854146" cy="3811942"/>
          </a:xfrm>
        </p:spPr>
        <p:txBody>
          <a:bodyPr/>
          <a:lstStyle/>
          <a:p>
            <a:r>
              <a:rPr lang="fr-FR" dirty="0"/>
              <a:t> La deuxième étape du processus ETL est la transformation. Dans cette étape, un ensemble de règles ou de fonctions sont appliquées sur les données extraites pour les convertir dans un format standard unique. Elle peut impliquer les processus/tâches suivants </a:t>
            </a: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pic>
        <p:nvPicPr>
          <p:cNvPr id="7" name="Imag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16444" y="1796025"/>
            <a:ext cx="3901125" cy="2921063"/>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6314"/>
            <a:ext cx="1579319" cy="749753"/>
          </a:xfrm>
          <a:prstGeom prst="rect">
            <a:avLst/>
          </a:prstGeom>
        </p:spPr>
      </p:pic>
    </p:spTree>
    <p:extLst>
      <p:ext uri="{BB962C8B-B14F-4D97-AF65-F5344CB8AC3E}">
        <p14:creationId xmlns:p14="http://schemas.microsoft.com/office/powerpoint/2010/main" val="175967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90000"/>
            </a:schemeClr>
          </a:fgClr>
          <a:bgClr>
            <a:schemeClr val="bg1"/>
          </a:bgClr>
        </a:pattFill>
        <a:effectLst/>
      </p:bgPr>
    </p:bg>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transform</a:t>
            </a:r>
            <a:endParaRPr dirty="0"/>
          </a:p>
        </p:txBody>
      </p:sp>
      <p:sp>
        <p:nvSpPr>
          <p:cNvPr id="257" name="Google Shape;257;p2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Pensées 5"/>
          <p:cNvSpPr/>
          <p:nvPr/>
        </p:nvSpPr>
        <p:spPr>
          <a:xfrm>
            <a:off x="883375" y="1665514"/>
            <a:ext cx="2033996" cy="2005343"/>
          </a:xfrm>
          <a:prstGeom prst="cloudCallo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Google Shape;258;p23"/>
          <p:cNvSpPr/>
          <p:nvPr/>
        </p:nvSpPr>
        <p:spPr>
          <a:xfrm rot="864908">
            <a:off x="7894513" y="3753336"/>
            <a:ext cx="788952" cy="998941"/>
          </a:xfrm>
          <a:custGeom>
            <a:avLst/>
            <a:gdLst/>
            <a:ahLst/>
            <a:cxnLst/>
            <a:rect l="l" t="t" r="r" b="b"/>
            <a:pathLst>
              <a:path w="374107" h="473680" extrusionOk="0">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Rectangle 2"/>
          <p:cNvSpPr>
            <a:spLocks noChangeArrowheads="1"/>
          </p:cNvSpPr>
          <p:nvPr/>
        </p:nvSpPr>
        <p:spPr bwMode="auto">
          <a:xfrm>
            <a:off x="1153886" y="1952731"/>
            <a:ext cx="157842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Supprimer les colonnes dont on n’aura pas besoin(</a:t>
            </a:r>
            <a:r>
              <a:rPr kumimoji="0" lang="fr-FR" altLang="fr-FR"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Height</a:t>
            </a: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fr-FR" altLang="fr-FR" sz="1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fr-FR" altLang="fr-FR" sz="10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Weight</a:t>
            </a: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),ainsi que les lignes vide.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097" name="Picture 1" descr="Capt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134" y="1474151"/>
            <a:ext cx="4528457" cy="277865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43099" y="392163"/>
            <a:ext cx="979173" cy="979173"/>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47114">
            <a:off x="6957445" y="549346"/>
            <a:ext cx="2131928" cy="1228266"/>
          </a:xfrm>
          <a:prstGeom prst="rect">
            <a:avLst/>
          </a:prstGeom>
        </p:spPr>
      </p:pic>
    </p:spTree>
    <p:extLst>
      <p:ext uri="{BB962C8B-B14F-4D97-AF65-F5344CB8AC3E}">
        <p14:creationId xmlns:p14="http://schemas.microsoft.com/office/powerpoint/2010/main" val="296910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90000"/>
            </a:schemeClr>
          </a:fgClr>
          <a:bgClr>
            <a:schemeClr val="bg1"/>
          </a:bgClr>
        </a:pattFill>
        <a:effectLst/>
      </p:bgPr>
    </p:bg>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transform</a:t>
            </a:r>
            <a:endParaRPr dirty="0"/>
          </a:p>
        </p:txBody>
      </p:sp>
      <p:sp>
        <p:nvSpPr>
          <p:cNvPr id="257" name="Google Shape;257;p2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Pensées 5"/>
          <p:cNvSpPr/>
          <p:nvPr/>
        </p:nvSpPr>
        <p:spPr>
          <a:xfrm>
            <a:off x="511629" y="1662773"/>
            <a:ext cx="2405742" cy="2419369"/>
          </a:xfrm>
          <a:prstGeom prst="cloudCallo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Google Shape;258;p23"/>
          <p:cNvSpPr/>
          <p:nvPr/>
        </p:nvSpPr>
        <p:spPr>
          <a:xfrm rot="864908">
            <a:off x="7894513" y="3753336"/>
            <a:ext cx="788952" cy="998941"/>
          </a:xfrm>
          <a:custGeom>
            <a:avLst/>
            <a:gdLst/>
            <a:ahLst/>
            <a:cxnLst/>
            <a:rect l="l" t="t" r="r" b="b"/>
            <a:pathLst>
              <a:path w="374107" h="473680" extrusionOk="0">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Image 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43099" y="392163"/>
            <a:ext cx="979173" cy="979173"/>
          </a:xfrm>
          <a:prstGeom prst="rect">
            <a:avLst/>
          </a:prstGeom>
        </p:spPr>
      </p:pic>
      <p:sp>
        <p:nvSpPr>
          <p:cNvPr id="3" name="Rectangle 2"/>
          <p:cNvSpPr>
            <a:spLocks noChangeArrowheads="1"/>
          </p:cNvSpPr>
          <p:nvPr/>
        </p:nvSpPr>
        <p:spPr bwMode="auto">
          <a:xfrm>
            <a:off x="713534" y="1954209"/>
            <a:ext cx="200193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Puis nous avons fait des modifications nécessaires sur nos données, par exemples on a changé le type de colonne ‘Age ‘ et  ‘</a:t>
            </a:r>
            <a:r>
              <a:rPr kumimoji="0" lang="fr-FR" altLang="fr-FR"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Year</a:t>
            </a: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en </a:t>
            </a:r>
            <a:r>
              <a:rPr kumimoji="0" lang="fr-FR" altLang="fr-FR"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int</a:t>
            </a: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et les autres en </a:t>
            </a:r>
            <a:r>
              <a:rPr kumimoji="0" lang="fr-FR" altLang="fr-FR"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text</a:t>
            </a: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8193" name="Picture 1" descr="Capture9 change type"/>
          <p:cNvPicPr>
            <a:picLocks noChangeAspect="1" noChangeArrowheads="1"/>
          </p:cNvPicPr>
          <p:nvPr/>
        </p:nvPicPr>
        <p:blipFill>
          <a:blip r:embed="rId4">
            <a:extLst>
              <a:ext uri="{28A0092B-C50C-407E-A947-70E740481C1C}">
                <a14:useLocalDpi xmlns:a14="http://schemas.microsoft.com/office/drawing/2010/main" val="0"/>
              </a:ext>
            </a:extLst>
          </a:blip>
          <a:srcRect l="8479" r="2168" b="23145"/>
          <a:stretch>
            <a:fillRect/>
          </a:stretch>
        </p:blipFill>
        <p:spPr bwMode="auto">
          <a:xfrm>
            <a:off x="3495569" y="1601321"/>
            <a:ext cx="4287022" cy="258172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47114">
            <a:off x="6957445" y="549346"/>
            <a:ext cx="2131928" cy="1228266"/>
          </a:xfrm>
          <a:prstGeom prst="rect">
            <a:avLst/>
          </a:prstGeom>
        </p:spPr>
      </p:pic>
    </p:spTree>
    <p:extLst>
      <p:ext uri="{BB962C8B-B14F-4D97-AF65-F5344CB8AC3E}">
        <p14:creationId xmlns:p14="http://schemas.microsoft.com/office/powerpoint/2010/main" val="263985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90000"/>
            </a:schemeClr>
          </a:fgClr>
          <a:bgClr>
            <a:schemeClr val="bg1"/>
          </a:bgClr>
        </a:pattFill>
        <a:effectLst/>
      </p:bgPr>
    </p:bg>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transform</a:t>
            </a:r>
            <a:endParaRPr dirty="0"/>
          </a:p>
        </p:txBody>
      </p:sp>
      <p:sp>
        <p:nvSpPr>
          <p:cNvPr id="257" name="Google Shape;257;p2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Pensées 5"/>
          <p:cNvSpPr/>
          <p:nvPr/>
        </p:nvSpPr>
        <p:spPr>
          <a:xfrm>
            <a:off x="495634" y="1937657"/>
            <a:ext cx="2010153" cy="1894114"/>
          </a:xfrm>
          <a:prstGeom prst="cloudCallo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Google Shape;258;p23"/>
          <p:cNvSpPr/>
          <p:nvPr/>
        </p:nvSpPr>
        <p:spPr>
          <a:xfrm rot="864908">
            <a:off x="7894513" y="3753336"/>
            <a:ext cx="788952" cy="998941"/>
          </a:xfrm>
          <a:custGeom>
            <a:avLst/>
            <a:gdLst/>
            <a:ahLst/>
            <a:cxnLst/>
            <a:rect l="l" t="t" r="r" b="b"/>
            <a:pathLst>
              <a:path w="374107" h="473680" extrusionOk="0">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Image 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43099" y="392163"/>
            <a:ext cx="979173" cy="979173"/>
          </a:xfrm>
          <a:prstGeom prst="rect">
            <a:avLst/>
          </a:prstGeom>
        </p:spPr>
      </p:pic>
      <p:sp>
        <p:nvSpPr>
          <p:cNvPr id="4" name="Rectangle 2"/>
          <p:cNvSpPr>
            <a:spLocks noChangeArrowheads="1"/>
          </p:cNvSpPr>
          <p:nvPr/>
        </p:nvSpPr>
        <p:spPr bwMode="auto">
          <a:xfrm>
            <a:off x="633065" y="2399394"/>
            <a:ext cx="1799620" cy="96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Nous avons ensuite supprimé les valeurs Nan dans la colonne ‘</a:t>
            </a:r>
            <a:r>
              <a:rPr kumimoji="0" lang="fr-FR" altLang="fr-FR"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Medal</a:t>
            </a: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41" name="Picture 1" descr="Capture remove nan from medals"/>
          <p:cNvPicPr>
            <a:picLocks noChangeAspect="1" noChangeArrowheads="1"/>
          </p:cNvPicPr>
          <p:nvPr/>
        </p:nvPicPr>
        <p:blipFill>
          <a:blip r:embed="rId4">
            <a:extLst>
              <a:ext uri="{28A0092B-C50C-407E-A947-70E740481C1C}">
                <a14:useLocalDpi xmlns:a14="http://schemas.microsoft.com/office/drawing/2010/main" val="0"/>
              </a:ext>
            </a:extLst>
          </a:blip>
          <a:srcRect l="9618" b="33577"/>
          <a:stretch>
            <a:fillRect/>
          </a:stretch>
        </p:blipFill>
        <p:spPr bwMode="auto">
          <a:xfrm>
            <a:off x="2601745" y="1608216"/>
            <a:ext cx="5333941" cy="2548701"/>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47114">
            <a:off x="6957445" y="549346"/>
            <a:ext cx="2131928" cy="1228266"/>
          </a:xfrm>
          <a:prstGeom prst="rect">
            <a:avLst/>
          </a:prstGeom>
        </p:spPr>
      </p:pic>
    </p:spTree>
    <p:extLst>
      <p:ext uri="{BB962C8B-B14F-4D97-AF65-F5344CB8AC3E}">
        <p14:creationId xmlns:p14="http://schemas.microsoft.com/office/powerpoint/2010/main" val="225100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90000"/>
            </a:schemeClr>
          </a:fgClr>
          <a:bgClr>
            <a:schemeClr val="bg1"/>
          </a:bgClr>
        </a:pattFill>
        <a:effectLst/>
      </p:bgPr>
    </p:bg>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transform</a:t>
            </a:r>
            <a:endParaRPr dirty="0"/>
          </a:p>
        </p:txBody>
      </p:sp>
      <p:sp>
        <p:nvSpPr>
          <p:cNvPr id="257" name="Google Shape;257;p2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Pensées 5"/>
          <p:cNvSpPr/>
          <p:nvPr/>
        </p:nvSpPr>
        <p:spPr>
          <a:xfrm>
            <a:off x="441463" y="1296215"/>
            <a:ext cx="2010153" cy="1726733"/>
          </a:xfrm>
          <a:prstGeom prst="cloudCallout">
            <a:avLst>
              <a:gd name="adj1" fmla="val -65781"/>
              <a:gd name="adj2" fmla="val 625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Google Shape;258;p23"/>
          <p:cNvSpPr/>
          <p:nvPr/>
        </p:nvSpPr>
        <p:spPr>
          <a:xfrm rot="864908">
            <a:off x="7894513" y="3753336"/>
            <a:ext cx="788952" cy="998941"/>
          </a:xfrm>
          <a:custGeom>
            <a:avLst/>
            <a:gdLst/>
            <a:ahLst/>
            <a:cxnLst/>
            <a:rect l="l" t="t" r="r" b="b"/>
            <a:pathLst>
              <a:path w="374107" h="473680" extrusionOk="0">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Image 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43099" y="392163"/>
            <a:ext cx="979173" cy="979173"/>
          </a:xfrm>
          <a:prstGeom prst="rect">
            <a:avLst/>
          </a:prstGeom>
        </p:spPr>
      </p:pic>
      <p:sp>
        <p:nvSpPr>
          <p:cNvPr id="3" name="Rectangle 2"/>
          <p:cNvSpPr>
            <a:spLocks noChangeArrowheads="1"/>
          </p:cNvSpPr>
          <p:nvPr/>
        </p:nvSpPr>
        <p:spPr bwMode="auto">
          <a:xfrm>
            <a:off x="684968" y="1486087"/>
            <a:ext cx="161499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Ensuite, pour rendre l'analyse plus intéressante, nous avons ajouté des mesures et colonnes.</a:t>
            </a:r>
            <a:endParaRPr kumimoji="0" lang="fr-FR" altLang="fr-FR"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1265" name="Picture 1" descr="Capture les mesures"/>
          <p:cNvPicPr>
            <a:picLocks noChangeAspect="1" noChangeArrowheads="1"/>
          </p:cNvPicPr>
          <p:nvPr/>
        </p:nvPicPr>
        <p:blipFill>
          <a:blip r:embed="rId4">
            <a:extLst>
              <a:ext uri="{28A0092B-C50C-407E-A947-70E740481C1C}">
                <a14:useLocalDpi xmlns:a14="http://schemas.microsoft.com/office/drawing/2010/main" val="0"/>
              </a:ext>
            </a:extLst>
          </a:blip>
          <a:srcRect b="24942"/>
          <a:stretch>
            <a:fillRect/>
          </a:stretch>
        </p:blipFill>
        <p:spPr bwMode="auto">
          <a:xfrm>
            <a:off x="2656833" y="1233655"/>
            <a:ext cx="3534150" cy="1864414"/>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Capturecc"/>
          <p:cNvPicPr>
            <a:picLocks noChangeAspect="1" noChangeArrowheads="1"/>
          </p:cNvPicPr>
          <p:nvPr/>
        </p:nvPicPr>
        <p:blipFill>
          <a:blip r:embed="rId5">
            <a:extLst>
              <a:ext uri="{28A0092B-C50C-407E-A947-70E740481C1C}">
                <a14:useLocalDpi xmlns:a14="http://schemas.microsoft.com/office/drawing/2010/main" val="0"/>
              </a:ext>
            </a:extLst>
          </a:blip>
          <a:srcRect r="54089"/>
          <a:stretch>
            <a:fillRect/>
          </a:stretch>
        </p:blipFill>
        <p:spPr bwMode="auto">
          <a:xfrm>
            <a:off x="5123866" y="1491292"/>
            <a:ext cx="2817812" cy="276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Capture group 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898" y="3022948"/>
            <a:ext cx="4459968" cy="164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447114">
            <a:off x="6957445" y="549346"/>
            <a:ext cx="2131928" cy="1228266"/>
          </a:xfrm>
          <a:prstGeom prst="rect">
            <a:avLst/>
          </a:prstGeom>
        </p:spPr>
      </p:pic>
    </p:spTree>
    <p:extLst>
      <p:ext uri="{BB962C8B-B14F-4D97-AF65-F5344CB8AC3E}">
        <p14:creationId xmlns:p14="http://schemas.microsoft.com/office/powerpoint/2010/main" val="2286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265"/>
                                        </p:tgtEl>
                                        <p:attrNameLst>
                                          <p:attrName>style.visibility</p:attrName>
                                        </p:attrNameLst>
                                      </p:cBhvr>
                                      <p:to>
                                        <p:strVal val="visible"/>
                                      </p:to>
                                    </p:set>
                                    <p:anim calcmode="lin" valueType="num">
                                      <p:cBhvr additive="base">
                                        <p:cTn id="17" dur="500" fill="hold"/>
                                        <p:tgtEl>
                                          <p:spTgt spid="11265"/>
                                        </p:tgtEl>
                                        <p:attrNameLst>
                                          <p:attrName>ppt_x</p:attrName>
                                        </p:attrNameLst>
                                      </p:cBhvr>
                                      <p:tavLst>
                                        <p:tav tm="0">
                                          <p:val>
                                            <p:strVal val="#ppt_x"/>
                                          </p:val>
                                        </p:tav>
                                        <p:tav tm="100000">
                                          <p:val>
                                            <p:strVal val="#ppt_x"/>
                                          </p:val>
                                        </p:tav>
                                      </p:tavLst>
                                    </p:anim>
                                    <p:anim calcmode="lin" valueType="num">
                                      <p:cBhvr additive="base">
                                        <p:cTn id="18" dur="500" fill="hold"/>
                                        <p:tgtEl>
                                          <p:spTgt spid="1126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269"/>
                                        </p:tgtEl>
                                        <p:attrNameLst>
                                          <p:attrName>style.visibility</p:attrName>
                                        </p:attrNameLst>
                                      </p:cBhvr>
                                      <p:to>
                                        <p:strVal val="visible"/>
                                      </p:to>
                                    </p:set>
                                    <p:anim calcmode="lin" valueType="num">
                                      <p:cBhvr additive="base">
                                        <p:cTn id="23" dur="500" fill="hold"/>
                                        <p:tgtEl>
                                          <p:spTgt spid="11269"/>
                                        </p:tgtEl>
                                        <p:attrNameLst>
                                          <p:attrName>ppt_x</p:attrName>
                                        </p:attrNameLst>
                                      </p:cBhvr>
                                      <p:tavLst>
                                        <p:tav tm="0">
                                          <p:val>
                                            <p:strVal val="#ppt_x"/>
                                          </p:val>
                                        </p:tav>
                                        <p:tav tm="100000">
                                          <p:val>
                                            <p:strVal val="#ppt_x"/>
                                          </p:val>
                                        </p:tav>
                                      </p:tavLst>
                                    </p:anim>
                                    <p:anim calcmode="lin" valueType="num">
                                      <p:cBhvr additive="base">
                                        <p:cTn id="24"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270"/>
                                        </p:tgtEl>
                                        <p:attrNameLst>
                                          <p:attrName>style.visibility</p:attrName>
                                        </p:attrNameLst>
                                      </p:cBhvr>
                                      <p:to>
                                        <p:strVal val="visible"/>
                                      </p:to>
                                    </p:set>
                                    <p:anim calcmode="lin" valueType="num">
                                      <p:cBhvr additive="base">
                                        <p:cTn id="29" dur="500" fill="hold"/>
                                        <p:tgtEl>
                                          <p:spTgt spid="11270"/>
                                        </p:tgtEl>
                                        <p:attrNameLst>
                                          <p:attrName>ppt_x</p:attrName>
                                        </p:attrNameLst>
                                      </p:cBhvr>
                                      <p:tavLst>
                                        <p:tav tm="0">
                                          <p:val>
                                            <p:strVal val="#ppt_x"/>
                                          </p:val>
                                        </p:tav>
                                        <p:tav tm="100000">
                                          <p:val>
                                            <p:strVal val="#ppt_x"/>
                                          </p:val>
                                        </p:tav>
                                      </p:tavLst>
                                    </p:anim>
                                    <p:anim calcmode="lin" valueType="num">
                                      <p:cBhvr additive="base">
                                        <p:cTn id="30"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accent1">
              <a:lumMod val="40000"/>
              <a:lumOff val="60000"/>
            </a:schemeClr>
          </a:bgClr>
        </a:pattFill>
        <a:effectLst/>
      </p:bgPr>
    </p:bg>
    <p:spTree>
      <p:nvGrpSpPr>
        <p:cNvPr id="1" name="Shape 232"/>
        <p:cNvGrpSpPr/>
        <p:nvPr/>
      </p:nvGrpSpPr>
      <p:grpSpPr>
        <a:xfrm>
          <a:off x="0" y="0"/>
          <a:ext cx="0" cy="0"/>
          <a:chOff x="0" y="0"/>
          <a:chExt cx="0" cy="0"/>
        </a:xfrm>
      </p:grpSpPr>
      <p:sp>
        <p:nvSpPr>
          <p:cNvPr id="10" name="Line Callout 3 (Accent Bar) 9"/>
          <p:cNvSpPr/>
          <p:nvPr/>
        </p:nvSpPr>
        <p:spPr>
          <a:xfrm>
            <a:off x="0" y="1981199"/>
            <a:ext cx="4135967" cy="1143439"/>
          </a:xfrm>
          <a:prstGeom prst="flowChartPreparation">
            <a:avLst/>
          </a:prstGeom>
          <a:solidFill>
            <a:srgbClr val="FAF26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3" name="Google Shape;233;p21"/>
          <p:cNvSpPr txBox="1">
            <a:spLocks noGrp="1"/>
          </p:cNvSpPr>
          <p:nvPr>
            <p:ph type="ctrTitle" idx="4294967295"/>
          </p:nvPr>
        </p:nvSpPr>
        <p:spPr>
          <a:xfrm>
            <a:off x="473919" y="2000930"/>
            <a:ext cx="4400415" cy="1006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6600" dirty="0"/>
              <a:t>visualisation</a:t>
            </a:r>
            <a:endParaRPr sz="6600" dirty="0"/>
          </a:p>
        </p:txBody>
      </p:sp>
      <p:sp>
        <p:nvSpPr>
          <p:cNvPr id="239" name="Google Shape;239;p2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10" y="3454060"/>
            <a:ext cx="3178884" cy="1689440"/>
          </a:xfrm>
          <a:prstGeom prst="rect">
            <a:avLst/>
          </a:prstGeom>
        </p:spPr>
      </p:pic>
      <p:pic>
        <p:nvPicPr>
          <p:cNvPr id="5" name="Image 4"/>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426948" y="555380"/>
            <a:ext cx="4526127" cy="4286105"/>
          </a:xfrm>
          <a:prstGeom prst="rect">
            <a:avLst/>
          </a:prstGeom>
        </p:spPr>
      </p:pic>
    </p:spTree>
    <p:extLst>
      <p:ext uri="{BB962C8B-B14F-4D97-AF65-F5344CB8AC3E}">
        <p14:creationId xmlns:p14="http://schemas.microsoft.com/office/powerpoint/2010/main" val="368562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Plan</a:t>
            </a:r>
            <a:endParaRPr dirty="0"/>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955" y="1442645"/>
            <a:ext cx="4330473" cy="2859174"/>
          </a:xfrm>
          <a:prstGeom prst="rect">
            <a:avLst/>
          </a:prstGeom>
        </p:spPr>
      </p:pic>
      <p:sp>
        <p:nvSpPr>
          <p:cNvPr id="14" name="Line Callout 3 (Accent Bar) 9"/>
          <p:cNvSpPr/>
          <p:nvPr/>
        </p:nvSpPr>
        <p:spPr>
          <a:xfrm>
            <a:off x="1510774" y="1349829"/>
            <a:ext cx="5948264" cy="3080657"/>
          </a:xfrm>
          <a:prstGeom prst="accentCallout3">
            <a:avLst>
              <a:gd name="adj1" fmla="val 101119"/>
              <a:gd name="adj2" fmla="val -961"/>
              <a:gd name="adj3" fmla="val 127961"/>
              <a:gd name="adj4" fmla="val 31794"/>
              <a:gd name="adj5" fmla="val 99677"/>
              <a:gd name="adj6" fmla="val -10940"/>
              <a:gd name="adj7" fmla="val 96384"/>
              <a:gd name="adj8" fmla="val -1692"/>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5" name="Line Callout 3 (Accent Bar) 9"/>
          <p:cNvSpPr/>
          <p:nvPr/>
        </p:nvSpPr>
        <p:spPr>
          <a:xfrm>
            <a:off x="1510774" y="1349829"/>
            <a:ext cx="5948264" cy="3080657"/>
          </a:xfrm>
          <a:prstGeom prst="accentCallout3">
            <a:avLst>
              <a:gd name="adj1" fmla="val 101119"/>
              <a:gd name="adj2" fmla="val -961"/>
              <a:gd name="adj3" fmla="val 127961"/>
              <a:gd name="adj4" fmla="val 31794"/>
              <a:gd name="adj5" fmla="val 99677"/>
              <a:gd name="adj6" fmla="val -10940"/>
              <a:gd name="adj7" fmla="val 96384"/>
              <a:gd name="adj8" fmla="val -1692"/>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6" name="Line Callout 3 (Accent Bar) 9"/>
          <p:cNvSpPr/>
          <p:nvPr/>
        </p:nvSpPr>
        <p:spPr>
          <a:xfrm>
            <a:off x="1392059" y="1260336"/>
            <a:ext cx="5948264" cy="3080657"/>
          </a:xfrm>
          <a:prstGeom prst="accentCallout3">
            <a:avLst>
              <a:gd name="adj1" fmla="val 101119"/>
              <a:gd name="adj2" fmla="val -961"/>
              <a:gd name="adj3" fmla="val 127961"/>
              <a:gd name="adj4" fmla="val 31794"/>
              <a:gd name="adj5" fmla="val 99677"/>
              <a:gd name="adj6" fmla="val -10940"/>
              <a:gd name="adj7" fmla="val 96384"/>
              <a:gd name="adj8" fmla="val -1692"/>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2" name="Étoile à 8 branches 11"/>
          <p:cNvSpPr/>
          <p:nvPr/>
        </p:nvSpPr>
        <p:spPr>
          <a:xfrm>
            <a:off x="1468640" y="1441470"/>
            <a:ext cx="2002972" cy="1830761"/>
          </a:xfrm>
          <a:prstGeom prst="star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Étoile à 8 branches 21"/>
          <p:cNvSpPr/>
          <p:nvPr/>
        </p:nvSpPr>
        <p:spPr>
          <a:xfrm>
            <a:off x="3156236" y="1711399"/>
            <a:ext cx="2002972" cy="1830761"/>
          </a:xfrm>
          <a:prstGeom prst="star8">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Étoile à 8 branches 22"/>
          <p:cNvSpPr/>
          <p:nvPr/>
        </p:nvSpPr>
        <p:spPr>
          <a:xfrm>
            <a:off x="4843832" y="1981328"/>
            <a:ext cx="2002972" cy="1830761"/>
          </a:xfrm>
          <a:prstGeom prst="star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499322" y="1441470"/>
            <a:ext cx="569388"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5" name="Rectangle 24"/>
          <p:cNvSpPr/>
          <p:nvPr/>
        </p:nvSpPr>
        <p:spPr>
          <a:xfrm>
            <a:off x="3217600" y="1703449"/>
            <a:ext cx="569388"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6" name="Rectangle 25"/>
          <p:cNvSpPr/>
          <p:nvPr/>
        </p:nvSpPr>
        <p:spPr>
          <a:xfrm>
            <a:off x="4843832" y="1981328"/>
            <a:ext cx="569388"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3</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7" name="ZoneTexte 16"/>
          <p:cNvSpPr txBox="1"/>
          <p:nvPr/>
        </p:nvSpPr>
        <p:spPr>
          <a:xfrm>
            <a:off x="1867945" y="1980083"/>
            <a:ext cx="1510506" cy="830997"/>
          </a:xfrm>
          <a:prstGeom prst="rect">
            <a:avLst/>
          </a:prstGeom>
          <a:noFill/>
        </p:spPr>
        <p:txBody>
          <a:bodyPr wrap="square" rtlCol="0">
            <a:spAutoFit/>
          </a:bodyPr>
          <a:lstStyle/>
          <a:p>
            <a:r>
              <a:rPr lang="fr-FR" sz="2400" b="1" dirty="0">
                <a:latin typeface="Amatic SC" panose="020B0604020202020204" charset="-79"/>
                <a:cs typeface="Amatic SC" panose="020B0604020202020204" charset="-79"/>
              </a:rPr>
              <a:t>Business intelligence</a:t>
            </a:r>
          </a:p>
        </p:txBody>
      </p:sp>
      <p:sp>
        <p:nvSpPr>
          <p:cNvPr id="28" name="ZoneTexte 27"/>
          <p:cNvSpPr txBox="1"/>
          <p:nvPr/>
        </p:nvSpPr>
        <p:spPr>
          <a:xfrm>
            <a:off x="3671640" y="2373481"/>
            <a:ext cx="1510506" cy="461665"/>
          </a:xfrm>
          <a:prstGeom prst="rect">
            <a:avLst/>
          </a:prstGeom>
          <a:noFill/>
        </p:spPr>
        <p:txBody>
          <a:bodyPr wrap="square" rtlCol="0">
            <a:spAutoFit/>
          </a:bodyPr>
          <a:lstStyle/>
          <a:p>
            <a:r>
              <a:rPr lang="fr-FR" sz="2400" b="1" dirty="0">
                <a:latin typeface="Amatic SC" panose="020B0604020202020204" charset="-79"/>
                <a:cs typeface="Amatic SC" panose="020B0604020202020204" charset="-79"/>
              </a:rPr>
              <a:t>POWER BI</a:t>
            </a:r>
          </a:p>
        </p:txBody>
      </p:sp>
      <p:sp>
        <p:nvSpPr>
          <p:cNvPr id="29" name="ZoneTexte 28"/>
          <p:cNvSpPr txBox="1"/>
          <p:nvPr/>
        </p:nvSpPr>
        <p:spPr>
          <a:xfrm>
            <a:off x="5308816" y="2641399"/>
            <a:ext cx="1510506" cy="461665"/>
          </a:xfrm>
          <a:prstGeom prst="rect">
            <a:avLst/>
          </a:prstGeom>
          <a:noFill/>
        </p:spPr>
        <p:txBody>
          <a:bodyPr wrap="square" rtlCol="0">
            <a:spAutoFit/>
          </a:bodyPr>
          <a:lstStyle/>
          <a:p>
            <a:r>
              <a:rPr lang="fr-FR" sz="2400" b="1" dirty="0">
                <a:latin typeface="Amatic SC" panose="020B0604020202020204" charset="-79"/>
                <a:cs typeface="Amatic SC" panose="020B0604020202020204" charset="-79"/>
              </a:rPr>
              <a:t>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23" grpId="0" animBg="1"/>
      <p:bldP spid="13" grpId="0"/>
      <p:bldP spid="25" grpId="0"/>
      <p:bldP spid="26" grpId="0"/>
      <p:bldP spid="1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a:t>
            </a:fld>
            <a:endParaRPr lang="fr-FR"/>
          </a:p>
        </p:txBody>
      </p:sp>
      <p:pic>
        <p:nvPicPr>
          <p:cNvPr id="3" name="Image 2"/>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836159" y="1273629"/>
            <a:ext cx="2377032" cy="3169376"/>
          </a:xfrm>
          <a:prstGeom prst="rect">
            <a:avLst/>
          </a:prstGeom>
        </p:spPr>
      </p:pic>
      <p:sp>
        <p:nvSpPr>
          <p:cNvPr id="4" name="Rectangle 3"/>
          <p:cNvSpPr/>
          <p:nvPr/>
        </p:nvSpPr>
        <p:spPr>
          <a:xfrm>
            <a:off x="2157811" y="1981154"/>
            <a:ext cx="6629783" cy="175432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5400" b="1" dirty="0">
                <a:ln/>
                <a:solidFill>
                  <a:schemeClr val="accent5">
                    <a:lumMod val="60000"/>
                    <a:lumOff val="40000"/>
                  </a:schemeClr>
                </a:solidFill>
              </a:rPr>
              <a:t>Merci pour votre attention</a:t>
            </a:r>
            <a:endParaRPr lang="fr-FR" sz="5400" b="1" cap="none" spc="0" dirty="0">
              <a:ln/>
              <a:solidFill>
                <a:schemeClr val="accent5">
                  <a:lumMod val="60000"/>
                  <a:lumOff val="40000"/>
                </a:schemeClr>
              </a:solidFill>
              <a:effectLst/>
            </a:endParaRPr>
          </a:p>
        </p:txBody>
      </p:sp>
    </p:spTree>
    <p:extLst>
      <p:ext uri="{BB962C8B-B14F-4D97-AF65-F5344CB8AC3E}">
        <p14:creationId xmlns:p14="http://schemas.microsoft.com/office/powerpoint/2010/main" val="427581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6" name="Line Callout 3 (Accent Bar) 9"/>
          <p:cNvSpPr/>
          <p:nvPr/>
        </p:nvSpPr>
        <p:spPr>
          <a:xfrm>
            <a:off x="2179800" y="2175966"/>
            <a:ext cx="4517572" cy="948157"/>
          </a:xfrm>
          <a:prstGeom prst="accentCallout3">
            <a:avLst>
              <a:gd name="adj1" fmla="val 101119"/>
              <a:gd name="adj2" fmla="val -961"/>
              <a:gd name="adj3" fmla="val 127961"/>
              <a:gd name="adj4" fmla="val 31794"/>
              <a:gd name="adj5" fmla="val 99677"/>
              <a:gd name="adj6" fmla="val -10940"/>
              <a:gd name="adj7" fmla="val 96384"/>
              <a:gd name="adj8" fmla="val -1692"/>
            </a:avLst>
          </a:prstGeom>
          <a:solidFill>
            <a:srgbClr val="FED57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12" name="Google Shape;212;p18"/>
          <p:cNvSpPr txBox="1">
            <a:spLocks noGrp="1"/>
          </p:cNvSpPr>
          <p:nvPr>
            <p:ph type="ctrTitle"/>
          </p:nvPr>
        </p:nvSpPr>
        <p:spPr>
          <a:xfrm>
            <a:off x="1694207" y="2314495"/>
            <a:ext cx="5597100" cy="6711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fr-FR" dirty="0"/>
              <a:t>Business intelligence</a:t>
            </a:r>
            <a:endParaRPr dirty="0"/>
          </a:p>
        </p:txBody>
      </p:sp>
      <p:sp>
        <p:nvSpPr>
          <p:cNvPr id="214" name="Google Shape;214;p18"/>
          <p:cNvSpPr txBox="1"/>
          <p:nvPr/>
        </p:nvSpPr>
        <p:spPr>
          <a:xfrm>
            <a:off x="686100" y="491800"/>
            <a:ext cx="1493700" cy="1488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7200" b="1">
                <a:solidFill>
                  <a:schemeClr val="dk1"/>
                </a:solidFill>
                <a:latin typeface="Amatic SC"/>
                <a:ea typeface="Amatic SC"/>
                <a:cs typeface="Amatic SC"/>
                <a:sym typeface="Amatic SC"/>
              </a:rPr>
              <a:t>1</a:t>
            </a:r>
            <a:endParaRPr sz="7200" b="1">
              <a:solidFill>
                <a:schemeClr val="dk1"/>
              </a:solidFill>
              <a:latin typeface="Amatic SC"/>
              <a:ea typeface="Amatic SC"/>
              <a:cs typeface="Amatic SC"/>
              <a:sym typeface="Amatic SC"/>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203" y="1518205"/>
            <a:ext cx="1075786" cy="1168290"/>
          </a:xfrm>
          <a:prstGeom prst="rect">
            <a:avLst/>
          </a:prstGeom>
        </p:spPr>
      </p:pic>
      <p:pic>
        <p:nvPicPr>
          <p:cNvPr id="4" name="Image 3"/>
          <p:cNvPicPr>
            <a:picLocks noChangeAspect="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616464" y="2314495"/>
            <a:ext cx="1126671" cy="11266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1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01" name="Google Shape;201;p17"/>
          <p:cNvGrpSpPr/>
          <p:nvPr/>
        </p:nvGrpSpPr>
        <p:grpSpPr>
          <a:xfrm>
            <a:off x="3317258" y="473609"/>
            <a:ext cx="2509394" cy="2463112"/>
            <a:chOff x="576654" y="555403"/>
            <a:chExt cx="3865959" cy="3794658"/>
          </a:xfrm>
        </p:grpSpPr>
        <p:sp>
          <p:nvSpPr>
            <p:cNvPr id="202" name="Google Shape;202;p17"/>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7"/>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7"/>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7"/>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7"/>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 name="Google Shape;219;p19"/>
          <p:cNvSpPr txBox="1">
            <a:spLocks/>
          </p:cNvSpPr>
          <p:nvPr/>
        </p:nvSpPr>
        <p:spPr>
          <a:xfrm>
            <a:off x="1018164" y="953158"/>
            <a:ext cx="6993722" cy="1107917"/>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000"/>
              </a:spcAft>
            </a:pPr>
            <a:r>
              <a:rPr lang="fr-FR" sz="1600" dirty="0"/>
              <a:t>L’informatique décisionnelle désigne les moyens, les outils et les méthodes qui permettent de </a:t>
            </a:r>
            <a:r>
              <a:rPr lang="fr-FR" sz="1600" dirty="0">
                <a:solidFill>
                  <a:schemeClr val="accent4">
                    <a:lumMod val="75000"/>
                  </a:schemeClr>
                </a:solidFill>
              </a:rPr>
              <a:t>collecter</a:t>
            </a:r>
            <a:r>
              <a:rPr lang="fr-FR" sz="1600" dirty="0"/>
              <a:t>, </a:t>
            </a:r>
            <a:r>
              <a:rPr lang="fr-FR" sz="1600" dirty="0">
                <a:solidFill>
                  <a:schemeClr val="accent4">
                    <a:lumMod val="75000"/>
                  </a:schemeClr>
                </a:solidFill>
              </a:rPr>
              <a:t>consolider</a:t>
            </a:r>
            <a:r>
              <a:rPr lang="fr-FR" sz="1600" dirty="0"/>
              <a:t>, </a:t>
            </a:r>
            <a:r>
              <a:rPr lang="fr-FR" sz="1600" dirty="0">
                <a:solidFill>
                  <a:schemeClr val="accent4">
                    <a:lumMod val="75000"/>
                  </a:schemeClr>
                </a:solidFill>
              </a:rPr>
              <a:t>modéliser </a:t>
            </a:r>
            <a:r>
              <a:rPr lang="fr-FR" sz="1600" dirty="0"/>
              <a:t>et </a:t>
            </a:r>
            <a:r>
              <a:rPr lang="fr-FR" sz="1600" dirty="0">
                <a:solidFill>
                  <a:schemeClr val="accent4">
                    <a:lumMod val="75000"/>
                  </a:schemeClr>
                </a:solidFill>
              </a:rPr>
              <a:t>restituer </a:t>
            </a:r>
            <a:r>
              <a:rPr lang="fr-FR" sz="1600" dirty="0"/>
              <a:t>les données d'une entreprise en vue d'offrir </a:t>
            </a:r>
            <a:r>
              <a:rPr lang="fr-FR" sz="1600" dirty="0">
                <a:solidFill>
                  <a:schemeClr val="accent4">
                    <a:lumMod val="75000"/>
                  </a:schemeClr>
                </a:solidFill>
              </a:rPr>
              <a:t>une aide à la décision.</a:t>
            </a:r>
            <a:endParaRPr lang="fr-FR" sz="1600" dirty="0"/>
          </a:p>
        </p:txBody>
      </p:sp>
      <p:sp>
        <p:nvSpPr>
          <p:cNvPr id="13" name="ZoneTexte 12"/>
          <p:cNvSpPr txBox="1"/>
          <p:nvPr/>
        </p:nvSpPr>
        <p:spPr>
          <a:xfrm>
            <a:off x="809191" y="468249"/>
            <a:ext cx="2699606" cy="584775"/>
          </a:xfrm>
          <a:prstGeom prst="rect">
            <a:avLst/>
          </a:prstGeom>
          <a:noFill/>
        </p:spPr>
        <p:txBody>
          <a:bodyPr wrap="square" rtlCol="0">
            <a:spAutoFit/>
          </a:bodyPr>
          <a:lstStyle/>
          <a:p>
            <a:r>
              <a:rPr lang="fr-FR" sz="3200" b="1" dirty="0">
                <a:solidFill>
                  <a:srgbClr val="002060"/>
                </a:solidFill>
                <a:latin typeface="Amatic SC" panose="020B0604020202020204" charset="-79"/>
                <a:cs typeface="Amatic SC" panose="020B0604020202020204" charset="-79"/>
              </a:rPr>
              <a:t>DEFINITION</a:t>
            </a:r>
            <a:r>
              <a:rPr lang="fr-FR" sz="3200" dirty="0">
                <a:latin typeface="Mistral" panose="03090702030407020403" pitchFamily="66" charset="0"/>
              </a:rPr>
              <a:t>:</a:t>
            </a:r>
          </a:p>
        </p:txBody>
      </p:sp>
      <p:pic>
        <p:nvPicPr>
          <p:cNvPr id="14" name="Image 13"/>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1728292" y="1901491"/>
            <a:ext cx="5715000" cy="2619770"/>
          </a:xfrm>
          <a:prstGeom prst="rect">
            <a:avLst/>
          </a:prstGeom>
        </p:spPr>
      </p:pic>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0832" y="-114652"/>
            <a:ext cx="1075786" cy="1168290"/>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3422" y="4430486"/>
            <a:ext cx="676515" cy="7275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1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832" y="-114652"/>
            <a:ext cx="1075786" cy="1168290"/>
          </a:xfrm>
          <a:prstGeom prst="rect">
            <a:avLst/>
          </a:prstGeom>
        </p:spPr>
      </p:pic>
      <p:sp>
        <p:nvSpPr>
          <p:cNvPr id="11" name="ZoneTexte 10"/>
          <p:cNvSpPr txBox="1"/>
          <p:nvPr/>
        </p:nvSpPr>
        <p:spPr>
          <a:xfrm>
            <a:off x="1407904" y="761250"/>
            <a:ext cx="3915209" cy="584775"/>
          </a:xfrm>
          <a:prstGeom prst="rect">
            <a:avLst/>
          </a:prstGeom>
          <a:noFill/>
        </p:spPr>
        <p:txBody>
          <a:bodyPr wrap="square" rtlCol="0">
            <a:spAutoFit/>
          </a:bodyPr>
          <a:lstStyle/>
          <a:p>
            <a:r>
              <a:rPr lang="fr-FR" sz="3200" dirty="0">
                <a:latin typeface="Mistral" panose="03090702030407020403" pitchFamily="66" charset="0"/>
              </a:rPr>
              <a:t>Les outils les plus utilisées</a:t>
            </a:r>
          </a:p>
        </p:txBody>
      </p:sp>
      <p:sp>
        <p:nvSpPr>
          <p:cNvPr id="12" name="Line Callout 3 (Accent Bar) 9"/>
          <p:cNvSpPr/>
          <p:nvPr/>
        </p:nvSpPr>
        <p:spPr>
          <a:xfrm>
            <a:off x="1028745" y="1699868"/>
            <a:ext cx="1281530" cy="1277381"/>
          </a:xfrm>
          <a:prstGeom prst="ellipse">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solidFill>
                  <a:srgbClr val="0070C0"/>
                </a:solidFill>
              </a:rPr>
              <a:t>Tableau</a:t>
            </a:r>
          </a:p>
        </p:txBody>
      </p:sp>
      <p:sp>
        <p:nvSpPr>
          <p:cNvPr id="13" name="Line Callout 3 (Accent Bar) 9"/>
          <p:cNvSpPr/>
          <p:nvPr/>
        </p:nvSpPr>
        <p:spPr>
          <a:xfrm>
            <a:off x="2410483" y="1654175"/>
            <a:ext cx="1281530" cy="1277381"/>
          </a:xfrm>
          <a:prstGeom prst="ellipse">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err="1">
                <a:solidFill>
                  <a:schemeClr val="tx1"/>
                </a:solidFill>
              </a:rPr>
              <a:t>QlikView</a:t>
            </a:r>
            <a:endParaRPr lang="fr-FR" dirty="0">
              <a:solidFill>
                <a:schemeClr val="tx1"/>
              </a:solidFill>
            </a:endParaRPr>
          </a:p>
        </p:txBody>
      </p:sp>
      <p:sp>
        <p:nvSpPr>
          <p:cNvPr id="14" name="Line Callout 3 (Accent Bar) 9"/>
          <p:cNvSpPr/>
          <p:nvPr/>
        </p:nvSpPr>
        <p:spPr>
          <a:xfrm>
            <a:off x="5127695" y="1626527"/>
            <a:ext cx="1281530" cy="1277381"/>
          </a:xfrm>
          <a:prstGeom prst="ellipse">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solidFill>
                  <a:schemeClr val="tx2">
                    <a:lumMod val="50000"/>
                  </a:schemeClr>
                </a:solidFill>
              </a:rPr>
              <a:t>SAP </a:t>
            </a:r>
            <a:r>
              <a:rPr lang="fr-FR" dirty="0" err="1">
                <a:solidFill>
                  <a:schemeClr val="tx2">
                    <a:lumMod val="50000"/>
                  </a:schemeClr>
                </a:solidFill>
              </a:rPr>
              <a:t>BusinessObjects</a:t>
            </a:r>
            <a:endParaRPr lang="fr-FR" dirty="0">
              <a:solidFill>
                <a:schemeClr val="tx2">
                  <a:lumMod val="50000"/>
                </a:schemeClr>
              </a:solidFill>
            </a:endParaRPr>
          </a:p>
        </p:txBody>
      </p:sp>
      <p:sp>
        <p:nvSpPr>
          <p:cNvPr id="16" name="Line Callout 3 (Accent Bar) 9"/>
          <p:cNvSpPr/>
          <p:nvPr/>
        </p:nvSpPr>
        <p:spPr>
          <a:xfrm>
            <a:off x="6518866" y="1630524"/>
            <a:ext cx="1281530" cy="1277381"/>
          </a:xfrm>
          <a:prstGeom prst="ellipse">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err="1">
                <a:solidFill>
                  <a:srgbClr val="00B050"/>
                </a:solidFill>
              </a:rPr>
              <a:t>Sisense</a:t>
            </a:r>
            <a:endParaRPr lang="fr-FR" dirty="0">
              <a:solidFill>
                <a:srgbClr val="00B050"/>
              </a:solidFill>
            </a:endParaRPr>
          </a:p>
        </p:txBody>
      </p:sp>
      <p:sp>
        <p:nvSpPr>
          <p:cNvPr id="17" name="Line Callout 3 (Accent Bar) 9"/>
          <p:cNvSpPr/>
          <p:nvPr/>
        </p:nvSpPr>
        <p:spPr>
          <a:xfrm>
            <a:off x="3761689" y="1654175"/>
            <a:ext cx="1281530" cy="1277381"/>
          </a:xfrm>
          <a:prstGeom prst="ellipse">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solidFill>
                  <a:srgbClr val="C00000"/>
                </a:solidFill>
              </a:rPr>
              <a:t>Microsoft Power BI.</a:t>
            </a:r>
          </a:p>
        </p:txBody>
      </p:sp>
      <p:sp>
        <p:nvSpPr>
          <p:cNvPr id="18" name="Line Callout 3 (Accent Bar) 9"/>
          <p:cNvSpPr/>
          <p:nvPr/>
        </p:nvSpPr>
        <p:spPr>
          <a:xfrm>
            <a:off x="3040603" y="2429422"/>
            <a:ext cx="1281530" cy="1277381"/>
          </a:xfrm>
          <a:prstGeom prst="ellipse">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err="1">
                <a:solidFill>
                  <a:srgbClr val="1A9E53"/>
                </a:solidFill>
              </a:rPr>
              <a:t>Clear</a:t>
            </a:r>
            <a:r>
              <a:rPr lang="fr-FR" dirty="0">
                <a:solidFill>
                  <a:srgbClr val="1A9E53"/>
                </a:solidFill>
              </a:rPr>
              <a:t> </a:t>
            </a:r>
            <a:r>
              <a:rPr lang="fr-FR" dirty="0" err="1">
                <a:solidFill>
                  <a:srgbClr val="1A9E53"/>
                </a:solidFill>
              </a:rPr>
              <a:t>Analytics</a:t>
            </a:r>
            <a:r>
              <a:rPr lang="fr-FR" dirty="0">
                <a:solidFill>
                  <a:srgbClr val="1A9E53"/>
                </a:solidFill>
              </a:rPr>
              <a:t>.</a:t>
            </a:r>
          </a:p>
        </p:txBody>
      </p:sp>
      <p:sp>
        <p:nvSpPr>
          <p:cNvPr id="19" name="Line Callout 3 (Accent Bar) 9"/>
          <p:cNvSpPr/>
          <p:nvPr/>
        </p:nvSpPr>
        <p:spPr>
          <a:xfrm>
            <a:off x="1698930" y="2440463"/>
            <a:ext cx="1281530" cy="1277381"/>
          </a:xfrm>
          <a:prstGeom prst="ellipse">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solidFill>
                  <a:schemeClr val="accent4">
                    <a:lumMod val="75000"/>
                  </a:schemeClr>
                </a:solidFill>
              </a:rPr>
              <a:t>Oracle BI</a:t>
            </a:r>
          </a:p>
        </p:txBody>
      </p:sp>
      <p:sp>
        <p:nvSpPr>
          <p:cNvPr id="20" name="Line Callout 3 (Accent Bar) 9"/>
          <p:cNvSpPr/>
          <p:nvPr/>
        </p:nvSpPr>
        <p:spPr>
          <a:xfrm>
            <a:off x="4442419" y="2431432"/>
            <a:ext cx="1281530" cy="1277381"/>
          </a:xfrm>
          <a:prstGeom prst="ellipse">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solidFill>
                  <a:srgbClr val="0070C0"/>
                </a:solidFill>
              </a:rPr>
              <a:t> Domo</a:t>
            </a:r>
          </a:p>
        </p:txBody>
      </p:sp>
      <p:sp>
        <p:nvSpPr>
          <p:cNvPr id="21" name="Line Callout 3 (Accent Bar) 9"/>
          <p:cNvSpPr/>
          <p:nvPr/>
        </p:nvSpPr>
        <p:spPr>
          <a:xfrm>
            <a:off x="5842947" y="2440463"/>
            <a:ext cx="1281530" cy="1277381"/>
          </a:xfrm>
          <a:prstGeom prst="ellipse">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solidFill>
                  <a:schemeClr val="tx1"/>
                </a:solidFill>
              </a:rPr>
              <a:t>IBM </a:t>
            </a:r>
            <a:r>
              <a:rPr lang="fr-FR" dirty="0" err="1">
                <a:solidFill>
                  <a:schemeClr val="tx1"/>
                </a:solidFill>
              </a:rPr>
              <a:t>Cognos</a:t>
            </a:r>
            <a:r>
              <a:rPr lang="fr-FR" dirty="0">
                <a:solidFill>
                  <a:schemeClr val="tx1"/>
                </a:solidFill>
              </a:rPr>
              <a:t> </a:t>
            </a:r>
            <a:r>
              <a:rPr lang="fr-FR" dirty="0" err="1">
                <a:solidFill>
                  <a:schemeClr val="tx1"/>
                </a:solidFill>
              </a:rPr>
              <a:t>Analytics</a:t>
            </a:r>
            <a:r>
              <a:rPr lang="fr-FR" dirty="0">
                <a:solidFill>
                  <a:schemeClr val="tx1"/>
                </a:solidFill>
              </a:rPr>
              <a:t>.</a:t>
            </a:r>
          </a:p>
          <a:p>
            <a:pPr algn="ctr"/>
            <a:endParaRPr lang="fr-FR" dirty="0"/>
          </a:p>
        </p:txBody>
      </p:sp>
      <p:pic>
        <p:nvPicPr>
          <p:cNvPr id="22" name="Imag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86355">
            <a:off x="6735956" y="899592"/>
            <a:ext cx="1828077" cy="8678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9" name="Line Callout 3 (Accent Bar) 9"/>
          <p:cNvSpPr/>
          <p:nvPr/>
        </p:nvSpPr>
        <p:spPr>
          <a:xfrm>
            <a:off x="2179800" y="774166"/>
            <a:ext cx="5948264" cy="3080657"/>
          </a:xfrm>
          <a:prstGeom prst="flowChartPreparation">
            <a:avLst/>
          </a:prstGeom>
          <a:solidFill>
            <a:schemeClr val="tx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1" name="Line Callout 3 (Accent Bar) 9"/>
          <p:cNvSpPr/>
          <p:nvPr/>
        </p:nvSpPr>
        <p:spPr>
          <a:xfrm>
            <a:off x="972629" y="2299938"/>
            <a:ext cx="6804271" cy="2102667"/>
          </a:xfrm>
          <a:prstGeom prst="rtTriangle">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0" name="Line Callout 3 (Accent Bar) 9"/>
          <p:cNvSpPr/>
          <p:nvPr/>
        </p:nvSpPr>
        <p:spPr>
          <a:xfrm>
            <a:off x="1828636" y="1126082"/>
            <a:ext cx="5948264" cy="3080657"/>
          </a:xfrm>
          <a:prstGeom prst="flowChartPreparation">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6" name="Line Callout 3 (Accent Bar) 9"/>
          <p:cNvSpPr/>
          <p:nvPr/>
        </p:nvSpPr>
        <p:spPr>
          <a:xfrm flipH="1">
            <a:off x="3092079" y="2192331"/>
            <a:ext cx="4199228" cy="948157"/>
          </a:xfrm>
          <a:prstGeom prst="homePlate">
            <a:avLst>
              <a:gd name="adj" fmla="val 43111"/>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12" name="Google Shape;212;p18"/>
          <p:cNvSpPr txBox="1">
            <a:spLocks noGrp="1"/>
          </p:cNvSpPr>
          <p:nvPr>
            <p:ph type="ctrTitle"/>
          </p:nvPr>
        </p:nvSpPr>
        <p:spPr>
          <a:xfrm>
            <a:off x="1694207" y="2314495"/>
            <a:ext cx="5597100" cy="6711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fr-FR" dirty="0">
                <a:solidFill>
                  <a:schemeClr val="accent1">
                    <a:lumMod val="75000"/>
                  </a:schemeClr>
                </a:solidFill>
              </a:rPr>
              <a:t>Power bi</a:t>
            </a:r>
            <a:endParaRPr dirty="0">
              <a:solidFill>
                <a:schemeClr val="accent1">
                  <a:lumMod val="75000"/>
                </a:schemeClr>
              </a:solidFill>
            </a:endParaRPr>
          </a:p>
        </p:txBody>
      </p:sp>
      <p:sp>
        <p:nvSpPr>
          <p:cNvPr id="214" name="Google Shape;214;p18"/>
          <p:cNvSpPr txBox="1"/>
          <p:nvPr/>
        </p:nvSpPr>
        <p:spPr>
          <a:xfrm>
            <a:off x="686100" y="491800"/>
            <a:ext cx="1493700" cy="1488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7200" b="1" dirty="0">
                <a:solidFill>
                  <a:schemeClr val="dk1"/>
                </a:solidFill>
                <a:latin typeface="Amatic SC"/>
                <a:ea typeface="Amatic SC"/>
                <a:cs typeface="Amatic SC"/>
                <a:sym typeface="Amatic SC"/>
              </a:rPr>
              <a:t>2</a:t>
            </a:r>
            <a:endParaRPr sz="7200" b="1" dirty="0">
              <a:solidFill>
                <a:schemeClr val="dk1"/>
              </a:solidFill>
              <a:latin typeface="Amatic SC"/>
              <a:ea typeface="Amatic SC"/>
              <a:cs typeface="Amatic SC"/>
              <a:sym typeface="Amatic SC"/>
            </a:endParaRPr>
          </a:p>
        </p:txBody>
      </p:sp>
      <p:pic>
        <p:nvPicPr>
          <p:cNvPr id="2" name="Image 1"/>
          <p:cNvPicPr>
            <a:picLocks noChangeAspect="1"/>
          </p:cNvPicPr>
          <p:nvPr/>
        </p:nvPicPr>
        <p:blipFill>
          <a:blip r:embed="rId3">
            <a:extLst>
              <a:ext uri="{BEBA8EAE-BF5A-486C-A8C5-ECC9F3942E4B}">
                <a14:imgProps xmlns:a14="http://schemas.microsoft.com/office/drawing/2010/main">
                  <a14:imgLayer r:embed="rId4">
                    <a14:imgEffect>
                      <a14:artisticMarker/>
                    </a14:imgEffect>
                    <a14:imgEffect>
                      <a14:colorTemperature colorTemp="5300"/>
                    </a14:imgEffect>
                  </a14:imgLayer>
                </a14:imgProps>
              </a:ext>
              <a:ext uri="{28A0092B-C50C-407E-A947-70E740481C1C}">
                <a14:useLocalDpi xmlns:a14="http://schemas.microsoft.com/office/drawing/2010/main" val="0"/>
              </a:ext>
            </a:extLst>
          </a:blip>
          <a:stretch>
            <a:fillRect/>
          </a:stretch>
        </p:blipFill>
        <p:spPr>
          <a:xfrm>
            <a:off x="6390845" y="2090057"/>
            <a:ext cx="1152709" cy="1152709"/>
          </a:xfrm>
          <a:prstGeom prst="rect">
            <a:avLst/>
          </a:prstGeom>
        </p:spPr>
      </p:pic>
      <p:sp>
        <p:nvSpPr>
          <p:cNvPr id="7" name="Ellipse 6"/>
          <p:cNvSpPr/>
          <p:nvPr/>
        </p:nvSpPr>
        <p:spPr>
          <a:xfrm>
            <a:off x="1122368" y="4110293"/>
            <a:ext cx="171186" cy="192891"/>
          </a:xfrm>
          <a:prstGeom prst="ellipse">
            <a:avLst/>
          </a:prstGeom>
          <a:solidFill>
            <a:srgbClr val="E6CA1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3" name="Ellipse 12"/>
          <p:cNvSpPr/>
          <p:nvPr/>
        </p:nvSpPr>
        <p:spPr>
          <a:xfrm>
            <a:off x="1037346" y="2457154"/>
            <a:ext cx="171186" cy="192891"/>
          </a:xfrm>
          <a:prstGeom prst="ellipse">
            <a:avLst/>
          </a:prstGeom>
          <a:solidFill>
            <a:srgbClr val="E6CA1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 name="Ellipse 13"/>
          <p:cNvSpPr/>
          <p:nvPr/>
        </p:nvSpPr>
        <p:spPr>
          <a:xfrm>
            <a:off x="6789227" y="4187740"/>
            <a:ext cx="171186" cy="192891"/>
          </a:xfrm>
          <a:prstGeom prst="ellipse">
            <a:avLst/>
          </a:prstGeom>
          <a:solidFill>
            <a:srgbClr val="E6CA1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5" name="Ellipse 14"/>
          <p:cNvSpPr/>
          <p:nvPr/>
        </p:nvSpPr>
        <p:spPr>
          <a:xfrm>
            <a:off x="3092079" y="3567524"/>
            <a:ext cx="171186" cy="192891"/>
          </a:xfrm>
          <a:prstGeom prst="ellipse">
            <a:avLst/>
          </a:prstGeom>
          <a:solidFill>
            <a:schemeClr val="accent1">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6" name="Ellipse 15"/>
          <p:cNvSpPr/>
          <p:nvPr/>
        </p:nvSpPr>
        <p:spPr>
          <a:xfrm>
            <a:off x="1760799" y="3461656"/>
            <a:ext cx="67837" cy="84407"/>
          </a:xfrm>
          <a:prstGeom prst="ellipse">
            <a:avLst/>
          </a:prstGeom>
          <a:solidFill>
            <a:schemeClr val="accent5">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7" name="Ellipse 16"/>
          <p:cNvSpPr/>
          <p:nvPr/>
        </p:nvSpPr>
        <p:spPr>
          <a:xfrm>
            <a:off x="4306927" y="3889323"/>
            <a:ext cx="156216" cy="85519"/>
          </a:xfrm>
          <a:prstGeom prst="ellipse">
            <a:avLst/>
          </a:prstGeom>
          <a:solidFill>
            <a:schemeClr val="bg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8" name="Ellipse 17"/>
          <p:cNvSpPr/>
          <p:nvPr/>
        </p:nvSpPr>
        <p:spPr>
          <a:xfrm>
            <a:off x="2094207" y="2495713"/>
            <a:ext cx="171186" cy="192891"/>
          </a:xfrm>
          <a:prstGeom prst="ellipse">
            <a:avLst/>
          </a:prstGeom>
          <a:solidFill>
            <a:schemeClr val="accent3">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9" name="Ellipse 18"/>
          <p:cNvSpPr/>
          <p:nvPr/>
        </p:nvSpPr>
        <p:spPr>
          <a:xfrm>
            <a:off x="2456369" y="3974842"/>
            <a:ext cx="171186" cy="192891"/>
          </a:xfrm>
          <a:prstGeom prst="ellipse">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0" name="Ellipse 19"/>
          <p:cNvSpPr/>
          <p:nvPr/>
        </p:nvSpPr>
        <p:spPr>
          <a:xfrm>
            <a:off x="2516920" y="3227317"/>
            <a:ext cx="171186" cy="192891"/>
          </a:xfrm>
          <a:prstGeom prst="ellipse">
            <a:avLst/>
          </a:prstGeom>
          <a:solidFill>
            <a:schemeClr val="tx2">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5">
            <a:extLst>
              <a:ext uri="{BEBA8EAE-BF5A-486C-A8C5-ECC9F3942E4B}">
                <a14:imgProps xmlns:a14="http://schemas.microsoft.com/office/drawing/2010/main">
                  <a14:imgLayer r:embed="rId6">
                    <a14:imgEffect>
                      <a14:artisticLineDrawing/>
                    </a14:imgEffect>
                    <a14:imgEffect>
                      <a14:colorTemperature colorTemp="5300"/>
                    </a14:imgEffect>
                  </a14:imgLayer>
                </a14:imgProps>
              </a:ext>
              <a:ext uri="{28A0092B-C50C-407E-A947-70E740481C1C}">
                <a14:useLocalDpi xmlns:a14="http://schemas.microsoft.com/office/drawing/2010/main" val="0"/>
              </a:ext>
            </a:extLst>
          </a:blip>
          <a:stretch>
            <a:fillRect/>
          </a:stretch>
        </p:blipFill>
        <p:spPr>
          <a:xfrm>
            <a:off x="1160439" y="2908104"/>
            <a:ext cx="1155021" cy="1155021"/>
          </a:xfrm>
          <a:prstGeom prst="rect">
            <a:avLst/>
          </a:prstGeom>
        </p:spPr>
      </p:pic>
    </p:spTree>
    <p:extLst>
      <p:ext uri="{BB962C8B-B14F-4D97-AF65-F5344CB8AC3E}">
        <p14:creationId xmlns:p14="http://schemas.microsoft.com/office/powerpoint/2010/main" val="400548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790929" y="698223"/>
            <a:ext cx="2058877"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C’est quoi?</a:t>
            </a:r>
            <a:endParaRPr dirty="0"/>
          </a:p>
        </p:txBody>
      </p:sp>
      <p:sp>
        <p:nvSpPr>
          <p:cNvPr id="226" name="Google Shape;226;p20"/>
          <p:cNvSpPr txBox="1">
            <a:spLocks noGrp="1"/>
          </p:cNvSpPr>
          <p:nvPr>
            <p:ph type="body" idx="1"/>
          </p:nvPr>
        </p:nvSpPr>
        <p:spPr>
          <a:xfrm>
            <a:off x="567689" y="1342840"/>
            <a:ext cx="2282117" cy="3168902"/>
          </a:xfrm>
          <a:prstGeom prst="rect">
            <a:avLst/>
          </a:prstGeom>
        </p:spPr>
        <p:txBody>
          <a:bodyPr spcFirstLastPara="1" wrap="square" lIns="0" tIns="0" rIns="0" bIns="0" anchor="t" anchorCtr="0">
            <a:noAutofit/>
          </a:bodyPr>
          <a:lstStyle/>
          <a:p>
            <a:pPr lvl="0"/>
            <a:r>
              <a:rPr lang="fr-FR" sz="1200" dirty="0"/>
              <a:t>Power BI est défini par Microsoft comme étant « un </a:t>
            </a:r>
            <a:r>
              <a:rPr lang="fr-FR" sz="1200" dirty="0">
                <a:solidFill>
                  <a:schemeClr val="accent1">
                    <a:lumMod val="75000"/>
                  </a:schemeClr>
                </a:solidFill>
              </a:rPr>
              <a:t>service d’analyse commerciale </a:t>
            </a:r>
            <a:r>
              <a:rPr lang="fr-FR" sz="1200" dirty="0"/>
              <a:t>qui fournit des insights permettant de prendre des décisions rapides et éclairées. » </a:t>
            </a:r>
            <a:r>
              <a:rPr lang="fr-FR" sz="1200" dirty="0">
                <a:solidFill>
                  <a:schemeClr val="accent4">
                    <a:lumMod val="75000"/>
                  </a:schemeClr>
                </a:solidFill>
              </a:rPr>
              <a:t>Disponible</a:t>
            </a:r>
            <a:r>
              <a:rPr lang="fr-FR" sz="1200" dirty="0"/>
              <a:t> sur toutes les plateformes numériques, l’application est conçue avant tout pour appuyer les entreprises dans leur processus de</a:t>
            </a:r>
            <a:r>
              <a:rPr lang="fr-FR" sz="1200" dirty="0">
                <a:solidFill>
                  <a:srgbClr val="B00A14"/>
                </a:solidFill>
              </a:rPr>
              <a:t> prise de décision</a:t>
            </a:r>
            <a:r>
              <a:rPr lang="fr-FR" sz="1200" dirty="0"/>
              <a:t>. </a:t>
            </a:r>
            <a:r>
              <a:rPr lang="en" sz="1200" dirty="0"/>
              <a:t>. </a:t>
            </a:r>
            <a:endParaRPr sz="1200" dirty="0"/>
          </a:p>
        </p:txBody>
      </p:sp>
      <p:sp>
        <p:nvSpPr>
          <p:cNvPr id="227" name="Google Shape;227;p2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28"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 name="Image 5"/>
          <p:cNvPicPr/>
          <p:nvPr/>
        </p:nvPicPr>
        <p:blipFill>
          <a:blip r:embed="rId3"/>
          <a:stretch>
            <a:fillRect/>
          </a:stretch>
        </p:blipFill>
        <p:spPr>
          <a:xfrm>
            <a:off x="3103966" y="1342840"/>
            <a:ext cx="4828268" cy="2610641"/>
          </a:xfrm>
          <a:prstGeom prst="rect">
            <a:avLst/>
          </a:prstGeom>
        </p:spPr>
      </p:pic>
      <p:sp>
        <p:nvSpPr>
          <p:cNvPr id="7" name="Google Shape;225;p20"/>
          <p:cNvSpPr txBox="1">
            <a:spLocks/>
          </p:cNvSpPr>
          <p:nvPr/>
        </p:nvSpPr>
        <p:spPr>
          <a:xfrm>
            <a:off x="5161461" y="699760"/>
            <a:ext cx="1478825" cy="396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1pPr>
            <a:lvl2pPr marR="0" lvl="1"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2pPr>
            <a:lvl3pPr marR="0" lvl="2"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3pPr>
            <a:lvl4pPr marR="0" lvl="3"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4pPr>
            <a:lvl5pPr marR="0" lvl="4"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5pPr>
            <a:lvl6pPr marR="0" lvl="5"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6pPr>
            <a:lvl7pPr marR="0" lvl="6"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7pPr>
            <a:lvl8pPr marR="0" lvl="7"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8pPr>
            <a:lvl9pPr marR="0" lvl="8"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9pPr>
          </a:lstStyle>
          <a:p>
            <a:r>
              <a:rPr lang="fr-FR" dirty="0"/>
              <a:t>Comment?</a:t>
            </a:r>
          </a:p>
        </p:txBody>
      </p:sp>
      <p:pic>
        <p:nvPicPr>
          <p:cNvPr id="2" name="Image 1"/>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331245" y="580789"/>
            <a:ext cx="518561" cy="5137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barn(inVertical)">
                                      <p:cBhvr>
                                        <p:cTn id="7" dur="500"/>
                                        <p:tgtEl>
                                          <p:spTgt spid="225"/>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26">
                                            <p:txEl>
                                              <p:pRg st="0" end="0"/>
                                            </p:txEl>
                                          </p:spTgt>
                                        </p:tgtEl>
                                        <p:attrNameLst>
                                          <p:attrName>style.visibility</p:attrName>
                                        </p:attrNameLst>
                                      </p:cBhvr>
                                      <p:to>
                                        <p:strVal val="visible"/>
                                      </p:to>
                                    </p:set>
                                    <p:animEffect transition="in" filter="barn(inVertical)">
                                      <p:cBhvr>
                                        <p:cTn id="13" dur="500"/>
                                        <p:tgtEl>
                                          <p:spTgt spid="22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P spid="226"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11" name="Line Callout 3 (Accent Bar) 9"/>
          <p:cNvSpPr/>
          <p:nvPr/>
        </p:nvSpPr>
        <p:spPr>
          <a:xfrm>
            <a:off x="1267290" y="2249776"/>
            <a:ext cx="3065223" cy="786681"/>
          </a:xfrm>
          <a:prstGeom prst="flowChartPreparation">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12" name="Google Shape;212;p18"/>
          <p:cNvSpPr txBox="1">
            <a:spLocks noGrp="1"/>
          </p:cNvSpPr>
          <p:nvPr>
            <p:ph type="ctrTitle"/>
          </p:nvPr>
        </p:nvSpPr>
        <p:spPr>
          <a:xfrm>
            <a:off x="1694207" y="2314495"/>
            <a:ext cx="5597100" cy="6711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fr-FR" dirty="0"/>
              <a:t>Application: jeux o</a:t>
            </a:r>
            <a:r>
              <a:rPr lang="fr-FR" dirty="0">
                <a:solidFill>
                  <a:srgbClr val="1893D2"/>
                </a:solidFill>
              </a:rPr>
              <a:t>ly</a:t>
            </a:r>
            <a:r>
              <a:rPr lang="fr-FR" dirty="0">
                <a:solidFill>
                  <a:srgbClr val="00B050"/>
                </a:solidFill>
              </a:rPr>
              <a:t>m</a:t>
            </a:r>
            <a:r>
              <a:rPr lang="fr-FR" dirty="0">
                <a:solidFill>
                  <a:srgbClr val="FAF267"/>
                </a:solidFill>
              </a:rPr>
              <a:t>p</a:t>
            </a:r>
            <a:r>
              <a:rPr lang="fr-FR" dirty="0">
                <a:solidFill>
                  <a:schemeClr val="tx1"/>
                </a:solidFill>
              </a:rPr>
              <a:t>i</a:t>
            </a:r>
            <a:r>
              <a:rPr lang="fr-FR" dirty="0">
                <a:solidFill>
                  <a:srgbClr val="ED1F24"/>
                </a:solidFill>
              </a:rPr>
              <a:t>q</a:t>
            </a:r>
            <a:r>
              <a:rPr lang="fr-FR" dirty="0">
                <a:solidFill>
                  <a:srgbClr val="1893D2"/>
                </a:solidFill>
              </a:rPr>
              <a:t>u</a:t>
            </a:r>
            <a:r>
              <a:rPr lang="fr-FR" dirty="0"/>
              <a:t>es</a:t>
            </a:r>
            <a:endParaRPr dirty="0"/>
          </a:p>
        </p:txBody>
      </p:sp>
      <p:sp>
        <p:nvSpPr>
          <p:cNvPr id="214" name="Google Shape;214;p18"/>
          <p:cNvSpPr txBox="1"/>
          <p:nvPr/>
        </p:nvSpPr>
        <p:spPr>
          <a:xfrm>
            <a:off x="686100" y="491800"/>
            <a:ext cx="1493700" cy="1488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7200" b="1" dirty="0">
                <a:solidFill>
                  <a:schemeClr val="dk1"/>
                </a:solidFill>
                <a:latin typeface="Amatic SC"/>
                <a:ea typeface="Amatic SC"/>
                <a:cs typeface="Amatic SC"/>
                <a:sym typeface="Amatic SC"/>
              </a:rPr>
              <a:t>3</a:t>
            </a:r>
            <a:endParaRPr sz="7200" b="1" dirty="0">
              <a:solidFill>
                <a:schemeClr val="dk1"/>
              </a:solidFill>
              <a:latin typeface="Amatic SC"/>
              <a:ea typeface="Amatic SC"/>
              <a:cs typeface="Amatic SC"/>
              <a:sym typeface="Amatic SC"/>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013" y="2876738"/>
            <a:ext cx="2092582" cy="1381617"/>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16270">
            <a:off x="974912" y="3414714"/>
            <a:ext cx="2409776" cy="999302"/>
          </a:xfrm>
          <a:prstGeom prst="rect">
            <a:avLst/>
          </a:prstGeom>
        </p:spPr>
      </p:pic>
    </p:spTree>
    <p:extLst>
      <p:ext uri="{BB962C8B-B14F-4D97-AF65-F5344CB8AC3E}">
        <p14:creationId xmlns:p14="http://schemas.microsoft.com/office/powerpoint/2010/main" val="413636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accent1">
              <a:lumMod val="20000"/>
              <a:lumOff val="80000"/>
            </a:schemeClr>
          </a:bgClr>
        </a:pattFill>
        <a:effectLst/>
      </p:bgPr>
    </p:bg>
    <p:spTree>
      <p:nvGrpSpPr>
        <p:cNvPr id="1" name="Shape 232"/>
        <p:cNvGrpSpPr/>
        <p:nvPr/>
      </p:nvGrpSpPr>
      <p:grpSpPr>
        <a:xfrm>
          <a:off x="0" y="0"/>
          <a:ext cx="0" cy="0"/>
          <a:chOff x="0" y="0"/>
          <a:chExt cx="0" cy="0"/>
        </a:xfrm>
      </p:grpSpPr>
      <p:sp>
        <p:nvSpPr>
          <p:cNvPr id="10" name="Line Callout 3 (Accent Bar) 9"/>
          <p:cNvSpPr/>
          <p:nvPr/>
        </p:nvSpPr>
        <p:spPr>
          <a:xfrm>
            <a:off x="1262744" y="1931594"/>
            <a:ext cx="1611086" cy="922476"/>
          </a:xfrm>
          <a:prstGeom prst="flowChartPreparation">
            <a:avLst/>
          </a:prstGeom>
          <a:solidFill>
            <a:srgbClr val="FAF267">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3" name="Google Shape;233;p21"/>
          <p:cNvSpPr txBox="1">
            <a:spLocks noGrp="1"/>
          </p:cNvSpPr>
          <p:nvPr>
            <p:ph type="ctrTitle" idx="4294967295"/>
          </p:nvPr>
        </p:nvSpPr>
        <p:spPr>
          <a:xfrm>
            <a:off x="1650744" y="1922632"/>
            <a:ext cx="3261300" cy="1006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7200" dirty="0"/>
              <a:t>ETL</a:t>
            </a:r>
            <a:endParaRPr sz="7200" dirty="0"/>
          </a:p>
        </p:txBody>
      </p:sp>
      <p:sp>
        <p:nvSpPr>
          <p:cNvPr id="239" name="Google Shape;239;p2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4" name="Line Callout 3 (Accent Bar) 9"/>
          <p:cNvSpPr/>
          <p:nvPr/>
        </p:nvSpPr>
        <p:spPr>
          <a:xfrm>
            <a:off x="5031786" y="1773825"/>
            <a:ext cx="1162185" cy="922476"/>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2" name="Image 1"/>
          <p:cNvPicPr>
            <a:picLocks noChangeAspect="1"/>
          </p:cNvPicPr>
          <p:nvPr/>
        </p:nvPicPr>
        <p:blipFill>
          <a:blip r:embed="rId3">
            <a:extLst>
              <a:ext uri="{BEBA8EAE-BF5A-486C-A8C5-ECC9F3942E4B}">
                <a14:imgProps xmlns:a14="http://schemas.microsoft.com/office/drawing/2010/main">
                  <a14:imgLayer r:embed="rId4">
                    <a14:imgEffect>
                      <a14:backgroundRemoval t="0" b="100000" l="2290" r="100000">
                        <a14:foregroundMark x1="11450" y1="23016" x2="11450" y2="23016"/>
                        <a14:foregroundMark x1="22901" y1="34921" x2="22901" y2="34921"/>
                        <a14:foregroundMark x1="15267" y1="34127" x2="15267" y2="34127"/>
                        <a14:foregroundMark x1="22137" y1="26190" x2="22137" y2="26190"/>
                        <a14:foregroundMark x1="16031" y1="26190" x2="16031" y2="26190"/>
                        <a14:foregroundMark x1="51145" y1="12698" x2="51145" y2="12698"/>
                        <a14:foregroundMark x1="88550" y1="29365" x2="88550" y2="29365"/>
                        <a14:foregroundMark x1="77863" y1="30952" x2="77863" y2="30952"/>
                        <a14:foregroundMark x1="85496" y1="25397" x2="75573" y2="33333"/>
                        <a14:foregroundMark x1="79389" y1="60317" x2="83206" y2="64286"/>
                        <a14:foregroundMark x1="47328" y1="53968" x2="52672" y2="57937"/>
                        <a14:foregroundMark x1="51145" y1="84921" x2="51145" y2="84921"/>
                        <a14:foregroundMark x1="41985" y1="84921" x2="58015" y2="84127"/>
                        <a14:foregroundMark x1="15267" y1="58730" x2="16031" y2="58730"/>
                        <a14:foregroundMark x1="49618" y1="26190" x2="49618" y2="11905"/>
                      </a14:backgroundRemoval>
                    </a14:imgEffect>
                  </a14:imgLayer>
                </a14:imgProps>
              </a:ext>
            </a:extLst>
          </a:blip>
          <a:stretch>
            <a:fillRect/>
          </a:stretch>
        </p:blipFill>
        <p:spPr>
          <a:xfrm>
            <a:off x="5129758" y="1787878"/>
            <a:ext cx="944471" cy="908423"/>
          </a:xfrm>
          <a:prstGeom prst="rect">
            <a:avLst/>
          </a:prstGeom>
        </p:spPr>
      </p:pic>
      <p:pic>
        <p:nvPicPr>
          <p:cNvPr id="3" name="Image 2"/>
          <p:cNvPicPr>
            <a:picLocks noChangeAspect="1"/>
          </p:cNvPicPr>
          <p:nvPr/>
        </p:nvPicPr>
        <p:blipFill>
          <a:blip r:embed="rId5">
            <a:extLst>
              <a:ext uri="{BEBA8EAE-BF5A-486C-A8C5-ECC9F3942E4B}">
                <a14:imgProps xmlns:a14="http://schemas.microsoft.com/office/drawing/2010/main">
                  <a14:imgLayer r:embed="rId6">
                    <a14:imgEffect>
                      <a14:backgroundRemoval t="2804" b="96262" l="0" r="99200">
                        <a14:backgroundMark x1="67200" y1="55140" x2="67200" y2="55140"/>
                        <a14:backgroundMark x1="58400" y1="41121" x2="58400" y2="41121"/>
                        <a14:backgroundMark x1="64000" y1="66355" x2="64000" y2="66355"/>
                      </a14:backgroundRemoval>
                    </a14:imgEffect>
                  </a14:imgLayer>
                </a14:imgProps>
              </a:ext>
            </a:extLst>
          </a:blip>
          <a:stretch>
            <a:fillRect/>
          </a:stretch>
        </p:blipFill>
        <p:spPr>
          <a:xfrm>
            <a:off x="7209532" y="2142445"/>
            <a:ext cx="736221" cy="630205"/>
          </a:xfrm>
          <a:prstGeom prst="rect">
            <a:avLst/>
          </a:prstGeom>
        </p:spPr>
      </p:pic>
      <p:pic>
        <p:nvPicPr>
          <p:cNvPr id="4" name="Image 3"/>
          <p:cNvPicPr>
            <a:picLocks noChangeAspect="1"/>
          </p:cNvPicPr>
          <p:nvPr/>
        </p:nvPicPr>
        <p:blipFill>
          <a:blip r:embed="rId7">
            <a:extLst>
              <a:ext uri="{BEBA8EAE-BF5A-486C-A8C5-ECC9F3942E4B}">
                <a14:imgProps xmlns:a14="http://schemas.microsoft.com/office/drawing/2010/main">
                  <a14:imgLayer r:embed="rId8">
                    <a14:imgEffect>
                      <a14:backgroundRemoval t="0" b="89286" l="6173" r="88889"/>
                    </a14:imgEffect>
                  </a14:imgLayer>
                </a14:imgProps>
              </a:ext>
            </a:extLst>
          </a:blip>
          <a:stretch>
            <a:fillRect/>
          </a:stretch>
        </p:blipFill>
        <p:spPr>
          <a:xfrm>
            <a:off x="6074229" y="3160229"/>
            <a:ext cx="771633" cy="1066949"/>
          </a:xfrm>
          <a:prstGeom prst="rect">
            <a:avLst/>
          </a:prstGeom>
        </p:spPr>
      </p:pic>
      <p:sp>
        <p:nvSpPr>
          <p:cNvPr id="15" name="Google Shape;233;p21"/>
          <p:cNvSpPr txBox="1">
            <a:spLocks/>
          </p:cNvSpPr>
          <p:nvPr/>
        </p:nvSpPr>
        <p:spPr>
          <a:xfrm>
            <a:off x="5274900" y="2696301"/>
            <a:ext cx="799329" cy="46506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1pPr>
            <a:lvl2pPr marR="0" lvl="1"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2pPr>
            <a:lvl3pPr marR="0" lvl="2"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3pPr>
            <a:lvl4pPr marR="0" lvl="3"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4pPr>
            <a:lvl5pPr marR="0" lvl="4"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5pPr>
            <a:lvl6pPr marR="0" lvl="5"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6pPr>
            <a:lvl7pPr marR="0" lvl="6"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7pPr>
            <a:lvl8pPr marR="0" lvl="7"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8pPr>
            <a:lvl9pPr marR="0" lvl="8"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9pPr>
          </a:lstStyle>
          <a:p>
            <a:r>
              <a:rPr lang="fr-FR" sz="2800" dirty="0"/>
              <a:t>extract</a:t>
            </a:r>
          </a:p>
        </p:txBody>
      </p:sp>
      <p:sp>
        <p:nvSpPr>
          <p:cNvPr id="16" name="Google Shape;233;p21"/>
          <p:cNvSpPr txBox="1">
            <a:spLocks/>
          </p:cNvSpPr>
          <p:nvPr/>
        </p:nvSpPr>
        <p:spPr>
          <a:xfrm>
            <a:off x="7089790" y="2621539"/>
            <a:ext cx="1256529" cy="46506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1pPr>
            <a:lvl2pPr marR="0" lvl="1"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2pPr>
            <a:lvl3pPr marR="0" lvl="2"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3pPr>
            <a:lvl4pPr marR="0" lvl="3"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4pPr>
            <a:lvl5pPr marR="0" lvl="4"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5pPr>
            <a:lvl6pPr marR="0" lvl="5"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6pPr>
            <a:lvl7pPr marR="0" lvl="6"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7pPr>
            <a:lvl8pPr marR="0" lvl="7"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8pPr>
            <a:lvl9pPr marR="0" lvl="8"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9pPr>
          </a:lstStyle>
          <a:p>
            <a:r>
              <a:rPr lang="fr-FR" sz="2800" dirty="0"/>
              <a:t>transform</a:t>
            </a:r>
          </a:p>
        </p:txBody>
      </p:sp>
      <p:sp>
        <p:nvSpPr>
          <p:cNvPr id="17" name="Google Shape;233;p21"/>
          <p:cNvSpPr txBox="1">
            <a:spLocks/>
          </p:cNvSpPr>
          <p:nvPr/>
        </p:nvSpPr>
        <p:spPr>
          <a:xfrm>
            <a:off x="6238331" y="4078787"/>
            <a:ext cx="799329" cy="46506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1pPr>
            <a:lvl2pPr marR="0" lvl="1"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2pPr>
            <a:lvl3pPr marR="0" lvl="2"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3pPr>
            <a:lvl4pPr marR="0" lvl="3"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4pPr>
            <a:lvl5pPr marR="0" lvl="4"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5pPr>
            <a:lvl6pPr marR="0" lvl="5"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6pPr>
            <a:lvl7pPr marR="0" lvl="6"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7pPr>
            <a:lvl8pPr marR="0" lvl="7"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8pPr>
            <a:lvl9pPr marR="0" lvl="8"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9pPr>
          </a:lstStyle>
          <a:p>
            <a:r>
              <a:rPr lang="fr-FR" sz="2800" dirty="0" err="1"/>
              <a:t>load</a:t>
            </a:r>
            <a:endParaRPr lang="fr-FR" sz="2800" dirty="0"/>
          </a:p>
        </p:txBody>
      </p:sp>
      <p:sp>
        <p:nvSpPr>
          <p:cNvPr id="6" name="Flèche courbée vers la droite 5"/>
          <p:cNvSpPr/>
          <p:nvPr/>
        </p:nvSpPr>
        <p:spPr>
          <a:xfrm rot="13371500" flipV="1">
            <a:off x="7241973" y="3256193"/>
            <a:ext cx="447022" cy="101016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solidFill>
                <a:schemeClr val="tx1"/>
              </a:solidFill>
            </a:endParaRPr>
          </a:p>
        </p:txBody>
      </p:sp>
      <p:sp>
        <p:nvSpPr>
          <p:cNvPr id="20" name="Flèche courbée vers la droite 19"/>
          <p:cNvSpPr/>
          <p:nvPr/>
        </p:nvSpPr>
        <p:spPr>
          <a:xfrm rot="6383331" flipV="1">
            <a:off x="6654912" y="1297774"/>
            <a:ext cx="479861" cy="1113958"/>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solidFill>
                <a:schemeClr val="tx1"/>
              </a:solidFill>
            </a:endParaRPr>
          </a:p>
        </p:txBody>
      </p:sp>
      <p:pic>
        <p:nvPicPr>
          <p:cNvPr id="7" name="Imag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510" y="3454060"/>
            <a:ext cx="3178884" cy="1689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6" grpId="0" animBg="1"/>
      <p:bldP spid="20" grpId="0" animBg="1"/>
    </p:bldLst>
  </p:timing>
</p:sld>
</file>

<file path=ppt/theme/theme1.xml><?xml version="1.0" encoding="utf-8"?>
<a:theme xmlns:a="http://schemas.openxmlformats.org/drawingml/2006/main" name="Curio template">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477</Words>
  <Application>Microsoft Office PowerPoint</Application>
  <PresentationFormat>On-screen Show (16:9)</PresentationFormat>
  <Paragraphs>75</Paragraphs>
  <Slides>20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Agency FB</vt:lpstr>
      <vt:lpstr>Mistral</vt:lpstr>
      <vt:lpstr>Arial</vt:lpstr>
      <vt:lpstr>Amatic SC</vt:lpstr>
      <vt:lpstr>Calibri</vt:lpstr>
      <vt:lpstr>Nunito</vt:lpstr>
      <vt:lpstr>Nunito SemiBold</vt:lpstr>
      <vt:lpstr>Curio template</vt:lpstr>
      <vt:lpstr>Analyse de données des jeux olympiques avec POWER BI </vt:lpstr>
      <vt:lpstr>Plan</vt:lpstr>
      <vt:lpstr>Business intelligence</vt:lpstr>
      <vt:lpstr>PowerPoint Presentation</vt:lpstr>
      <vt:lpstr>PowerPoint Presentation</vt:lpstr>
      <vt:lpstr>Power bi</vt:lpstr>
      <vt:lpstr>C’est quoi?</vt:lpstr>
      <vt:lpstr>Application: jeux olympiques</vt:lpstr>
      <vt:lpstr>ETL</vt:lpstr>
      <vt:lpstr>EXTRACTION</vt:lpstr>
      <vt:lpstr>EXTRACT</vt:lpstr>
      <vt:lpstr>EXTRACT</vt:lpstr>
      <vt:lpstr>EXTRACT</vt:lpstr>
      <vt:lpstr>transformation</vt:lpstr>
      <vt:lpstr>transform</vt:lpstr>
      <vt:lpstr>transform</vt:lpstr>
      <vt:lpstr>transform</vt:lpstr>
      <vt:lpstr>transform</vt:lpstr>
      <vt:lpstr>visualisation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   nnaissance Faciale</dc:title>
  <cp:lastModifiedBy>Youness Amhil</cp:lastModifiedBy>
  <cp:revision>27</cp:revision>
  <dcterms:modified xsi:type="dcterms:W3CDTF">2022-12-24T09:24:59Z</dcterms:modified>
</cp:coreProperties>
</file>