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8" r:id="rId5"/>
    <p:sldId id="265" r:id="rId6"/>
    <p:sldId id="263" r:id="rId7"/>
    <p:sldId id="267" r:id="rId8"/>
    <p:sldId id="266"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60"/>
  </p:normalViewPr>
  <p:slideViewPr>
    <p:cSldViewPr snapToGrid="0">
      <p:cViewPr varScale="1">
        <p:scale>
          <a:sx n="78" d="100"/>
          <a:sy n="78" d="100"/>
        </p:scale>
        <p:origin x="82"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6B256D-3929-44E0-A1D1-72BEEAC730B3}"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C9F0C-14AC-445A-84EB-2EAD0F851115}" type="slidenum">
              <a:rPr lang="en-US" smtClean="0"/>
              <a:t>‹#›</a:t>
            </a:fld>
            <a:endParaRPr lang="en-US"/>
          </a:p>
        </p:txBody>
      </p:sp>
    </p:spTree>
    <p:extLst>
      <p:ext uri="{BB962C8B-B14F-4D97-AF65-F5344CB8AC3E}">
        <p14:creationId xmlns:p14="http://schemas.microsoft.com/office/powerpoint/2010/main" val="2128331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6B256D-3929-44E0-A1D1-72BEEAC730B3}"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C9F0C-14AC-445A-84EB-2EAD0F851115}" type="slidenum">
              <a:rPr lang="en-US" smtClean="0"/>
              <a:t>‹#›</a:t>
            </a:fld>
            <a:endParaRPr lang="en-US"/>
          </a:p>
        </p:txBody>
      </p:sp>
    </p:spTree>
    <p:extLst>
      <p:ext uri="{BB962C8B-B14F-4D97-AF65-F5344CB8AC3E}">
        <p14:creationId xmlns:p14="http://schemas.microsoft.com/office/powerpoint/2010/main" val="2478595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6B256D-3929-44E0-A1D1-72BEEAC730B3}"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C9F0C-14AC-445A-84EB-2EAD0F851115}" type="slidenum">
              <a:rPr lang="en-US" smtClean="0"/>
              <a:t>‹#›</a:t>
            </a:fld>
            <a:endParaRPr lang="en-US"/>
          </a:p>
        </p:txBody>
      </p:sp>
    </p:spTree>
    <p:extLst>
      <p:ext uri="{BB962C8B-B14F-4D97-AF65-F5344CB8AC3E}">
        <p14:creationId xmlns:p14="http://schemas.microsoft.com/office/powerpoint/2010/main" val="2156231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6B256D-3929-44E0-A1D1-72BEEAC730B3}"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C9F0C-14AC-445A-84EB-2EAD0F851115}" type="slidenum">
              <a:rPr lang="en-US" smtClean="0"/>
              <a:t>‹#›</a:t>
            </a:fld>
            <a:endParaRPr lang="en-US"/>
          </a:p>
        </p:txBody>
      </p:sp>
    </p:spTree>
    <p:extLst>
      <p:ext uri="{BB962C8B-B14F-4D97-AF65-F5344CB8AC3E}">
        <p14:creationId xmlns:p14="http://schemas.microsoft.com/office/powerpoint/2010/main" val="2356852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6B256D-3929-44E0-A1D1-72BEEAC730B3}"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C9F0C-14AC-445A-84EB-2EAD0F851115}" type="slidenum">
              <a:rPr lang="en-US" smtClean="0"/>
              <a:t>‹#›</a:t>
            </a:fld>
            <a:endParaRPr lang="en-US"/>
          </a:p>
        </p:txBody>
      </p:sp>
    </p:spTree>
    <p:extLst>
      <p:ext uri="{BB962C8B-B14F-4D97-AF65-F5344CB8AC3E}">
        <p14:creationId xmlns:p14="http://schemas.microsoft.com/office/powerpoint/2010/main" val="1173266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6B256D-3929-44E0-A1D1-72BEEAC730B3}" type="datetimeFigureOut">
              <a:rPr lang="en-US" smtClean="0"/>
              <a:t>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C9F0C-14AC-445A-84EB-2EAD0F851115}" type="slidenum">
              <a:rPr lang="en-US" smtClean="0"/>
              <a:t>‹#›</a:t>
            </a:fld>
            <a:endParaRPr lang="en-US"/>
          </a:p>
        </p:txBody>
      </p:sp>
    </p:spTree>
    <p:extLst>
      <p:ext uri="{BB962C8B-B14F-4D97-AF65-F5344CB8AC3E}">
        <p14:creationId xmlns:p14="http://schemas.microsoft.com/office/powerpoint/2010/main" val="964812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6B256D-3929-44E0-A1D1-72BEEAC730B3}" type="datetimeFigureOut">
              <a:rPr lang="en-US" smtClean="0"/>
              <a:t>2/16/2017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7C9F0C-14AC-445A-84EB-2EAD0F851115}" type="slidenum">
              <a:rPr lang="en-US" smtClean="0"/>
              <a:t>‹#›</a:t>
            </a:fld>
            <a:endParaRPr lang="en-US"/>
          </a:p>
        </p:txBody>
      </p:sp>
    </p:spTree>
    <p:extLst>
      <p:ext uri="{BB962C8B-B14F-4D97-AF65-F5344CB8AC3E}">
        <p14:creationId xmlns:p14="http://schemas.microsoft.com/office/powerpoint/2010/main" val="2828183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6B256D-3929-44E0-A1D1-72BEEAC730B3}" type="datetimeFigureOut">
              <a:rPr lang="en-US" smtClean="0"/>
              <a:t>2/16/2017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7C9F0C-14AC-445A-84EB-2EAD0F851115}" type="slidenum">
              <a:rPr lang="en-US" smtClean="0"/>
              <a:t>‹#›</a:t>
            </a:fld>
            <a:endParaRPr lang="en-US"/>
          </a:p>
        </p:txBody>
      </p:sp>
    </p:spTree>
    <p:extLst>
      <p:ext uri="{BB962C8B-B14F-4D97-AF65-F5344CB8AC3E}">
        <p14:creationId xmlns:p14="http://schemas.microsoft.com/office/powerpoint/2010/main" val="1649589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B256D-3929-44E0-A1D1-72BEEAC730B3}" type="datetimeFigureOut">
              <a:rPr lang="en-US" smtClean="0"/>
              <a:t>2/16/2017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7C9F0C-14AC-445A-84EB-2EAD0F851115}" type="slidenum">
              <a:rPr lang="en-US" smtClean="0"/>
              <a:t>‹#›</a:t>
            </a:fld>
            <a:endParaRPr lang="en-US"/>
          </a:p>
        </p:txBody>
      </p:sp>
    </p:spTree>
    <p:extLst>
      <p:ext uri="{BB962C8B-B14F-4D97-AF65-F5344CB8AC3E}">
        <p14:creationId xmlns:p14="http://schemas.microsoft.com/office/powerpoint/2010/main" val="2645617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6B256D-3929-44E0-A1D1-72BEEAC730B3}" type="datetimeFigureOut">
              <a:rPr lang="en-US" smtClean="0"/>
              <a:t>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C9F0C-14AC-445A-84EB-2EAD0F851115}" type="slidenum">
              <a:rPr lang="en-US" smtClean="0"/>
              <a:t>‹#›</a:t>
            </a:fld>
            <a:endParaRPr lang="en-US"/>
          </a:p>
        </p:txBody>
      </p:sp>
    </p:spTree>
    <p:extLst>
      <p:ext uri="{BB962C8B-B14F-4D97-AF65-F5344CB8AC3E}">
        <p14:creationId xmlns:p14="http://schemas.microsoft.com/office/powerpoint/2010/main" val="3665287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6B256D-3929-44E0-A1D1-72BEEAC730B3}" type="datetimeFigureOut">
              <a:rPr lang="en-US" smtClean="0"/>
              <a:t>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C9F0C-14AC-445A-84EB-2EAD0F851115}" type="slidenum">
              <a:rPr lang="en-US" smtClean="0"/>
              <a:t>‹#›</a:t>
            </a:fld>
            <a:endParaRPr lang="en-US"/>
          </a:p>
        </p:txBody>
      </p:sp>
    </p:spTree>
    <p:extLst>
      <p:ext uri="{BB962C8B-B14F-4D97-AF65-F5344CB8AC3E}">
        <p14:creationId xmlns:p14="http://schemas.microsoft.com/office/powerpoint/2010/main" val="115226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B256D-3929-44E0-A1D1-72BEEAC730B3}" type="datetimeFigureOut">
              <a:rPr lang="en-US" smtClean="0"/>
              <a:t>2/16/2017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C9F0C-14AC-445A-84EB-2EAD0F851115}" type="slidenum">
              <a:rPr lang="en-US" smtClean="0"/>
              <a:t>‹#›</a:t>
            </a:fld>
            <a:endParaRPr lang="en-US"/>
          </a:p>
        </p:txBody>
      </p:sp>
    </p:spTree>
    <p:extLst>
      <p:ext uri="{BB962C8B-B14F-4D97-AF65-F5344CB8AC3E}">
        <p14:creationId xmlns:p14="http://schemas.microsoft.com/office/powerpoint/2010/main" val="1066132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docs.cpuc.ca.gov/PublishedDocs/Published/G000/M141/K115/141115074.PDF"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b="14083"/>
          <a:stretch/>
        </p:blipFill>
        <p:spPr>
          <a:xfrm>
            <a:off x="0" y="0"/>
            <a:ext cx="12192000" cy="6862916"/>
          </a:xfrm>
          <a:prstGeom prst="rect">
            <a:avLst/>
          </a:prstGeom>
        </p:spPr>
      </p:pic>
      <p:sp>
        <p:nvSpPr>
          <p:cNvPr id="2" name="Title 1"/>
          <p:cNvSpPr>
            <a:spLocks noGrp="1"/>
          </p:cNvSpPr>
          <p:nvPr>
            <p:ph type="ctrTitle"/>
          </p:nvPr>
        </p:nvSpPr>
        <p:spPr>
          <a:xfrm>
            <a:off x="1524000" y="1148996"/>
            <a:ext cx="9144000" cy="2387600"/>
          </a:xfrm>
        </p:spPr>
        <p:txBody>
          <a:bodyPr/>
          <a:lstStyle/>
          <a:p>
            <a:r>
              <a:rPr lang="en-US" dirty="0" smtClean="0">
                <a:solidFill>
                  <a:schemeClr val="bg1"/>
                </a:solidFill>
              </a:rPr>
              <a:t>Capstone Project – Milestone Report #1</a:t>
            </a:r>
            <a:endParaRPr lang="en-US"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bg1"/>
                </a:solidFill>
              </a:rPr>
              <a:t>Alexsandra Guerra</a:t>
            </a:r>
          </a:p>
          <a:p>
            <a:r>
              <a:rPr lang="en-US" dirty="0" smtClean="0">
                <a:solidFill>
                  <a:schemeClr val="bg1"/>
                </a:solidFill>
              </a:rPr>
              <a:t>2/10/2017</a:t>
            </a:r>
          </a:p>
          <a:p>
            <a:r>
              <a:rPr lang="en-US" dirty="0" smtClean="0">
                <a:solidFill>
                  <a:schemeClr val="bg1"/>
                </a:solidFill>
              </a:rPr>
              <a:t>Spring Board Data Science Intensive </a:t>
            </a:r>
            <a:endParaRPr lang="en-US" dirty="0">
              <a:solidFill>
                <a:schemeClr val="bg1"/>
              </a:solidFill>
            </a:endParaRPr>
          </a:p>
        </p:txBody>
      </p:sp>
    </p:spTree>
    <p:extLst>
      <p:ext uri="{BB962C8B-B14F-4D97-AF65-F5344CB8AC3E}">
        <p14:creationId xmlns:p14="http://schemas.microsoft.com/office/powerpoint/2010/main" val="3799147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003177" y="2343705"/>
            <a:ext cx="4714042" cy="3833258"/>
          </a:xfrm>
        </p:spPr>
        <p:txBody>
          <a:bodyPr>
            <a:normAutofit/>
          </a:bodyPr>
          <a:lstStyle/>
          <a:p>
            <a:pPr marL="0" indent="0">
              <a:buNone/>
            </a:pPr>
            <a:r>
              <a:rPr lang="en-US" sz="1800" dirty="0" smtClean="0"/>
              <a:t>The client is Southern California Edison (SCE). SCE’s mission is to provide clean, reliable, and safe power to its residents. In order to meet the clean energy demands of its customers, SCE has many teams and projects aimed to meet the demands for increased solar PV systems by its customers. It is also conducting studies to better understand the adoption of solar PV systems by commercial customers. </a:t>
            </a:r>
            <a:endParaRPr lang="en-US" sz="1800" dirty="0"/>
          </a:p>
        </p:txBody>
      </p:sp>
      <p:sp>
        <p:nvSpPr>
          <p:cNvPr id="4" name="Content Placeholder 2"/>
          <p:cNvSpPr txBox="1">
            <a:spLocks/>
          </p:cNvSpPr>
          <p:nvPr/>
        </p:nvSpPr>
        <p:spPr>
          <a:xfrm>
            <a:off x="6267634" y="2343705"/>
            <a:ext cx="4829453" cy="16285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SCE research and development engineers will use this analysis on a quarterly basis to keep track of the increase of solar on the grid, and to compare and track performances against other CA IOUs. This analysis will help SCE engineers identify potential partners for demonstration projects.</a:t>
            </a:r>
          </a:p>
          <a:p>
            <a:pPr marL="0" indent="0">
              <a:buNone/>
            </a:pPr>
            <a:endParaRPr lang="en-US" sz="1800" dirty="0"/>
          </a:p>
        </p:txBody>
      </p:sp>
      <p:sp>
        <p:nvSpPr>
          <p:cNvPr id="5" name="TextBox 4"/>
          <p:cNvSpPr txBox="1"/>
          <p:nvPr/>
        </p:nvSpPr>
        <p:spPr>
          <a:xfrm>
            <a:off x="6267634" y="1825625"/>
            <a:ext cx="4165838" cy="461665"/>
          </a:xfrm>
          <a:prstGeom prst="rect">
            <a:avLst/>
          </a:prstGeom>
          <a:noFill/>
        </p:spPr>
        <p:txBody>
          <a:bodyPr wrap="square" rtlCol="0">
            <a:spAutoFit/>
          </a:bodyPr>
          <a:lstStyle/>
          <a:p>
            <a:r>
              <a:rPr lang="en-US" sz="2400" dirty="0" smtClean="0">
                <a:effectLst>
                  <a:outerShdw blurRad="38100" dist="38100" dir="2700000" algn="tl">
                    <a:srgbClr val="000000">
                      <a:alpha val="43137"/>
                    </a:srgbClr>
                  </a:outerShdw>
                </a:effectLst>
                <a:latin typeface="+mj-lt"/>
              </a:rPr>
              <a:t>Problem &amp; Needs</a:t>
            </a:r>
            <a:endParaRPr lang="en-US" sz="2400" dirty="0">
              <a:effectLst>
                <a:outerShdw blurRad="38100" dist="38100" dir="2700000" algn="tl">
                  <a:srgbClr val="000000">
                    <a:alpha val="43137"/>
                  </a:srgbClr>
                </a:outerShdw>
              </a:effectLst>
              <a:latin typeface="+mj-lt"/>
            </a:endParaRPr>
          </a:p>
        </p:txBody>
      </p:sp>
      <p:sp>
        <p:nvSpPr>
          <p:cNvPr id="6" name="TextBox 5"/>
          <p:cNvSpPr txBox="1"/>
          <p:nvPr/>
        </p:nvSpPr>
        <p:spPr>
          <a:xfrm>
            <a:off x="1003177" y="1825625"/>
            <a:ext cx="4518734" cy="461665"/>
          </a:xfrm>
          <a:prstGeom prst="rect">
            <a:avLst/>
          </a:prstGeom>
          <a:noFill/>
        </p:spPr>
        <p:txBody>
          <a:bodyPr wrap="square" rtlCol="0">
            <a:spAutoFit/>
          </a:bodyPr>
          <a:lstStyle/>
          <a:p>
            <a:r>
              <a:rPr lang="en-US" sz="2400" dirty="0" smtClean="0">
                <a:effectLst>
                  <a:outerShdw blurRad="38100" dist="38100" dir="2700000" algn="tl">
                    <a:srgbClr val="000000">
                      <a:alpha val="43137"/>
                    </a:srgbClr>
                  </a:outerShdw>
                </a:effectLst>
                <a:latin typeface="+mj-lt"/>
              </a:rPr>
              <a:t>Client</a:t>
            </a:r>
            <a:endParaRPr lang="en-US" sz="2400" dirty="0">
              <a:effectLst>
                <a:outerShdw blurRad="38100" dist="38100" dir="2700000" algn="tl">
                  <a:srgbClr val="000000">
                    <a:alpha val="43137"/>
                  </a:srgbClr>
                </a:outerShdw>
              </a:effectLst>
              <a:latin typeface="+mj-lt"/>
            </a:endParaRPr>
          </a:p>
        </p:txBody>
      </p:sp>
      <p:pic>
        <p:nvPicPr>
          <p:cNvPr id="9" name="Picture 8"/>
          <p:cNvPicPr>
            <a:picLocks noChangeAspect="1"/>
          </p:cNvPicPr>
          <p:nvPr/>
        </p:nvPicPr>
        <p:blipFill>
          <a:blip r:embed="rId2"/>
          <a:stretch>
            <a:fillRect/>
          </a:stretch>
        </p:blipFill>
        <p:spPr>
          <a:xfrm>
            <a:off x="295275" y="5212045"/>
            <a:ext cx="11601450" cy="1438275"/>
          </a:xfrm>
          <a:prstGeom prst="rect">
            <a:avLst/>
          </a:prstGeom>
        </p:spPr>
      </p:pic>
      <p:sp>
        <p:nvSpPr>
          <p:cNvPr id="10" name="Content Placeholder 2"/>
          <p:cNvSpPr txBox="1">
            <a:spLocks/>
          </p:cNvSpPr>
          <p:nvPr/>
        </p:nvSpPr>
        <p:spPr>
          <a:xfrm>
            <a:off x="6267634" y="4413957"/>
            <a:ext cx="4829453" cy="16285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Create script to clean data, analyze and output visualizations to SharePoint Site.</a:t>
            </a:r>
          </a:p>
          <a:p>
            <a:pPr marL="0" indent="0">
              <a:buNone/>
            </a:pPr>
            <a:endParaRPr lang="en-US" sz="1800" dirty="0"/>
          </a:p>
        </p:txBody>
      </p:sp>
      <p:sp>
        <p:nvSpPr>
          <p:cNvPr id="11" name="TextBox 10"/>
          <p:cNvSpPr txBox="1"/>
          <p:nvPr/>
        </p:nvSpPr>
        <p:spPr>
          <a:xfrm>
            <a:off x="6267634" y="3972232"/>
            <a:ext cx="4165838" cy="461665"/>
          </a:xfrm>
          <a:prstGeom prst="rect">
            <a:avLst/>
          </a:prstGeom>
          <a:noFill/>
        </p:spPr>
        <p:txBody>
          <a:bodyPr wrap="square" rtlCol="0">
            <a:spAutoFit/>
          </a:bodyPr>
          <a:lstStyle/>
          <a:p>
            <a:r>
              <a:rPr lang="en-US" sz="2400" dirty="0" smtClean="0">
                <a:effectLst>
                  <a:outerShdw blurRad="38100" dist="38100" dir="2700000" algn="tl">
                    <a:srgbClr val="000000">
                      <a:alpha val="43137"/>
                    </a:srgbClr>
                  </a:outerShdw>
                </a:effectLst>
                <a:latin typeface="+mj-lt"/>
              </a:rPr>
              <a:t>Objective:</a:t>
            </a:r>
            <a:endParaRPr lang="en-US" sz="24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357173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anner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5212045"/>
            <a:ext cx="11601450" cy="14382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sz="3600" dirty="0" smtClean="0"/>
              <a:t>The data used is public record of solar PV installation applications </a:t>
            </a:r>
            <a:endParaRPr lang="en-US" sz="3600" dirty="0"/>
          </a:p>
        </p:txBody>
      </p:sp>
      <p:sp>
        <p:nvSpPr>
          <p:cNvPr id="3" name="Content Placeholder 2"/>
          <p:cNvSpPr>
            <a:spLocks noGrp="1"/>
          </p:cNvSpPr>
          <p:nvPr>
            <p:ph idx="1"/>
          </p:nvPr>
        </p:nvSpPr>
        <p:spPr>
          <a:xfrm>
            <a:off x="838200" y="1825625"/>
            <a:ext cx="5944340" cy="3323424"/>
          </a:xfrm>
        </p:spPr>
        <p:txBody>
          <a:bodyPr>
            <a:normAutofit fontScale="70000" lnSpcReduction="20000"/>
          </a:bodyPr>
          <a:lstStyle/>
          <a:p>
            <a:pPr marL="0" indent="0">
              <a:buNone/>
            </a:pPr>
            <a:r>
              <a:rPr lang="en-US" dirty="0" smtClean="0"/>
              <a:t>The data is from California Solar Initiative (click here to access) and is a record of anyone trying to connect their Net-energy-metering (NEM) solar PV system to the grid. The data includes over </a:t>
            </a:r>
            <a:r>
              <a:rPr lang="en-US" b="1" dirty="0" smtClean="0"/>
              <a:t>111 columns</a:t>
            </a:r>
            <a:r>
              <a:rPr lang="en-US" dirty="0" smtClean="0"/>
              <a:t>, each row representing one application. The columns of interest in this analysis are listed to the right. </a:t>
            </a:r>
          </a:p>
          <a:p>
            <a:pPr marL="0" indent="0">
              <a:buNone/>
            </a:pPr>
            <a:r>
              <a:rPr lang="en-US" dirty="0"/>
              <a:t>California Distributed Generation Statistics publishes all IOU solar PV net energy metering (NEM) interconnection data from the three large California Investor Owned Utilities (IOUs) which include Pacific Gas &amp; Electric Company (PG&amp;E), Southern California Edison Company (SCE), and San Diego Gas &amp; Electric Company (SDG&amp;E) per CPUC Decision </a:t>
            </a:r>
            <a:r>
              <a:rPr lang="en-US" dirty="0">
                <a:hlinkClick r:id="rId3"/>
              </a:rPr>
              <a:t>(D.)14-11-001</a:t>
            </a:r>
            <a:r>
              <a:rPr lang="en-US" dirty="0"/>
              <a:t>.</a:t>
            </a:r>
          </a:p>
        </p:txBody>
      </p:sp>
      <p:sp>
        <p:nvSpPr>
          <p:cNvPr id="5" name="Content Placeholder 2"/>
          <p:cNvSpPr txBox="1">
            <a:spLocks/>
          </p:cNvSpPr>
          <p:nvPr/>
        </p:nvSpPr>
        <p:spPr>
          <a:xfrm>
            <a:off x="7178335" y="1732754"/>
            <a:ext cx="3963140" cy="332342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000" b="1" dirty="0" smtClean="0"/>
              <a:t>Data fields of interest:</a:t>
            </a:r>
          </a:p>
          <a:p>
            <a:r>
              <a:rPr lang="en-US" dirty="0" smtClean="0"/>
              <a:t>Utility (SCE, PGE, SDGE)</a:t>
            </a:r>
          </a:p>
          <a:p>
            <a:r>
              <a:rPr lang="en-US" dirty="0" smtClean="0"/>
              <a:t>Application Status</a:t>
            </a:r>
          </a:p>
          <a:p>
            <a:r>
              <a:rPr lang="en-US" dirty="0" smtClean="0"/>
              <a:t>Installer (like </a:t>
            </a:r>
            <a:r>
              <a:rPr lang="en-US" dirty="0" err="1" smtClean="0"/>
              <a:t>SolarCity</a:t>
            </a:r>
            <a:r>
              <a:rPr lang="en-US" dirty="0" smtClean="0"/>
              <a:t>)</a:t>
            </a:r>
          </a:p>
          <a:p>
            <a:r>
              <a:rPr lang="en-US" dirty="0" smtClean="0"/>
              <a:t>Application Completed Date</a:t>
            </a:r>
          </a:p>
          <a:p>
            <a:r>
              <a:rPr lang="en-US" dirty="0" smtClean="0"/>
              <a:t>Service ZIP</a:t>
            </a:r>
          </a:p>
        </p:txBody>
      </p:sp>
    </p:spTree>
    <p:extLst>
      <p:ext uri="{BB962C8B-B14F-4D97-AF65-F5344CB8AC3E}">
        <p14:creationId xmlns:p14="http://schemas.microsoft.com/office/powerpoint/2010/main" val="32196278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was cleaned &amp; filtered for relevant information</a:t>
            </a:r>
            <a:endParaRPr lang="en-US" dirty="0"/>
          </a:p>
        </p:txBody>
      </p:sp>
      <p:sp>
        <p:nvSpPr>
          <p:cNvPr id="3" name="Content Placeholder 2"/>
          <p:cNvSpPr>
            <a:spLocks noGrp="1"/>
          </p:cNvSpPr>
          <p:nvPr>
            <p:ph idx="1"/>
          </p:nvPr>
        </p:nvSpPr>
        <p:spPr>
          <a:xfrm>
            <a:off x="838200" y="1825625"/>
            <a:ext cx="6732639" cy="3532956"/>
          </a:xfrm>
        </p:spPr>
        <p:txBody>
          <a:bodyPr>
            <a:normAutofit fontScale="62500" lnSpcReduction="20000"/>
          </a:bodyPr>
          <a:lstStyle/>
          <a:p>
            <a:r>
              <a:rPr lang="en-US" dirty="0" smtClean="0"/>
              <a:t>Only applications with status of “installed” were included</a:t>
            </a:r>
          </a:p>
          <a:p>
            <a:r>
              <a:rPr lang="en-US" dirty="0" smtClean="0"/>
              <a:t>Needed to reformat string values to be consistent (all uppercase)</a:t>
            </a:r>
          </a:p>
          <a:p>
            <a:r>
              <a:rPr lang="en-US" dirty="0" smtClean="0"/>
              <a:t>Duplicate rows were dropped and recorded for results table</a:t>
            </a:r>
          </a:p>
          <a:p>
            <a:r>
              <a:rPr lang="en-US" dirty="0" smtClean="0"/>
              <a:t>Removed the bottom &amp; top 0.5% of data on System Size DC (erroneous)</a:t>
            </a:r>
          </a:p>
          <a:p>
            <a:r>
              <a:rPr lang="en-US" dirty="0" smtClean="0"/>
              <a:t>Any applications with ‘System Size DC’ as null</a:t>
            </a:r>
          </a:p>
          <a:p>
            <a:endParaRPr lang="en-US" dirty="0"/>
          </a:p>
          <a:p>
            <a:pPr marL="0" indent="0">
              <a:buNone/>
            </a:pPr>
            <a:r>
              <a:rPr lang="en-US" dirty="0" smtClean="0"/>
              <a:t>Limitations of Data:</a:t>
            </a:r>
          </a:p>
          <a:p>
            <a:pPr marL="0" indent="0">
              <a:buNone/>
            </a:pPr>
            <a:r>
              <a:rPr lang="en-US" dirty="0" smtClean="0"/>
              <a:t>The data set is limited to the record keeping of the individual utilities that provide the data to CSI. For example, only data that was required after a date was included, so the complete history and total installations is not represented. </a:t>
            </a:r>
            <a:endParaRPr lang="en-US" dirty="0"/>
          </a:p>
        </p:txBody>
      </p:sp>
      <p:sp>
        <p:nvSpPr>
          <p:cNvPr id="5" name="Content Placeholder 2"/>
          <p:cNvSpPr txBox="1">
            <a:spLocks/>
          </p:cNvSpPr>
          <p:nvPr/>
        </p:nvSpPr>
        <p:spPr>
          <a:xfrm>
            <a:off x="7688826" y="1690688"/>
            <a:ext cx="4129548" cy="33040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smtClean="0"/>
          </a:p>
          <a:p>
            <a:pPr marL="0" indent="0">
              <a:buNone/>
            </a:pPr>
            <a:r>
              <a:rPr lang="en-US" dirty="0" smtClean="0"/>
              <a:t>1_clean_and_filter.ipynb</a:t>
            </a:r>
          </a:p>
          <a:p>
            <a:pPr marL="457200" lvl="1" indent="0">
              <a:buNone/>
            </a:pPr>
            <a:r>
              <a:rPr lang="en-US" sz="1800" dirty="0" smtClean="0"/>
              <a:t>Run to load and clean data. Outputs an excel file to then load into step 2</a:t>
            </a:r>
          </a:p>
          <a:p>
            <a:pPr marL="0" indent="0">
              <a:buNone/>
            </a:pPr>
            <a:r>
              <a:rPr lang="en-US" dirty="0" smtClean="0"/>
              <a:t>2_run_analysis.ipynb</a:t>
            </a:r>
          </a:p>
          <a:p>
            <a:pPr marL="457200" lvl="1" indent="0">
              <a:buNone/>
            </a:pPr>
            <a:r>
              <a:rPr lang="en-US" sz="1800" dirty="0" smtClean="0"/>
              <a:t>This is step 2 that plots and looks at the data and outputs to HTML template for SharePoint Site </a:t>
            </a:r>
            <a:r>
              <a:rPr lang="en-US" sz="1800" dirty="0" smtClean="0"/>
              <a:t>(using </a:t>
            </a:r>
            <a:r>
              <a:rPr lang="en-US" sz="1800" dirty="0" err="1" smtClean="0"/>
              <a:t>beautilfulSoup</a:t>
            </a:r>
            <a:r>
              <a:rPr lang="en-US" sz="1800" dirty="0" smtClean="0"/>
              <a:t>) </a:t>
            </a:r>
            <a:endParaRPr lang="en-US" sz="1800" dirty="0"/>
          </a:p>
        </p:txBody>
      </p:sp>
      <p:sp>
        <p:nvSpPr>
          <p:cNvPr id="6" name="TextBox 5"/>
          <p:cNvSpPr txBox="1"/>
          <p:nvPr/>
        </p:nvSpPr>
        <p:spPr>
          <a:xfrm>
            <a:off x="7688826" y="1697345"/>
            <a:ext cx="4165838" cy="461665"/>
          </a:xfrm>
          <a:prstGeom prst="rect">
            <a:avLst/>
          </a:prstGeom>
          <a:noFill/>
        </p:spPr>
        <p:txBody>
          <a:bodyPr wrap="square" rtlCol="0">
            <a:spAutoFit/>
          </a:bodyPr>
          <a:lstStyle/>
          <a:p>
            <a:r>
              <a:rPr lang="en-US" sz="2400" dirty="0" smtClean="0">
                <a:effectLst>
                  <a:outerShdw blurRad="38100" dist="38100" dir="2700000" algn="tl">
                    <a:srgbClr val="000000">
                      <a:alpha val="43137"/>
                    </a:srgbClr>
                  </a:outerShdw>
                </a:effectLst>
                <a:latin typeface="+mj-lt"/>
              </a:rPr>
              <a:t>Scripts:</a:t>
            </a:r>
            <a:endParaRPr lang="en-US" sz="2400" dirty="0">
              <a:effectLst>
                <a:outerShdw blurRad="38100" dist="38100" dir="2700000" algn="tl">
                  <a:srgbClr val="000000">
                    <a:alpha val="43137"/>
                  </a:srgbClr>
                </a:outerShdw>
              </a:effectLst>
              <a:latin typeface="+mj-lt"/>
            </a:endParaRPr>
          </a:p>
        </p:txBody>
      </p:sp>
      <p:pic>
        <p:nvPicPr>
          <p:cNvPr id="7" name="Picture 2" descr="Banner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5212045"/>
            <a:ext cx="1160145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58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are output to HTML template</a:t>
            </a:r>
            <a:endParaRPr lang="en-US" dirty="0"/>
          </a:p>
        </p:txBody>
      </p:sp>
      <p:pic>
        <p:nvPicPr>
          <p:cNvPr id="7" name="Picture 2" descr="Banner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5212045"/>
            <a:ext cx="11601450" cy="14382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38200" y="1585617"/>
            <a:ext cx="4165838" cy="461665"/>
          </a:xfrm>
          <a:prstGeom prst="rect">
            <a:avLst/>
          </a:prstGeom>
          <a:noFill/>
        </p:spPr>
        <p:txBody>
          <a:bodyPr wrap="square" rtlCol="0">
            <a:spAutoFit/>
          </a:bodyPr>
          <a:lstStyle/>
          <a:p>
            <a:r>
              <a:rPr lang="en-US" sz="2400" dirty="0" smtClean="0">
                <a:effectLst>
                  <a:outerShdw blurRad="38100" dist="38100" dir="2700000" algn="tl">
                    <a:srgbClr val="000000">
                      <a:alpha val="43137"/>
                    </a:srgbClr>
                  </a:outerShdw>
                </a:effectLst>
                <a:latin typeface="+mj-lt"/>
              </a:rPr>
              <a:t>Files &amp; Folders:</a:t>
            </a:r>
            <a:endParaRPr lang="en-US" sz="2400" dirty="0">
              <a:effectLst>
                <a:outerShdw blurRad="38100" dist="38100" dir="2700000" algn="tl">
                  <a:srgbClr val="000000">
                    <a:alpha val="43137"/>
                  </a:srgbClr>
                </a:outerShdw>
              </a:effectLst>
              <a:latin typeface="+mj-lt"/>
            </a:endParaRPr>
          </a:p>
        </p:txBody>
      </p:sp>
      <p:pic>
        <p:nvPicPr>
          <p:cNvPr id="10" name="Picture 9"/>
          <p:cNvPicPr>
            <a:picLocks noChangeAspect="1"/>
          </p:cNvPicPr>
          <p:nvPr/>
        </p:nvPicPr>
        <p:blipFill>
          <a:blip r:embed="rId3"/>
          <a:stretch>
            <a:fillRect/>
          </a:stretch>
        </p:blipFill>
        <p:spPr>
          <a:xfrm>
            <a:off x="838200" y="2295846"/>
            <a:ext cx="3063805" cy="2527839"/>
          </a:xfrm>
          <a:prstGeom prst="rect">
            <a:avLst/>
          </a:prstGeom>
        </p:spPr>
      </p:pic>
      <p:sp>
        <p:nvSpPr>
          <p:cNvPr id="11" name="TextBox 10"/>
          <p:cNvSpPr txBox="1"/>
          <p:nvPr/>
        </p:nvSpPr>
        <p:spPr>
          <a:xfrm>
            <a:off x="4644066" y="1682888"/>
            <a:ext cx="1473319" cy="2677656"/>
          </a:xfrm>
          <a:prstGeom prst="rect">
            <a:avLst/>
          </a:prstGeom>
          <a:noFill/>
        </p:spPr>
        <p:txBody>
          <a:bodyPr wrap="square" rtlCol="0">
            <a:spAutoFit/>
          </a:bodyPr>
          <a:lstStyle/>
          <a:p>
            <a:pPr algn="r"/>
            <a:r>
              <a:rPr lang="en-US" sz="2400" dirty="0" smtClean="0">
                <a:solidFill>
                  <a:schemeClr val="bg2">
                    <a:lumMod val="50000"/>
                  </a:schemeClr>
                </a:solidFill>
                <a:latin typeface="+mj-lt"/>
              </a:rPr>
              <a:t>Web page with plots and statistics tables</a:t>
            </a:r>
            <a:endParaRPr lang="en-US" sz="2400" dirty="0">
              <a:solidFill>
                <a:schemeClr val="bg2">
                  <a:lumMod val="50000"/>
                </a:schemeClr>
              </a:solidFill>
              <a:latin typeface="+mj-lt"/>
            </a:endParaRPr>
          </a:p>
        </p:txBody>
      </p:sp>
      <p:pic>
        <p:nvPicPr>
          <p:cNvPr id="13" name="Picture 12"/>
          <p:cNvPicPr>
            <a:picLocks noChangeAspect="1"/>
          </p:cNvPicPr>
          <p:nvPr/>
        </p:nvPicPr>
        <p:blipFill>
          <a:blip r:embed="rId4"/>
          <a:stretch>
            <a:fillRect/>
          </a:stretch>
        </p:blipFill>
        <p:spPr>
          <a:xfrm>
            <a:off x="6283590" y="1406861"/>
            <a:ext cx="4445763" cy="356873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260835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7865805" y="1722737"/>
            <a:ext cx="3746090" cy="3354371"/>
          </a:xfrm>
          <a:prstGeom prst="rect">
            <a:avLst/>
          </a:prstGeom>
        </p:spPr>
      </p:pic>
      <p:sp>
        <p:nvSpPr>
          <p:cNvPr id="2" name="Title 1"/>
          <p:cNvSpPr>
            <a:spLocks noGrp="1"/>
          </p:cNvSpPr>
          <p:nvPr>
            <p:ph type="title"/>
          </p:nvPr>
        </p:nvSpPr>
        <p:spPr/>
        <p:txBody>
          <a:bodyPr>
            <a:normAutofit/>
          </a:bodyPr>
          <a:lstStyle/>
          <a:p>
            <a:r>
              <a:rPr lang="en-US" sz="3600" dirty="0" smtClean="0"/>
              <a:t>Data Validation: compare to SAP </a:t>
            </a:r>
            <a:r>
              <a:rPr lang="en-US" sz="3600" dirty="0" err="1"/>
              <a:t>L</a:t>
            </a:r>
            <a:r>
              <a:rPr lang="en-US" sz="3600" dirty="0" err="1" smtClean="0"/>
              <a:t>umira</a:t>
            </a:r>
            <a:r>
              <a:rPr lang="en-US" sz="3600" dirty="0" smtClean="0"/>
              <a:t> visualization tool</a:t>
            </a:r>
            <a:endParaRPr lang="en-US" sz="3600" dirty="0"/>
          </a:p>
        </p:txBody>
      </p:sp>
      <p:sp>
        <p:nvSpPr>
          <p:cNvPr id="3" name="Content Placeholder 2"/>
          <p:cNvSpPr>
            <a:spLocks noGrp="1"/>
          </p:cNvSpPr>
          <p:nvPr>
            <p:ph idx="1"/>
          </p:nvPr>
        </p:nvSpPr>
        <p:spPr>
          <a:xfrm>
            <a:off x="838200" y="1825625"/>
            <a:ext cx="2721077" cy="2893859"/>
          </a:xfrm>
        </p:spPr>
        <p:txBody>
          <a:bodyPr>
            <a:normAutofit/>
          </a:bodyPr>
          <a:lstStyle/>
          <a:p>
            <a:pPr marL="0" indent="0">
              <a:buNone/>
            </a:pPr>
            <a:r>
              <a:rPr lang="en-US" dirty="0" err="1" smtClean="0"/>
              <a:t>Comaprison</a:t>
            </a:r>
            <a:r>
              <a:rPr lang="en-US" dirty="0" smtClean="0"/>
              <a:t> to </a:t>
            </a:r>
            <a:r>
              <a:rPr lang="en-US" dirty="0"/>
              <a:t>v</a:t>
            </a:r>
            <a:r>
              <a:rPr lang="en-US" dirty="0" smtClean="0"/>
              <a:t>alidate that the script &amp; results are making sense</a:t>
            </a:r>
          </a:p>
          <a:p>
            <a:pPr marL="0" indent="0">
              <a:buNone/>
            </a:pPr>
            <a:r>
              <a:rPr lang="en-US" dirty="0" smtClean="0"/>
              <a:t>- The results match well</a:t>
            </a:r>
            <a:endParaRPr lang="en-US" dirty="0"/>
          </a:p>
        </p:txBody>
      </p:sp>
      <p:pic>
        <p:nvPicPr>
          <p:cNvPr id="4" name="Picture 3"/>
          <p:cNvPicPr>
            <a:picLocks noChangeAspect="1"/>
          </p:cNvPicPr>
          <p:nvPr/>
        </p:nvPicPr>
        <p:blipFill>
          <a:blip r:embed="rId3"/>
          <a:stretch>
            <a:fillRect/>
          </a:stretch>
        </p:blipFill>
        <p:spPr>
          <a:xfrm>
            <a:off x="295275" y="5212045"/>
            <a:ext cx="11601450" cy="1438275"/>
          </a:xfrm>
          <a:prstGeom prst="rect">
            <a:avLst/>
          </a:prstGeom>
        </p:spPr>
      </p:pic>
      <p:sp>
        <p:nvSpPr>
          <p:cNvPr id="6" name="Rectangle 5"/>
          <p:cNvSpPr/>
          <p:nvPr/>
        </p:nvSpPr>
        <p:spPr>
          <a:xfrm>
            <a:off x="8347586" y="1563328"/>
            <a:ext cx="2782529" cy="262297"/>
          </a:xfrm>
          <a:prstGeom prst="rect">
            <a:avLst/>
          </a:prstGeom>
          <a:ln>
            <a:noFill/>
          </a:ln>
          <a:effectLst>
            <a:outerShdw blurRad="50800" dist="38100" dir="5400000" algn="t"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smtClean="0"/>
              <a:t>SAP </a:t>
            </a:r>
            <a:r>
              <a:rPr lang="en-US" sz="1400" dirty="0" err="1" smtClean="0"/>
              <a:t>Lumira</a:t>
            </a:r>
            <a:endParaRPr lang="en-US" sz="1400" dirty="0"/>
          </a:p>
        </p:txBody>
      </p:sp>
      <p:sp>
        <p:nvSpPr>
          <p:cNvPr id="8" name="Rectangle 7"/>
          <p:cNvSpPr/>
          <p:nvPr/>
        </p:nvSpPr>
        <p:spPr>
          <a:xfrm>
            <a:off x="4168273" y="1601454"/>
            <a:ext cx="2782529" cy="262297"/>
          </a:xfrm>
          <a:prstGeom prst="rect">
            <a:avLst/>
          </a:prstGeom>
          <a:ln>
            <a:noFill/>
          </a:ln>
          <a:effectLst>
            <a:outerShdw blurRad="50800" dist="38100" dir="5400000" algn="t"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smtClean="0"/>
              <a:t>Python – </a:t>
            </a:r>
            <a:r>
              <a:rPr lang="en-US" sz="1400" dirty="0" err="1" smtClean="0"/>
              <a:t>cumsum</a:t>
            </a:r>
            <a:r>
              <a:rPr lang="en-US" sz="1400" dirty="0" smtClean="0"/>
              <a:t>()</a:t>
            </a:r>
            <a:endParaRPr lang="en-US" sz="1400" dirty="0"/>
          </a:p>
        </p:txBody>
      </p:sp>
      <p:pic>
        <p:nvPicPr>
          <p:cNvPr id="10" name="Picture 9"/>
          <p:cNvPicPr>
            <a:picLocks noChangeAspect="1"/>
          </p:cNvPicPr>
          <p:nvPr/>
        </p:nvPicPr>
        <p:blipFill>
          <a:blip r:embed="rId4"/>
          <a:stretch>
            <a:fillRect/>
          </a:stretch>
        </p:blipFill>
        <p:spPr>
          <a:xfrm>
            <a:off x="3780479" y="2079931"/>
            <a:ext cx="3897021" cy="2383915"/>
          </a:xfrm>
          <a:prstGeom prst="rect">
            <a:avLst/>
          </a:prstGeom>
        </p:spPr>
      </p:pic>
    </p:spTree>
    <p:extLst>
      <p:ext uri="{BB962C8B-B14F-4D97-AF65-F5344CB8AC3E}">
        <p14:creationId xmlns:p14="http://schemas.microsoft.com/office/powerpoint/2010/main" val="29516925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Data Validation: Compare to internal SCE data set</a:t>
            </a:r>
            <a:endParaRPr lang="en-US" sz="3600" dirty="0"/>
          </a:p>
        </p:txBody>
      </p:sp>
      <p:sp>
        <p:nvSpPr>
          <p:cNvPr id="3" name="Content Placeholder 2"/>
          <p:cNvSpPr>
            <a:spLocks noGrp="1"/>
          </p:cNvSpPr>
          <p:nvPr>
            <p:ph idx="1"/>
          </p:nvPr>
        </p:nvSpPr>
        <p:spPr>
          <a:xfrm>
            <a:off x="838200" y="1825625"/>
            <a:ext cx="2721077" cy="2893859"/>
          </a:xfrm>
        </p:spPr>
        <p:txBody>
          <a:bodyPr>
            <a:normAutofit/>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295275" y="5212045"/>
            <a:ext cx="11601450" cy="1438275"/>
          </a:xfrm>
          <a:prstGeom prst="rect">
            <a:avLst/>
          </a:prstGeom>
        </p:spPr>
      </p:pic>
      <p:sp>
        <p:nvSpPr>
          <p:cNvPr id="6" name="Rectangle 5"/>
          <p:cNvSpPr/>
          <p:nvPr/>
        </p:nvSpPr>
        <p:spPr>
          <a:xfrm>
            <a:off x="8347586" y="1297858"/>
            <a:ext cx="2782529" cy="527767"/>
          </a:xfrm>
          <a:prstGeom prst="rect">
            <a:avLst/>
          </a:prstGeom>
          <a:ln>
            <a:noFill/>
          </a:ln>
          <a:effectLst>
            <a:outerShdw blurRad="50800" dist="38100" dir="5400000" algn="t"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smtClean="0"/>
              <a:t>SAP </a:t>
            </a:r>
            <a:r>
              <a:rPr lang="en-US" sz="1400" dirty="0" err="1" smtClean="0"/>
              <a:t>Lumira</a:t>
            </a:r>
            <a:r>
              <a:rPr lang="en-US" sz="1400" dirty="0" smtClean="0"/>
              <a:t>:</a:t>
            </a:r>
          </a:p>
          <a:p>
            <a:pPr algn="ctr"/>
            <a:r>
              <a:rPr lang="en-US" sz="1400" dirty="0" smtClean="0"/>
              <a:t>SCE Total installed: 1.6 GW</a:t>
            </a:r>
            <a:endParaRPr lang="en-US" sz="1400" dirty="0"/>
          </a:p>
        </p:txBody>
      </p:sp>
      <p:sp>
        <p:nvSpPr>
          <p:cNvPr id="8" name="Rectangle 7"/>
          <p:cNvSpPr/>
          <p:nvPr/>
        </p:nvSpPr>
        <p:spPr>
          <a:xfrm>
            <a:off x="4168273" y="1331732"/>
            <a:ext cx="2782529" cy="532019"/>
          </a:xfrm>
          <a:prstGeom prst="rect">
            <a:avLst/>
          </a:prstGeom>
          <a:ln>
            <a:noFill/>
          </a:ln>
          <a:effectLst>
            <a:outerShdw blurRad="50800" dist="38100" dir="5400000" algn="t"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smtClean="0"/>
              <a:t>Python – </a:t>
            </a:r>
            <a:r>
              <a:rPr lang="en-US" sz="1400" dirty="0" err="1" smtClean="0"/>
              <a:t>cumsum</a:t>
            </a:r>
            <a:r>
              <a:rPr lang="en-US" sz="1400" dirty="0" smtClean="0"/>
              <a:t>()</a:t>
            </a:r>
          </a:p>
          <a:p>
            <a:pPr algn="ctr"/>
            <a:r>
              <a:rPr lang="en-US" sz="1400" dirty="0" smtClean="0"/>
              <a:t>SCE Total Installed: 1.35 GW</a:t>
            </a:r>
            <a:endParaRPr lang="en-US" sz="1400" dirty="0"/>
          </a:p>
        </p:txBody>
      </p:sp>
      <p:pic>
        <p:nvPicPr>
          <p:cNvPr id="10" name="Picture 9"/>
          <p:cNvPicPr>
            <a:picLocks noChangeAspect="1"/>
          </p:cNvPicPr>
          <p:nvPr/>
        </p:nvPicPr>
        <p:blipFill>
          <a:blip r:embed="rId3"/>
          <a:stretch>
            <a:fillRect/>
          </a:stretch>
        </p:blipFill>
        <p:spPr>
          <a:xfrm>
            <a:off x="3780479" y="2079931"/>
            <a:ext cx="3897021" cy="2383915"/>
          </a:xfrm>
          <a:prstGeom prst="rect">
            <a:avLst/>
          </a:prstGeom>
        </p:spPr>
      </p:pic>
      <p:pic>
        <p:nvPicPr>
          <p:cNvPr id="11" name="Picture 10"/>
          <p:cNvPicPr>
            <a:picLocks noChangeAspect="1"/>
          </p:cNvPicPr>
          <p:nvPr/>
        </p:nvPicPr>
        <p:blipFill>
          <a:blip r:embed="rId4"/>
          <a:stretch>
            <a:fillRect/>
          </a:stretch>
        </p:blipFill>
        <p:spPr>
          <a:xfrm>
            <a:off x="8257100" y="1921197"/>
            <a:ext cx="2963499" cy="3044567"/>
          </a:xfrm>
          <a:prstGeom prst="rect">
            <a:avLst/>
          </a:prstGeom>
        </p:spPr>
      </p:pic>
      <p:sp>
        <p:nvSpPr>
          <p:cNvPr id="12" name="TextBox 11"/>
          <p:cNvSpPr txBox="1"/>
          <p:nvPr/>
        </p:nvSpPr>
        <p:spPr>
          <a:xfrm>
            <a:off x="8257100" y="4965764"/>
            <a:ext cx="3193026" cy="246221"/>
          </a:xfrm>
          <a:prstGeom prst="rect">
            <a:avLst/>
          </a:prstGeom>
          <a:noFill/>
        </p:spPr>
        <p:txBody>
          <a:bodyPr wrap="square" rtlCol="0">
            <a:spAutoFit/>
          </a:bodyPr>
          <a:lstStyle/>
          <a:p>
            <a:r>
              <a:rPr lang="en-US" sz="1000" dirty="0" smtClean="0"/>
              <a:t>Filtered for system sizes 1 to 1000 kW</a:t>
            </a:r>
            <a:endParaRPr lang="en-US" sz="1000" dirty="0"/>
          </a:p>
        </p:txBody>
      </p:sp>
    </p:spTree>
    <p:extLst>
      <p:ext uri="{BB962C8B-B14F-4D97-AF65-F5344CB8AC3E}">
        <p14:creationId xmlns:p14="http://schemas.microsoft.com/office/powerpoint/2010/main" val="34047414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Plot: Top 5 installers in each IOU territory</a:t>
            </a:r>
            <a:endParaRPr lang="en-US" dirty="0"/>
          </a:p>
        </p:txBody>
      </p:sp>
      <p:pic>
        <p:nvPicPr>
          <p:cNvPr id="4" name="Picture 3"/>
          <p:cNvPicPr>
            <a:picLocks noChangeAspect="1"/>
          </p:cNvPicPr>
          <p:nvPr/>
        </p:nvPicPr>
        <p:blipFill>
          <a:blip r:embed="rId2"/>
          <a:stretch>
            <a:fillRect/>
          </a:stretch>
        </p:blipFill>
        <p:spPr>
          <a:xfrm>
            <a:off x="1943100" y="2090737"/>
            <a:ext cx="8305800" cy="2676525"/>
          </a:xfrm>
          <a:prstGeom prst="rect">
            <a:avLst/>
          </a:prstGeom>
        </p:spPr>
      </p:pic>
      <p:pic>
        <p:nvPicPr>
          <p:cNvPr id="5" name="Picture 4"/>
          <p:cNvPicPr>
            <a:picLocks noChangeAspect="1"/>
          </p:cNvPicPr>
          <p:nvPr/>
        </p:nvPicPr>
        <p:blipFill>
          <a:blip r:embed="rId3"/>
          <a:stretch>
            <a:fillRect/>
          </a:stretch>
        </p:blipFill>
        <p:spPr>
          <a:xfrm>
            <a:off x="295275" y="5212045"/>
            <a:ext cx="11601450" cy="1438275"/>
          </a:xfrm>
          <a:prstGeom prst="rect">
            <a:avLst/>
          </a:prstGeom>
        </p:spPr>
      </p:pic>
    </p:spTree>
    <p:extLst>
      <p:ext uri="{BB962C8B-B14F-4D97-AF65-F5344CB8AC3E}">
        <p14:creationId xmlns:p14="http://schemas.microsoft.com/office/powerpoint/2010/main" val="281119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Pull in other data sets to validate</a:t>
            </a:r>
          </a:p>
          <a:p>
            <a:r>
              <a:rPr lang="en-US" dirty="0" smtClean="0"/>
              <a:t>Discover why SCE dataset is different than CSI data set (total installed is .3 GW off)</a:t>
            </a:r>
          </a:p>
          <a:p>
            <a:r>
              <a:rPr lang="en-US" dirty="0" smtClean="0"/>
              <a:t>Create </a:t>
            </a:r>
            <a:r>
              <a:rPr lang="en-US" dirty="0" err="1" smtClean="0"/>
              <a:t>Bokeh</a:t>
            </a:r>
            <a:r>
              <a:rPr lang="en-US" dirty="0" smtClean="0"/>
              <a:t> interactive plots for SharePoint Site</a:t>
            </a:r>
          </a:p>
          <a:p>
            <a:r>
              <a:rPr lang="en-US" dirty="0" smtClean="0"/>
              <a:t>Test publishing to SharePoint Site</a:t>
            </a:r>
          </a:p>
        </p:txBody>
      </p:sp>
      <p:pic>
        <p:nvPicPr>
          <p:cNvPr id="4" name="Picture 3"/>
          <p:cNvPicPr>
            <a:picLocks noChangeAspect="1"/>
          </p:cNvPicPr>
          <p:nvPr/>
        </p:nvPicPr>
        <p:blipFill>
          <a:blip r:embed="rId2"/>
          <a:stretch>
            <a:fillRect/>
          </a:stretch>
        </p:blipFill>
        <p:spPr>
          <a:xfrm>
            <a:off x="295275" y="5212045"/>
            <a:ext cx="11601450" cy="1438275"/>
          </a:xfrm>
          <a:prstGeom prst="rect">
            <a:avLst/>
          </a:prstGeom>
        </p:spPr>
      </p:pic>
    </p:spTree>
    <p:extLst>
      <p:ext uri="{BB962C8B-B14F-4D97-AF65-F5344CB8AC3E}">
        <p14:creationId xmlns:p14="http://schemas.microsoft.com/office/powerpoint/2010/main" val="40544678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3">
      <a:majorFont>
        <a:latin typeface="Century Gothic"/>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606</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 Light</vt:lpstr>
      <vt:lpstr>Century Gothic</vt:lpstr>
      <vt:lpstr>Office Theme</vt:lpstr>
      <vt:lpstr>Capstone Project – Milestone Report #1</vt:lpstr>
      <vt:lpstr>Introduction</vt:lpstr>
      <vt:lpstr>The data used is public record of solar PV installation applications </vt:lpstr>
      <vt:lpstr>Data was cleaned &amp; filtered for relevant information</vt:lpstr>
      <vt:lpstr>Results are output to HTML template</vt:lpstr>
      <vt:lpstr>Data Validation: compare to SAP Lumira visualization tool</vt:lpstr>
      <vt:lpstr>Data Validation: Compare to internal SCE data set</vt:lpstr>
      <vt:lpstr>Example Plot: Top 5 installers in each IOU territory</vt:lpstr>
      <vt:lpstr>Next steps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Milestone Report</dc:title>
  <dc:creator>Alexsandra Guerra</dc:creator>
  <cp:lastModifiedBy>Alexsandra Guerra</cp:lastModifiedBy>
  <cp:revision>16</cp:revision>
  <dcterms:created xsi:type="dcterms:W3CDTF">2017-02-16T18:35:05Z</dcterms:created>
  <dcterms:modified xsi:type="dcterms:W3CDTF">2017-02-16T21:57:43Z</dcterms:modified>
</cp:coreProperties>
</file>