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70" r:id="rId5"/>
    <p:sldId id="269" r:id="rId6"/>
    <p:sldId id="258" r:id="rId7"/>
    <p:sldId id="265" r:id="rId8"/>
    <p:sldId id="263" r:id="rId9"/>
    <p:sldId id="268" r:id="rId10"/>
    <p:sldId id="271" r:id="rId11"/>
    <p:sldId id="276" r:id="rId12"/>
    <p:sldId id="279" r:id="rId13"/>
    <p:sldId id="273" r:id="rId14"/>
    <p:sldId id="277" r:id="rId15"/>
    <p:sldId id="278"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86" d="100"/>
          <a:sy n="86" d="100"/>
        </p:scale>
        <p:origin x="4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6B256D-3929-44E0-A1D1-72BEEAC730B3}"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2128331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B256D-3929-44E0-A1D1-72BEEAC730B3}"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247859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B256D-3929-44E0-A1D1-72BEEAC730B3}"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215623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B256D-3929-44E0-A1D1-72BEEAC730B3}"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235685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6B256D-3929-44E0-A1D1-72BEEAC730B3}"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117326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6B256D-3929-44E0-A1D1-72BEEAC730B3}"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96481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6B256D-3929-44E0-A1D1-72BEEAC730B3}" type="datetimeFigureOut">
              <a:rPr lang="en-US" smtClean="0"/>
              <a:t>4/1/2017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282818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6B256D-3929-44E0-A1D1-72BEEAC730B3}" type="datetimeFigureOut">
              <a:rPr lang="en-US" smtClean="0"/>
              <a:t>4/1/2017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1649589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B256D-3929-44E0-A1D1-72BEEAC730B3}" type="datetimeFigureOut">
              <a:rPr lang="en-US" smtClean="0"/>
              <a:t>4/1/2017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264561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6B256D-3929-44E0-A1D1-72BEEAC730B3}"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366528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6B256D-3929-44E0-A1D1-72BEEAC730B3}"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115226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B256D-3929-44E0-A1D1-72BEEAC730B3}" type="datetimeFigureOut">
              <a:rPr lang="en-US" smtClean="0"/>
              <a:t>4/1/2017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C9F0C-14AC-445A-84EB-2EAD0F851115}" type="slidenum">
              <a:rPr lang="en-US" smtClean="0"/>
              <a:t>‹#›</a:t>
            </a:fld>
            <a:endParaRPr lang="en-US"/>
          </a:p>
        </p:txBody>
      </p:sp>
    </p:spTree>
    <p:extLst>
      <p:ext uri="{BB962C8B-B14F-4D97-AF65-F5344CB8AC3E}">
        <p14:creationId xmlns:p14="http://schemas.microsoft.com/office/powerpoint/2010/main" val="1066132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cs.cpuc.ca.gov/PublishedDocs/Published/G000/M141/K115/141115074.PDF"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_Part_1:_Clean"/><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14083"/>
          <a:stretch/>
        </p:blipFill>
        <p:spPr>
          <a:xfrm>
            <a:off x="0" y="0"/>
            <a:ext cx="12192000" cy="6862916"/>
          </a:xfrm>
          <a:prstGeom prst="rect">
            <a:avLst/>
          </a:prstGeom>
        </p:spPr>
      </p:pic>
      <p:sp>
        <p:nvSpPr>
          <p:cNvPr id="2" name="Title 1"/>
          <p:cNvSpPr>
            <a:spLocks noGrp="1"/>
          </p:cNvSpPr>
          <p:nvPr>
            <p:ph type="ctrTitle"/>
          </p:nvPr>
        </p:nvSpPr>
        <p:spPr>
          <a:xfrm>
            <a:off x="1524000" y="1148996"/>
            <a:ext cx="9144000" cy="2387600"/>
          </a:xfrm>
        </p:spPr>
        <p:txBody>
          <a:bodyPr/>
          <a:lstStyle/>
          <a:p>
            <a:r>
              <a:rPr lang="en-US" dirty="0" smtClean="0">
                <a:solidFill>
                  <a:schemeClr val="bg1"/>
                </a:solidFill>
              </a:rPr>
              <a:t>Capstone </a:t>
            </a:r>
            <a:r>
              <a:rPr lang="en-US" dirty="0" smtClean="0">
                <a:solidFill>
                  <a:schemeClr val="bg1"/>
                </a:solidFill>
              </a:rPr>
              <a:t>Project</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Alexsandra Guerra</a:t>
            </a:r>
          </a:p>
          <a:p>
            <a:r>
              <a:rPr lang="en-US" dirty="0" smtClean="0">
                <a:solidFill>
                  <a:schemeClr val="bg1"/>
                </a:solidFill>
              </a:rPr>
              <a:t>March 2017</a:t>
            </a:r>
            <a:endParaRPr lang="en-US" dirty="0" smtClean="0">
              <a:solidFill>
                <a:schemeClr val="bg1"/>
              </a:solidFill>
            </a:endParaRPr>
          </a:p>
          <a:p>
            <a:r>
              <a:rPr lang="en-US" dirty="0" smtClean="0">
                <a:solidFill>
                  <a:schemeClr val="bg1"/>
                </a:solidFill>
              </a:rPr>
              <a:t>Spring Board Data Science Intensive </a:t>
            </a:r>
            <a:endParaRPr lang="en-US" dirty="0">
              <a:solidFill>
                <a:schemeClr val="bg1"/>
              </a:solidFill>
            </a:endParaRPr>
          </a:p>
        </p:txBody>
      </p:sp>
    </p:spTree>
    <p:extLst>
      <p:ext uri="{BB962C8B-B14F-4D97-AF65-F5344CB8AC3E}">
        <p14:creationId xmlns:p14="http://schemas.microsoft.com/office/powerpoint/2010/main" val="3799147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2</a:t>
            </a:r>
            <a:r>
              <a:rPr lang="en-US" sz="3600" baseline="30000" dirty="0" smtClean="0"/>
              <a:t>nd</a:t>
            </a:r>
            <a:r>
              <a:rPr lang="en-US" sz="3600" dirty="0" smtClean="0"/>
              <a:t> Iteration: </a:t>
            </a:r>
            <a:r>
              <a:rPr lang="en-US" sz="3600" dirty="0" err="1" smtClean="0"/>
              <a:t>PowerBi</a:t>
            </a:r>
            <a:r>
              <a:rPr lang="en-US" sz="3600" dirty="0" smtClean="0"/>
              <a:t> interactive plots on SharePoint</a:t>
            </a:r>
            <a:endParaRPr lang="en-US" sz="3600" dirty="0"/>
          </a:p>
        </p:txBody>
      </p:sp>
      <p:pic>
        <p:nvPicPr>
          <p:cNvPr id="4" name="Picture 3"/>
          <p:cNvPicPr>
            <a:picLocks noChangeAspect="1"/>
          </p:cNvPicPr>
          <p:nvPr/>
        </p:nvPicPr>
        <p:blipFill>
          <a:blip r:embed="rId2"/>
          <a:stretch>
            <a:fillRect/>
          </a:stretch>
        </p:blipFill>
        <p:spPr>
          <a:xfrm>
            <a:off x="295275" y="5212045"/>
            <a:ext cx="11601450" cy="1438275"/>
          </a:xfrm>
          <a:prstGeom prst="rect">
            <a:avLst/>
          </a:prstGeom>
        </p:spPr>
      </p:pic>
      <p:sp>
        <p:nvSpPr>
          <p:cNvPr id="5" name="Content Placeholder 4"/>
          <p:cNvSpPr>
            <a:spLocks noGrp="1"/>
          </p:cNvSpPr>
          <p:nvPr>
            <p:ph idx="1"/>
          </p:nvPr>
        </p:nvSpPr>
        <p:spPr>
          <a:xfrm>
            <a:off x="838200" y="1825625"/>
            <a:ext cx="5118717" cy="3030460"/>
          </a:xfrm>
        </p:spPr>
        <p:txBody>
          <a:bodyPr>
            <a:normAutofit fontScale="77500" lnSpcReduction="20000"/>
          </a:bodyPr>
          <a:lstStyle/>
          <a:p>
            <a:pPr marL="0" indent="0">
              <a:buNone/>
            </a:pPr>
            <a:r>
              <a:rPr lang="en-US" dirty="0"/>
              <a:t>PowerBI is a useful tool for data analysis and visualization. However, python is a more agile and easier to use tool for data clean up (in my opinion) and so the work that was already done for this project was used to output several summary DataFrames that were then input into the PowerBI software tool. This allowed for quick upload and automatic visualization of the updated data from the python scripts. </a:t>
            </a:r>
            <a:endParaRPr lang="en-US" dirty="0"/>
          </a:p>
        </p:txBody>
      </p:sp>
      <p:grpSp>
        <p:nvGrpSpPr>
          <p:cNvPr id="11" name="Group 10"/>
          <p:cNvGrpSpPr/>
          <p:nvPr/>
        </p:nvGrpSpPr>
        <p:grpSpPr>
          <a:xfrm>
            <a:off x="9412193" y="1492097"/>
            <a:ext cx="2330700" cy="1959269"/>
            <a:chOff x="236203" y="2026587"/>
            <a:chExt cx="4234200" cy="3494314"/>
          </a:xfrm>
        </p:grpSpPr>
        <p:grpSp>
          <p:nvGrpSpPr>
            <p:cNvPr id="12" name="Group 11"/>
            <p:cNvGrpSpPr/>
            <p:nvPr/>
          </p:nvGrpSpPr>
          <p:grpSpPr>
            <a:xfrm>
              <a:off x="236203" y="2026587"/>
              <a:ext cx="4234200" cy="3494314"/>
              <a:chOff x="236203" y="2026587"/>
              <a:chExt cx="4234200" cy="3494314"/>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03" y="2026587"/>
                <a:ext cx="4234200" cy="3494314"/>
              </a:xfrm>
              <a:prstGeom prst="rect">
                <a:avLst/>
              </a:prstGeom>
            </p:spPr>
          </p:pic>
          <p:pic>
            <p:nvPicPr>
              <p:cNvPr id="15" name="Picture 14"/>
              <p:cNvPicPr>
                <a:picLocks noChangeAspect="1"/>
              </p:cNvPicPr>
              <p:nvPr/>
            </p:nvPicPr>
            <p:blipFill>
              <a:blip r:embed="rId4"/>
              <a:stretch>
                <a:fillRect/>
              </a:stretch>
            </p:blipFill>
            <p:spPr>
              <a:xfrm>
                <a:off x="342661" y="3311386"/>
                <a:ext cx="4021283" cy="2130594"/>
              </a:xfrm>
              <a:prstGeom prst="rect">
                <a:avLst/>
              </a:prstGeom>
            </p:spPr>
          </p:pic>
        </p:grpSp>
        <p:sp>
          <p:nvSpPr>
            <p:cNvPr id="13" name="TextBox 12"/>
            <p:cNvSpPr txBox="1"/>
            <p:nvPr/>
          </p:nvSpPr>
          <p:spPr>
            <a:xfrm>
              <a:off x="419545" y="2902489"/>
              <a:ext cx="3818466" cy="416929"/>
            </a:xfrm>
            <a:prstGeom prst="rect">
              <a:avLst/>
            </a:prstGeom>
            <a:noFill/>
          </p:spPr>
          <p:txBody>
            <a:bodyPr wrap="square" rtlCol="0">
              <a:spAutoFit/>
            </a:bodyPr>
            <a:lstStyle/>
            <a:p>
              <a:pPr algn="ctr"/>
              <a:r>
                <a:rPr lang="en-US" sz="100" dirty="0" smtClean="0">
                  <a:solidFill>
                    <a:schemeClr val="bg1">
                      <a:lumMod val="50000"/>
                    </a:schemeClr>
                  </a:solidFill>
                </a:rPr>
                <a:t>1 of 3 </a:t>
              </a:r>
              <a:r>
                <a:rPr lang="en-US" sz="100" dirty="0" smtClean="0">
                  <a:solidFill>
                    <a:schemeClr val="bg1">
                      <a:lumMod val="50000"/>
                    </a:schemeClr>
                  </a:solidFill>
                  <a:latin typeface="Berlin Sans FB" panose="020E0602020502020306" pitchFamily="34" charset="0"/>
                </a:rPr>
                <a:t>&gt;</a:t>
              </a:r>
              <a:endParaRPr lang="en-US" sz="100" dirty="0">
                <a:solidFill>
                  <a:schemeClr val="bg1">
                    <a:lumMod val="50000"/>
                  </a:schemeClr>
                </a:solidFill>
                <a:latin typeface="Berlin Sans FB" panose="020E0602020502020306" pitchFamily="34" charset="0"/>
              </a:endParaRPr>
            </a:p>
          </p:txBody>
        </p:sp>
      </p:grpSp>
      <p:grpSp>
        <p:nvGrpSpPr>
          <p:cNvPr id="16" name="Group 15"/>
          <p:cNvGrpSpPr/>
          <p:nvPr/>
        </p:nvGrpSpPr>
        <p:grpSpPr>
          <a:xfrm>
            <a:off x="6346010" y="1627786"/>
            <a:ext cx="2330700" cy="1959269"/>
            <a:chOff x="7558840" y="527957"/>
            <a:chExt cx="4234200" cy="3494314"/>
          </a:xfrm>
        </p:grpSpPr>
        <p:grpSp>
          <p:nvGrpSpPr>
            <p:cNvPr id="17" name="Group 16"/>
            <p:cNvGrpSpPr/>
            <p:nvPr/>
          </p:nvGrpSpPr>
          <p:grpSpPr>
            <a:xfrm>
              <a:off x="7558840" y="527957"/>
              <a:ext cx="4234200" cy="3494314"/>
              <a:chOff x="7558840" y="527957"/>
              <a:chExt cx="4234200" cy="3494314"/>
            </a:xfrm>
          </p:grpSpPr>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8840" y="527957"/>
                <a:ext cx="4234200" cy="3494314"/>
              </a:xfrm>
              <a:prstGeom prst="rect">
                <a:avLst/>
              </a:prstGeom>
            </p:spPr>
          </p:pic>
          <p:pic>
            <p:nvPicPr>
              <p:cNvPr id="20" name="Picture 19"/>
              <p:cNvPicPr>
                <a:picLocks noChangeAspect="1"/>
              </p:cNvPicPr>
              <p:nvPr/>
            </p:nvPicPr>
            <p:blipFill rotWithShape="1">
              <a:blip r:embed="rId5"/>
              <a:srcRect l="6488" r="11686"/>
              <a:stretch/>
            </p:blipFill>
            <p:spPr>
              <a:xfrm>
                <a:off x="7727315" y="1813832"/>
                <a:ext cx="3800475" cy="2129518"/>
              </a:xfrm>
              <a:prstGeom prst="rect">
                <a:avLst/>
              </a:prstGeom>
            </p:spPr>
          </p:pic>
        </p:grpSp>
        <p:sp>
          <p:nvSpPr>
            <p:cNvPr id="18" name="TextBox 17"/>
            <p:cNvSpPr txBox="1"/>
            <p:nvPr/>
          </p:nvSpPr>
          <p:spPr>
            <a:xfrm>
              <a:off x="7766707" y="1397492"/>
              <a:ext cx="3818466" cy="416929"/>
            </a:xfrm>
            <a:prstGeom prst="rect">
              <a:avLst/>
            </a:prstGeom>
            <a:noFill/>
          </p:spPr>
          <p:txBody>
            <a:bodyPr wrap="square" rtlCol="0">
              <a:spAutoFit/>
            </a:bodyPr>
            <a:lstStyle/>
            <a:p>
              <a:pPr algn="ctr"/>
              <a:r>
                <a:rPr lang="en-US" sz="100" dirty="0">
                  <a:solidFill>
                    <a:schemeClr val="bg1">
                      <a:lumMod val="50000"/>
                    </a:schemeClr>
                  </a:solidFill>
                  <a:latin typeface="Berlin Sans FB" panose="020E0602020502020306" pitchFamily="34" charset="0"/>
                </a:rPr>
                <a:t>&lt;</a:t>
              </a:r>
              <a:r>
                <a:rPr lang="en-US" sz="100" dirty="0" smtClean="0">
                  <a:solidFill>
                    <a:schemeClr val="bg1">
                      <a:lumMod val="50000"/>
                    </a:schemeClr>
                  </a:solidFill>
                  <a:latin typeface="Berlin Sans FB" panose="020E0602020502020306" pitchFamily="34" charset="0"/>
                </a:rPr>
                <a:t> </a:t>
              </a:r>
              <a:r>
                <a:rPr lang="en-US" sz="100" dirty="0">
                  <a:solidFill>
                    <a:schemeClr val="bg1">
                      <a:lumMod val="50000"/>
                    </a:schemeClr>
                  </a:solidFill>
                </a:rPr>
                <a:t>3</a:t>
              </a:r>
              <a:r>
                <a:rPr lang="en-US" sz="100" dirty="0" smtClean="0">
                  <a:solidFill>
                    <a:schemeClr val="bg1">
                      <a:lumMod val="50000"/>
                    </a:schemeClr>
                  </a:solidFill>
                </a:rPr>
                <a:t> of 3 </a:t>
              </a:r>
              <a:r>
                <a:rPr lang="en-US" sz="100" dirty="0" smtClean="0">
                  <a:solidFill>
                    <a:schemeClr val="bg1">
                      <a:lumMod val="50000"/>
                    </a:schemeClr>
                  </a:solidFill>
                  <a:latin typeface="Berlin Sans FB" panose="020E0602020502020306" pitchFamily="34" charset="0"/>
                </a:rPr>
                <a:t>&gt;</a:t>
              </a:r>
              <a:endParaRPr lang="en-US" sz="100" dirty="0">
                <a:solidFill>
                  <a:schemeClr val="bg1">
                    <a:lumMod val="50000"/>
                  </a:schemeClr>
                </a:solidFill>
                <a:latin typeface="Berlin Sans FB" panose="020E0602020502020306" pitchFamily="34" charset="0"/>
              </a:endParaRPr>
            </a:p>
          </p:txBody>
        </p:sp>
      </p:grpSp>
      <p:grpSp>
        <p:nvGrpSpPr>
          <p:cNvPr id="21" name="Group 20"/>
          <p:cNvGrpSpPr/>
          <p:nvPr/>
        </p:nvGrpSpPr>
        <p:grpSpPr>
          <a:xfrm>
            <a:off x="7937701" y="2870907"/>
            <a:ext cx="2330700" cy="1959269"/>
            <a:chOff x="368828" y="239970"/>
            <a:chExt cx="4234200" cy="3494314"/>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828" y="239970"/>
              <a:ext cx="4234200" cy="3494314"/>
            </a:xfrm>
            <a:prstGeom prst="rect">
              <a:avLst/>
            </a:prstGeom>
          </p:spPr>
        </p:pic>
        <p:sp>
          <p:nvSpPr>
            <p:cNvPr id="23" name="TextBox 22"/>
            <p:cNvSpPr txBox="1"/>
            <p:nvPr/>
          </p:nvSpPr>
          <p:spPr>
            <a:xfrm>
              <a:off x="545478" y="1115872"/>
              <a:ext cx="3818466" cy="416929"/>
            </a:xfrm>
            <a:prstGeom prst="rect">
              <a:avLst/>
            </a:prstGeom>
            <a:noFill/>
          </p:spPr>
          <p:txBody>
            <a:bodyPr wrap="square" rtlCol="0">
              <a:spAutoFit/>
            </a:bodyPr>
            <a:lstStyle/>
            <a:p>
              <a:pPr algn="ctr"/>
              <a:r>
                <a:rPr lang="en-US" sz="100" dirty="0">
                  <a:solidFill>
                    <a:schemeClr val="bg1">
                      <a:lumMod val="50000"/>
                    </a:schemeClr>
                  </a:solidFill>
                  <a:latin typeface="Berlin Sans FB" panose="020E0602020502020306" pitchFamily="34" charset="0"/>
                </a:rPr>
                <a:t>&lt;</a:t>
              </a:r>
              <a:r>
                <a:rPr lang="en-US" sz="100" dirty="0" smtClean="0">
                  <a:solidFill>
                    <a:schemeClr val="bg1">
                      <a:lumMod val="50000"/>
                    </a:schemeClr>
                  </a:solidFill>
                  <a:latin typeface="Berlin Sans FB" panose="020E0602020502020306" pitchFamily="34" charset="0"/>
                </a:rPr>
                <a:t> </a:t>
              </a:r>
              <a:r>
                <a:rPr lang="en-US" sz="100" dirty="0" smtClean="0">
                  <a:solidFill>
                    <a:schemeClr val="bg1">
                      <a:lumMod val="50000"/>
                    </a:schemeClr>
                  </a:solidFill>
                </a:rPr>
                <a:t>2 of 3 </a:t>
              </a:r>
              <a:r>
                <a:rPr lang="en-US" sz="100" dirty="0" smtClean="0">
                  <a:solidFill>
                    <a:schemeClr val="bg1">
                      <a:lumMod val="50000"/>
                    </a:schemeClr>
                  </a:solidFill>
                  <a:latin typeface="Berlin Sans FB" panose="020E0602020502020306" pitchFamily="34" charset="0"/>
                </a:rPr>
                <a:t>&gt;</a:t>
              </a:r>
              <a:endParaRPr lang="en-US" sz="100" dirty="0">
                <a:solidFill>
                  <a:schemeClr val="bg1">
                    <a:lumMod val="50000"/>
                  </a:schemeClr>
                </a:solidFill>
                <a:latin typeface="Berlin Sans FB" panose="020E0602020502020306" pitchFamily="34" charset="0"/>
              </a:endParaRPr>
            </a:p>
          </p:txBody>
        </p:sp>
      </p:grpSp>
    </p:spTree>
    <p:extLst>
      <p:ext uri="{BB962C8B-B14F-4D97-AF65-F5344CB8AC3E}">
        <p14:creationId xmlns:p14="http://schemas.microsoft.com/office/powerpoint/2010/main" val="2076231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2</a:t>
            </a:r>
            <a:r>
              <a:rPr lang="en-US" sz="3600" baseline="30000" dirty="0" smtClean="0"/>
              <a:t>nd</a:t>
            </a:r>
            <a:r>
              <a:rPr lang="en-US" sz="3600" dirty="0" smtClean="0"/>
              <a:t> Iteration: </a:t>
            </a:r>
            <a:r>
              <a:rPr lang="en-US" sz="3600" dirty="0" err="1" smtClean="0"/>
              <a:t>PowerBi</a:t>
            </a:r>
            <a:r>
              <a:rPr lang="en-US" sz="3600" dirty="0" smtClean="0"/>
              <a:t> interactive plots on SharePoint</a:t>
            </a:r>
            <a:endParaRPr lang="en-US" sz="3600" dirty="0"/>
          </a:p>
        </p:txBody>
      </p:sp>
      <p:pic>
        <p:nvPicPr>
          <p:cNvPr id="4" name="Picture 3"/>
          <p:cNvPicPr>
            <a:picLocks noChangeAspect="1"/>
          </p:cNvPicPr>
          <p:nvPr/>
        </p:nvPicPr>
        <p:blipFill>
          <a:blip r:embed="rId2"/>
          <a:stretch>
            <a:fillRect/>
          </a:stretch>
        </p:blipFill>
        <p:spPr>
          <a:xfrm>
            <a:off x="295275" y="5212045"/>
            <a:ext cx="11601450" cy="1438275"/>
          </a:xfrm>
          <a:prstGeom prst="rect">
            <a:avLst/>
          </a:prstGeom>
        </p:spPr>
      </p:pic>
      <p:sp>
        <p:nvSpPr>
          <p:cNvPr id="5" name="Content Placeholder 4"/>
          <p:cNvSpPr>
            <a:spLocks noGrp="1"/>
          </p:cNvSpPr>
          <p:nvPr>
            <p:ph idx="1"/>
          </p:nvPr>
        </p:nvSpPr>
        <p:spPr>
          <a:xfrm>
            <a:off x="838200" y="1825625"/>
            <a:ext cx="5118717" cy="3030460"/>
          </a:xfrm>
        </p:spPr>
        <p:txBody>
          <a:bodyPr>
            <a:normAutofit fontScale="77500" lnSpcReduction="20000"/>
          </a:bodyPr>
          <a:lstStyle/>
          <a:p>
            <a:pPr marL="0" indent="0">
              <a:buNone/>
            </a:pPr>
            <a:r>
              <a:rPr lang="en-US" dirty="0"/>
              <a:t>PowerBI is a useful tool for data analysis and visualization. However, python is a more agile and easier to use tool for data clean up (in my opinion) and so the work that was already done for this project was used to output several summary DataFrames that were then input into the PowerBI software tool. This allowed for quick upload and automatic visualization of the updated data from the python scripts. </a:t>
            </a:r>
            <a:endParaRPr lang="en-US" dirty="0"/>
          </a:p>
        </p:txBody>
      </p:sp>
      <p:grpSp>
        <p:nvGrpSpPr>
          <p:cNvPr id="11" name="Group 10"/>
          <p:cNvGrpSpPr/>
          <p:nvPr/>
        </p:nvGrpSpPr>
        <p:grpSpPr>
          <a:xfrm>
            <a:off x="9412193" y="1492097"/>
            <a:ext cx="2330700" cy="1959269"/>
            <a:chOff x="236203" y="2026587"/>
            <a:chExt cx="4234200" cy="3494314"/>
          </a:xfrm>
        </p:grpSpPr>
        <p:grpSp>
          <p:nvGrpSpPr>
            <p:cNvPr id="12" name="Group 11"/>
            <p:cNvGrpSpPr/>
            <p:nvPr/>
          </p:nvGrpSpPr>
          <p:grpSpPr>
            <a:xfrm>
              <a:off x="236203" y="2026587"/>
              <a:ext cx="4234200" cy="3494314"/>
              <a:chOff x="236203" y="2026587"/>
              <a:chExt cx="4234200" cy="3494314"/>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03" y="2026587"/>
                <a:ext cx="4234200" cy="3494314"/>
              </a:xfrm>
              <a:prstGeom prst="rect">
                <a:avLst/>
              </a:prstGeom>
            </p:spPr>
          </p:pic>
          <p:pic>
            <p:nvPicPr>
              <p:cNvPr id="15" name="Picture 14"/>
              <p:cNvPicPr>
                <a:picLocks noChangeAspect="1"/>
              </p:cNvPicPr>
              <p:nvPr/>
            </p:nvPicPr>
            <p:blipFill>
              <a:blip r:embed="rId4"/>
              <a:stretch>
                <a:fillRect/>
              </a:stretch>
            </p:blipFill>
            <p:spPr>
              <a:xfrm>
                <a:off x="342661" y="3311386"/>
                <a:ext cx="4021283" cy="2130594"/>
              </a:xfrm>
              <a:prstGeom prst="rect">
                <a:avLst/>
              </a:prstGeom>
            </p:spPr>
          </p:pic>
        </p:grpSp>
        <p:sp>
          <p:nvSpPr>
            <p:cNvPr id="13" name="TextBox 12"/>
            <p:cNvSpPr txBox="1"/>
            <p:nvPr/>
          </p:nvSpPr>
          <p:spPr>
            <a:xfrm>
              <a:off x="419545" y="2902489"/>
              <a:ext cx="3818466" cy="416929"/>
            </a:xfrm>
            <a:prstGeom prst="rect">
              <a:avLst/>
            </a:prstGeom>
            <a:noFill/>
          </p:spPr>
          <p:txBody>
            <a:bodyPr wrap="square" rtlCol="0">
              <a:spAutoFit/>
            </a:bodyPr>
            <a:lstStyle/>
            <a:p>
              <a:pPr algn="ctr"/>
              <a:r>
                <a:rPr lang="en-US" sz="100" dirty="0" smtClean="0">
                  <a:solidFill>
                    <a:schemeClr val="bg1">
                      <a:lumMod val="50000"/>
                    </a:schemeClr>
                  </a:solidFill>
                </a:rPr>
                <a:t>1 of 3 </a:t>
              </a:r>
              <a:r>
                <a:rPr lang="en-US" sz="100" dirty="0" smtClean="0">
                  <a:solidFill>
                    <a:schemeClr val="bg1">
                      <a:lumMod val="50000"/>
                    </a:schemeClr>
                  </a:solidFill>
                  <a:latin typeface="Berlin Sans FB" panose="020E0602020502020306" pitchFamily="34" charset="0"/>
                </a:rPr>
                <a:t>&gt;</a:t>
              </a:r>
              <a:endParaRPr lang="en-US" sz="100" dirty="0">
                <a:solidFill>
                  <a:schemeClr val="bg1">
                    <a:lumMod val="50000"/>
                  </a:schemeClr>
                </a:solidFill>
                <a:latin typeface="Berlin Sans FB" panose="020E0602020502020306" pitchFamily="34" charset="0"/>
              </a:endParaRPr>
            </a:p>
          </p:txBody>
        </p:sp>
      </p:grpSp>
      <p:grpSp>
        <p:nvGrpSpPr>
          <p:cNvPr id="16" name="Group 15"/>
          <p:cNvGrpSpPr/>
          <p:nvPr/>
        </p:nvGrpSpPr>
        <p:grpSpPr>
          <a:xfrm>
            <a:off x="6346010" y="1627786"/>
            <a:ext cx="2330700" cy="1959269"/>
            <a:chOff x="7558840" y="527957"/>
            <a:chExt cx="4234200" cy="3494314"/>
          </a:xfrm>
        </p:grpSpPr>
        <p:grpSp>
          <p:nvGrpSpPr>
            <p:cNvPr id="17" name="Group 16"/>
            <p:cNvGrpSpPr/>
            <p:nvPr/>
          </p:nvGrpSpPr>
          <p:grpSpPr>
            <a:xfrm>
              <a:off x="7558840" y="527957"/>
              <a:ext cx="4234200" cy="3494314"/>
              <a:chOff x="7558840" y="527957"/>
              <a:chExt cx="4234200" cy="3494314"/>
            </a:xfrm>
          </p:grpSpPr>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8840" y="527957"/>
                <a:ext cx="4234200" cy="3494314"/>
              </a:xfrm>
              <a:prstGeom prst="rect">
                <a:avLst/>
              </a:prstGeom>
            </p:spPr>
          </p:pic>
          <p:pic>
            <p:nvPicPr>
              <p:cNvPr id="20" name="Picture 19"/>
              <p:cNvPicPr>
                <a:picLocks noChangeAspect="1"/>
              </p:cNvPicPr>
              <p:nvPr/>
            </p:nvPicPr>
            <p:blipFill rotWithShape="1">
              <a:blip r:embed="rId5"/>
              <a:srcRect l="6488" r="11686"/>
              <a:stretch/>
            </p:blipFill>
            <p:spPr>
              <a:xfrm>
                <a:off x="7727315" y="1813832"/>
                <a:ext cx="3800475" cy="2129518"/>
              </a:xfrm>
              <a:prstGeom prst="rect">
                <a:avLst/>
              </a:prstGeom>
            </p:spPr>
          </p:pic>
        </p:grpSp>
        <p:sp>
          <p:nvSpPr>
            <p:cNvPr id="18" name="TextBox 17"/>
            <p:cNvSpPr txBox="1"/>
            <p:nvPr/>
          </p:nvSpPr>
          <p:spPr>
            <a:xfrm>
              <a:off x="7766707" y="1397492"/>
              <a:ext cx="3818466" cy="416929"/>
            </a:xfrm>
            <a:prstGeom prst="rect">
              <a:avLst/>
            </a:prstGeom>
            <a:noFill/>
          </p:spPr>
          <p:txBody>
            <a:bodyPr wrap="square" rtlCol="0">
              <a:spAutoFit/>
            </a:bodyPr>
            <a:lstStyle/>
            <a:p>
              <a:pPr algn="ctr"/>
              <a:r>
                <a:rPr lang="en-US" sz="100" dirty="0">
                  <a:solidFill>
                    <a:schemeClr val="bg1">
                      <a:lumMod val="50000"/>
                    </a:schemeClr>
                  </a:solidFill>
                  <a:latin typeface="Berlin Sans FB" panose="020E0602020502020306" pitchFamily="34" charset="0"/>
                </a:rPr>
                <a:t>&lt;</a:t>
              </a:r>
              <a:r>
                <a:rPr lang="en-US" sz="100" dirty="0" smtClean="0">
                  <a:solidFill>
                    <a:schemeClr val="bg1">
                      <a:lumMod val="50000"/>
                    </a:schemeClr>
                  </a:solidFill>
                  <a:latin typeface="Berlin Sans FB" panose="020E0602020502020306" pitchFamily="34" charset="0"/>
                </a:rPr>
                <a:t> </a:t>
              </a:r>
              <a:r>
                <a:rPr lang="en-US" sz="100" dirty="0">
                  <a:solidFill>
                    <a:schemeClr val="bg1">
                      <a:lumMod val="50000"/>
                    </a:schemeClr>
                  </a:solidFill>
                </a:rPr>
                <a:t>3</a:t>
              </a:r>
              <a:r>
                <a:rPr lang="en-US" sz="100" dirty="0" smtClean="0">
                  <a:solidFill>
                    <a:schemeClr val="bg1">
                      <a:lumMod val="50000"/>
                    </a:schemeClr>
                  </a:solidFill>
                </a:rPr>
                <a:t> of 3 </a:t>
              </a:r>
              <a:r>
                <a:rPr lang="en-US" sz="100" dirty="0" smtClean="0">
                  <a:solidFill>
                    <a:schemeClr val="bg1">
                      <a:lumMod val="50000"/>
                    </a:schemeClr>
                  </a:solidFill>
                  <a:latin typeface="Berlin Sans FB" panose="020E0602020502020306" pitchFamily="34" charset="0"/>
                </a:rPr>
                <a:t>&gt;</a:t>
              </a:r>
              <a:endParaRPr lang="en-US" sz="100" dirty="0">
                <a:solidFill>
                  <a:schemeClr val="bg1">
                    <a:lumMod val="50000"/>
                  </a:schemeClr>
                </a:solidFill>
                <a:latin typeface="Berlin Sans FB" panose="020E0602020502020306" pitchFamily="34" charset="0"/>
              </a:endParaRPr>
            </a:p>
          </p:txBody>
        </p:sp>
      </p:grpSp>
      <p:grpSp>
        <p:nvGrpSpPr>
          <p:cNvPr id="21" name="Group 20"/>
          <p:cNvGrpSpPr/>
          <p:nvPr/>
        </p:nvGrpSpPr>
        <p:grpSpPr>
          <a:xfrm>
            <a:off x="7937701" y="2870907"/>
            <a:ext cx="2330700" cy="1959269"/>
            <a:chOff x="368828" y="239970"/>
            <a:chExt cx="4234200" cy="3494314"/>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828" y="239970"/>
              <a:ext cx="4234200" cy="3494314"/>
            </a:xfrm>
            <a:prstGeom prst="rect">
              <a:avLst/>
            </a:prstGeom>
          </p:spPr>
        </p:pic>
        <p:sp>
          <p:nvSpPr>
            <p:cNvPr id="23" name="TextBox 22"/>
            <p:cNvSpPr txBox="1"/>
            <p:nvPr/>
          </p:nvSpPr>
          <p:spPr>
            <a:xfrm>
              <a:off x="545478" y="1115872"/>
              <a:ext cx="3818466" cy="416929"/>
            </a:xfrm>
            <a:prstGeom prst="rect">
              <a:avLst/>
            </a:prstGeom>
            <a:noFill/>
          </p:spPr>
          <p:txBody>
            <a:bodyPr wrap="square" rtlCol="0">
              <a:spAutoFit/>
            </a:bodyPr>
            <a:lstStyle/>
            <a:p>
              <a:pPr algn="ctr"/>
              <a:r>
                <a:rPr lang="en-US" sz="100" dirty="0">
                  <a:solidFill>
                    <a:schemeClr val="bg1">
                      <a:lumMod val="50000"/>
                    </a:schemeClr>
                  </a:solidFill>
                  <a:latin typeface="Berlin Sans FB" panose="020E0602020502020306" pitchFamily="34" charset="0"/>
                </a:rPr>
                <a:t>&lt;</a:t>
              </a:r>
              <a:r>
                <a:rPr lang="en-US" sz="100" dirty="0" smtClean="0">
                  <a:solidFill>
                    <a:schemeClr val="bg1">
                      <a:lumMod val="50000"/>
                    </a:schemeClr>
                  </a:solidFill>
                  <a:latin typeface="Berlin Sans FB" panose="020E0602020502020306" pitchFamily="34" charset="0"/>
                </a:rPr>
                <a:t> </a:t>
              </a:r>
              <a:r>
                <a:rPr lang="en-US" sz="100" dirty="0" smtClean="0">
                  <a:solidFill>
                    <a:schemeClr val="bg1">
                      <a:lumMod val="50000"/>
                    </a:schemeClr>
                  </a:solidFill>
                </a:rPr>
                <a:t>2 of 3 </a:t>
              </a:r>
              <a:r>
                <a:rPr lang="en-US" sz="100" dirty="0" smtClean="0">
                  <a:solidFill>
                    <a:schemeClr val="bg1">
                      <a:lumMod val="50000"/>
                    </a:schemeClr>
                  </a:solidFill>
                  <a:latin typeface="Berlin Sans FB" panose="020E0602020502020306" pitchFamily="34" charset="0"/>
                </a:rPr>
                <a:t>&gt;</a:t>
              </a:r>
              <a:endParaRPr lang="en-US" sz="100" dirty="0">
                <a:solidFill>
                  <a:schemeClr val="bg1">
                    <a:lumMod val="50000"/>
                  </a:schemeClr>
                </a:solidFill>
                <a:latin typeface="Berlin Sans FB" panose="020E0602020502020306" pitchFamily="34" charset="0"/>
              </a:endParaRPr>
            </a:p>
          </p:txBody>
        </p:sp>
      </p:grpSp>
    </p:spTree>
    <p:extLst>
      <p:ext uri="{BB962C8B-B14F-4D97-AF65-F5344CB8AC3E}">
        <p14:creationId xmlns:p14="http://schemas.microsoft.com/office/powerpoint/2010/main" val="313557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smtClean="0"/>
              <a:t>Example of PowerBI Interaction</a:t>
            </a:r>
            <a:endParaRPr lang="en-US" sz="3600" dirty="0"/>
          </a:p>
        </p:txBody>
      </p:sp>
      <p:pic>
        <p:nvPicPr>
          <p:cNvPr id="4" name="Picture 3"/>
          <p:cNvPicPr>
            <a:picLocks noChangeAspect="1"/>
          </p:cNvPicPr>
          <p:nvPr/>
        </p:nvPicPr>
        <p:blipFill>
          <a:blip r:embed="rId2"/>
          <a:stretch>
            <a:fillRect/>
          </a:stretch>
        </p:blipFill>
        <p:spPr>
          <a:xfrm>
            <a:off x="295275" y="5212045"/>
            <a:ext cx="11601450" cy="1438275"/>
          </a:xfrm>
          <a:prstGeom prst="rect">
            <a:avLst/>
          </a:prstGeom>
        </p:spPr>
      </p:pic>
      <p:grpSp>
        <p:nvGrpSpPr>
          <p:cNvPr id="24" name="Group 23"/>
          <p:cNvGrpSpPr/>
          <p:nvPr/>
        </p:nvGrpSpPr>
        <p:grpSpPr>
          <a:xfrm>
            <a:off x="2396733" y="951331"/>
            <a:ext cx="7962767" cy="5698989"/>
            <a:chOff x="1918607" y="498021"/>
            <a:chExt cx="6404882" cy="4401315"/>
          </a:xfrm>
        </p:grpSpPr>
        <p:grpSp>
          <p:nvGrpSpPr>
            <p:cNvPr id="25" name="Group 24"/>
            <p:cNvGrpSpPr/>
            <p:nvPr/>
          </p:nvGrpSpPr>
          <p:grpSpPr>
            <a:xfrm>
              <a:off x="1918607" y="498021"/>
              <a:ext cx="5070021" cy="4401315"/>
              <a:chOff x="2437038" y="889907"/>
              <a:chExt cx="4551590" cy="4009429"/>
            </a:xfrm>
          </p:grpSpPr>
          <p:pic>
            <p:nvPicPr>
              <p:cNvPr id="28" name="Picture 27"/>
              <p:cNvPicPr/>
              <p:nvPr/>
            </p:nvPicPr>
            <p:blipFill rotWithShape="1">
              <a:blip r:embed="rId3"/>
              <a:srcRect l="55875" t="37862" r="29165" b="9780"/>
              <a:stretch/>
            </p:blipFill>
            <p:spPr>
              <a:xfrm>
                <a:off x="3322863" y="889907"/>
                <a:ext cx="3665765" cy="4009429"/>
              </a:xfrm>
              <a:prstGeom prst="rect">
                <a:avLst/>
              </a:prstGeom>
              <a:effectLst>
                <a:outerShdw blurRad="50800" dist="38100" dir="5400000" algn="t" rotWithShape="0">
                  <a:prstClr val="black">
                    <a:alpha val="40000"/>
                  </a:prstClr>
                </a:outerShdw>
              </a:effectLst>
            </p:spPr>
          </p:pic>
          <p:pic>
            <p:nvPicPr>
              <p:cNvPr id="29" name="Picture 28"/>
              <p:cNvPicPr/>
              <p:nvPr/>
            </p:nvPicPr>
            <p:blipFill rotWithShape="1">
              <a:blip r:embed="rId4"/>
              <a:srcRect l="55855" t="33160" r="37375" b="47072"/>
              <a:stretch/>
            </p:blipFill>
            <p:spPr>
              <a:xfrm>
                <a:off x="3322863" y="1012372"/>
                <a:ext cx="1657352" cy="1510392"/>
              </a:xfrm>
              <a:prstGeom prst="rect">
                <a:avLst/>
              </a:prstGeom>
            </p:spPr>
          </p:pic>
          <p:grpSp>
            <p:nvGrpSpPr>
              <p:cNvPr id="30" name="Group 29"/>
              <p:cNvGrpSpPr/>
              <p:nvPr/>
            </p:nvGrpSpPr>
            <p:grpSpPr>
              <a:xfrm>
                <a:off x="2437038" y="1297739"/>
                <a:ext cx="1122591" cy="1009342"/>
                <a:chOff x="2437038" y="1297739"/>
                <a:chExt cx="1122591" cy="1009342"/>
              </a:xfrm>
            </p:grpSpPr>
            <p:sp>
              <p:nvSpPr>
                <p:cNvPr id="31" name="TextBox 30"/>
                <p:cNvSpPr txBox="1"/>
                <p:nvPr/>
              </p:nvSpPr>
              <p:spPr>
                <a:xfrm>
                  <a:off x="2437038" y="1297739"/>
                  <a:ext cx="898071" cy="1009342"/>
                </a:xfrm>
                <a:prstGeom prst="rect">
                  <a:avLst/>
                </a:prstGeom>
                <a:noFill/>
              </p:spPr>
              <p:txBody>
                <a:bodyPr wrap="square" rtlCol="0">
                  <a:spAutoFit/>
                </a:bodyPr>
                <a:lstStyle/>
                <a:p>
                  <a:pPr algn="r"/>
                  <a:r>
                    <a:rPr lang="en-US" sz="1100" dirty="0" smtClean="0"/>
                    <a:t>Can Select which Electric Utility (IOU) to filter the data viewed on the map</a:t>
                  </a:r>
                  <a:endParaRPr lang="en-US" sz="1100" dirty="0"/>
                </a:p>
              </p:txBody>
            </p:sp>
            <p:cxnSp>
              <p:nvCxnSpPr>
                <p:cNvPr id="32" name="Straight Arrow Connector 31"/>
                <p:cNvCxnSpPr/>
                <p:nvPr/>
              </p:nvCxnSpPr>
              <p:spPr>
                <a:xfrm>
                  <a:off x="3322863" y="1461407"/>
                  <a:ext cx="236766" cy="40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6" name="TextBox 25"/>
            <p:cNvSpPr txBox="1"/>
            <p:nvPr/>
          </p:nvSpPr>
          <p:spPr>
            <a:xfrm>
              <a:off x="6988628" y="2698678"/>
              <a:ext cx="1334861" cy="1446550"/>
            </a:xfrm>
            <a:prstGeom prst="rect">
              <a:avLst/>
            </a:prstGeom>
            <a:noFill/>
          </p:spPr>
          <p:txBody>
            <a:bodyPr wrap="square" rtlCol="0">
              <a:spAutoFit/>
            </a:bodyPr>
            <a:lstStyle/>
            <a:p>
              <a:r>
                <a:rPr lang="en-US" sz="1100" dirty="0" smtClean="0"/>
                <a:t>Can hover over the bubble to show more details and underlying data. Ex:</a:t>
              </a:r>
            </a:p>
            <a:p>
              <a:pPr marL="171450" indent="-171450">
                <a:buFont typeface="Arial" panose="020B0604020202020204" pitchFamily="34" charset="0"/>
                <a:buChar char="•"/>
              </a:pPr>
              <a:r>
                <a:rPr lang="en-US" sz="1050" dirty="0" smtClean="0"/>
                <a:t>Total installed PV capacity</a:t>
              </a:r>
            </a:p>
            <a:p>
              <a:pPr marL="171450" indent="-171450">
                <a:buFont typeface="Arial" panose="020B0604020202020204" pitchFamily="34" charset="0"/>
                <a:buChar char="•"/>
              </a:pPr>
              <a:r>
                <a:rPr lang="en-US" sz="1050" dirty="0" smtClean="0"/>
                <a:t>Service County</a:t>
              </a:r>
            </a:p>
            <a:p>
              <a:pPr marL="171450" indent="-171450">
                <a:buFont typeface="Arial" panose="020B0604020202020204" pitchFamily="34" charset="0"/>
                <a:buChar char="•"/>
              </a:pPr>
              <a:r>
                <a:rPr lang="en-US" sz="1050" dirty="0" smtClean="0"/>
                <a:t>Utility</a:t>
              </a:r>
              <a:endParaRPr lang="en-US" sz="1050" dirty="0"/>
            </a:p>
          </p:txBody>
        </p:sp>
        <p:cxnSp>
          <p:nvCxnSpPr>
            <p:cNvPr id="27" name="Straight Arrow Connector 26"/>
            <p:cNvCxnSpPr/>
            <p:nvPr/>
          </p:nvCxnSpPr>
          <p:spPr>
            <a:xfrm flipH="1">
              <a:off x="6743700" y="2865005"/>
              <a:ext cx="258569" cy="221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4451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Finding: </a:t>
            </a:r>
            <a:r>
              <a:rPr lang="en-US" sz="3600" dirty="0"/>
              <a:t>There is a slowdown in adoption of PV, where the rate of change in added solar capacity yearly is decreasing. </a:t>
            </a:r>
            <a:endParaRPr lang="en-US" sz="3600" dirty="0"/>
          </a:p>
        </p:txBody>
      </p:sp>
      <p:pic>
        <p:nvPicPr>
          <p:cNvPr id="4" name="Picture 3"/>
          <p:cNvPicPr>
            <a:picLocks noChangeAspect="1"/>
          </p:cNvPicPr>
          <p:nvPr/>
        </p:nvPicPr>
        <p:blipFill>
          <a:blip r:embed="rId2"/>
          <a:stretch>
            <a:fillRect/>
          </a:stretch>
        </p:blipFill>
        <p:spPr>
          <a:xfrm>
            <a:off x="295275" y="5212045"/>
            <a:ext cx="11601450" cy="1438275"/>
          </a:xfrm>
          <a:prstGeom prst="rect">
            <a:avLst/>
          </a:prstGeom>
        </p:spPr>
      </p:pic>
      <p:sp>
        <p:nvSpPr>
          <p:cNvPr id="5" name="Content Placeholder 4"/>
          <p:cNvSpPr>
            <a:spLocks noGrp="1"/>
          </p:cNvSpPr>
          <p:nvPr>
            <p:ph idx="1"/>
          </p:nvPr>
        </p:nvSpPr>
        <p:spPr>
          <a:xfrm>
            <a:off x="838200" y="1825625"/>
            <a:ext cx="4594934" cy="3953738"/>
          </a:xfrm>
        </p:spPr>
        <p:txBody>
          <a:bodyPr>
            <a:normAutofit fontScale="62500" lnSpcReduction="20000"/>
          </a:bodyPr>
          <a:lstStyle/>
          <a:p>
            <a:r>
              <a:rPr lang="en-US" dirty="0"/>
              <a:t>NEM 1.0  quotas being met. Regulators set the NEM 1.0 (first version) to cap incentives at 5% of the peak capacity of each utility’s system. NEM 2.0 is now coming into effect. This is likely true for PGE, however SCE has not yet met its NEM limit.</a:t>
            </a:r>
          </a:p>
          <a:p>
            <a:r>
              <a:rPr lang="en-US" dirty="0"/>
              <a:t>Saturation: The cities and customers who are most likely to adopt PV systems have already adopted and a natural saturation is being met. </a:t>
            </a:r>
          </a:p>
          <a:p>
            <a:r>
              <a:rPr lang="en-US" dirty="0"/>
              <a:t>Nonetheless, there is still a large growth in NEM installations that can be expected. </a:t>
            </a:r>
          </a:p>
          <a:p>
            <a:pPr marL="0" indent="0">
              <a:buNone/>
            </a:pPr>
            <a:r>
              <a:rPr lang="en-US" dirty="0"/>
              <a:t>http://bit.ly/2c4ZYVL</a:t>
            </a:r>
          </a:p>
          <a:p>
            <a:pPr marL="0" indent="0">
              <a:buNone/>
            </a:pPr>
            <a:r>
              <a:rPr lang="en-US" dirty="0"/>
              <a:t>http://</a:t>
            </a:r>
            <a:r>
              <a:rPr lang="en-US" dirty="0" smtClean="0"/>
              <a:t>on.sce.com/2onqGPO</a:t>
            </a:r>
            <a:endParaRPr lang="en-US" dirty="0"/>
          </a:p>
        </p:txBody>
      </p:sp>
      <p:grpSp>
        <p:nvGrpSpPr>
          <p:cNvPr id="7" name="Group 6"/>
          <p:cNvGrpSpPr/>
          <p:nvPr/>
        </p:nvGrpSpPr>
        <p:grpSpPr>
          <a:xfrm>
            <a:off x="5799936" y="1825625"/>
            <a:ext cx="5386070" cy="3944620"/>
            <a:chOff x="0" y="0"/>
            <a:chExt cx="4234200" cy="3494314"/>
          </a:xfrm>
          <a:effectLst>
            <a:outerShdw blurRad="50800" dist="38100" dir="5400000" algn="t" rotWithShape="0">
              <a:prstClr val="black">
                <a:alpha val="40000"/>
              </a:prstClr>
            </a:outerShdw>
          </a:effectLst>
        </p:grpSpPr>
        <p:grpSp>
          <p:nvGrpSpPr>
            <p:cNvPr id="8" name="Group 7"/>
            <p:cNvGrpSpPr/>
            <p:nvPr/>
          </p:nvGrpSpPr>
          <p:grpSpPr>
            <a:xfrm>
              <a:off x="0" y="0"/>
              <a:ext cx="4234200" cy="3494314"/>
              <a:chOff x="0" y="0"/>
              <a:chExt cx="4234200" cy="3494314"/>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4234200" cy="3494314"/>
              </a:xfrm>
              <a:prstGeom prst="rect">
                <a:avLst/>
              </a:prstGeom>
            </p:spPr>
          </p:pic>
          <p:pic>
            <p:nvPicPr>
              <p:cNvPr id="11" name="Picture 10"/>
              <p:cNvPicPr>
                <a:picLocks noChangeAspect="1"/>
              </p:cNvPicPr>
              <p:nvPr/>
            </p:nvPicPr>
            <p:blipFill>
              <a:blip r:embed="rId4"/>
              <a:stretch>
                <a:fillRect/>
              </a:stretch>
            </p:blipFill>
            <p:spPr>
              <a:xfrm>
                <a:off x="106458" y="1284799"/>
                <a:ext cx="4021283" cy="2130594"/>
              </a:xfrm>
              <a:prstGeom prst="rect">
                <a:avLst/>
              </a:prstGeom>
            </p:spPr>
          </p:pic>
        </p:grpSp>
        <p:sp>
          <p:nvSpPr>
            <p:cNvPr id="9" name="TextBox 9"/>
            <p:cNvSpPr txBox="1"/>
            <p:nvPr/>
          </p:nvSpPr>
          <p:spPr>
            <a:xfrm>
              <a:off x="183342" y="875765"/>
              <a:ext cx="3818255" cy="287020"/>
            </a:xfrm>
            <a:prstGeom prst="rect">
              <a:avLst/>
            </a:prstGeom>
            <a:noFill/>
          </p:spPr>
          <p:txBody>
            <a:bodyPr wrap="square" rtlCol="0">
              <a:noAutofit/>
            </a:bodyPr>
            <a:lstStyle/>
            <a:p>
              <a:pPr marL="0" marR="0" algn="ctr">
                <a:spcBef>
                  <a:spcPts val="0"/>
                </a:spcBef>
                <a:spcAft>
                  <a:spcPts val="0"/>
                </a:spcAft>
              </a:pPr>
              <a:r>
                <a:rPr lang="en-US" sz="1100" kern="1200">
                  <a:solidFill>
                    <a:srgbClr val="808080"/>
                  </a:solidFill>
                  <a:effectLst/>
                  <a:latin typeface="Segoe UI Light" panose="020B0502040204020203" pitchFamily="34" charset="0"/>
                  <a:ea typeface="Times New Roman" panose="02020603050405020304" pitchFamily="18" charset="0"/>
                  <a:cs typeface="Times New Roman" panose="02020603050405020304" pitchFamily="18" charset="0"/>
                </a:rPr>
                <a:t>1 of 3 </a:t>
              </a:r>
              <a:r>
                <a:rPr lang="en-US" sz="1400" kern="1200">
                  <a:solidFill>
                    <a:srgbClr val="808080"/>
                  </a:solidFill>
                  <a:effectLst/>
                  <a:latin typeface="Berlin Sans FB" panose="020E0602020502020306" pitchFamily="34" charset="0"/>
                  <a:ea typeface="Times New Roman" panose="02020603050405020304" pitchFamily="18" charset="0"/>
                  <a:cs typeface="Times New Roman" panose="02020603050405020304" pitchFamily="18" charset="0"/>
                </a:rPr>
                <a:t>&gt;</a:t>
              </a:r>
              <a:endParaRPr lang="en-US"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975620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Finding: Southern counties have the most PV installations</a:t>
            </a:r>
            <a:endParaRPr lang="en-US" sz="3600" dirty="0"/>
          </a:p>
        </p:txBody>
      </p:sp>
      <p:pic>
        <p:nvPicPr>
          <p:cNvPr id="4" name="Picture 3"/>
          <p:cNvPicPr>
            <a:picLocks noChangeAspect="1"/>
          </p:cNvPicPr>
          <p:nvPr/>
        </p:nvPicPr>
        <p:blipFill>
          <a:blip r:embed="rId2"/>
          <a:stretch>
            <a:fillRect/>
          </a:stretch>
        </p:blipFill>
        <p:spPr>
          <a:xfrm>
            <a:off x="295275" y="5212045"/>
            <a:ext cx="11601450" cy="1438275"/>
          </a:xfrm>
          <a:prstGeom prst="rect">
            <a:avLst/>
          </a:prstGeom>
        </p:spPr>
      </p:pic>
      <p:sp>
        <p:nvSpPr>
          <p:cNvPr id="5" name="Content Placeholder 4"/>
          <p:cNvSpPr>
            <a:spLocks noGrp="1"/>
          </p:cNvSpPr>
          <p:nvPr>
            <p:ph idx="1"/>
          </p:nvPr>
        </p:nvSpPr>
        <p:spPr>
          <a:xfrm>
            <a:off x="838200" y="1825625"/>
            <a:ext cx="4594934" cy="3953738"/>
          </a:xfrm>
        </p:spPr>
        <p:txBody>
          <a:bodyPr>
            <a:normAutofit/>
          </a:bodyPr>
          <a:lstStyle/>
          <a:p>
            <a:pPr lvl="0"/>
            <a:r>
              <a:rPr lang="en-US" sz="1400" dirty="0"/>
              <a:t>San Diego County has the most solar NEM installations than any other county, Los Angeles being second. However, the dataset does not include LADWP (Los Angeles Department of Water and Power), which is publically owned and does not have to report these installations like the IOUs, and therefore not included in the dataset. Thus, the recorded difference here in Solar PV between these two counties is larger than the actual difference. </a:t>
            </a:r>
            <a:endParaRPr lang="en-US" sz="1400" dirty="0" smtClean="0"/>
          </a:p>
          <a:p>
            <a:r>
              <a:rPr lang="en-US" sz="1400" dirty="0"/>
              <a:t>While the data set here of IOU installed NEM solar PV systems is only a subset of PV distributed installations in California, it makes up approximately and thus is a reasonable representation of the total California system, as the difference is less than 3%.</a:t>
            </a:r>
          </a:p>
          <a:p>
            <a:pPr lvl="0"/>
            <a:endParaRPr lang="en-US" sz="1400"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825625"/>
            <a:ext cx="5347317" cy="4282212"/>
          </a:xfrm>
          <a:prstGeom prst="rect">
            <a:avLst/>
          </a:prstGeom>
          <a:noFill/>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98486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Finding: Some solar installers are strong everywhere, others are strong in certain regions</a:t>
            </a:r>
            <a:endParaRPr lang="en-US" sz="3600" dirty="0"/>
          </a:p>
        </p:txBody>
      </p:sp>
      <p:pic>
        <p:nvPicPr>
          <p:cNvPr id="4" name="Picture 3"/>
          <p:cNvPicPr>
            <a:picLocks noChangeAspect="1"/>
          </p:cNvPicPr>
          <p:nvPr/>
        </p:nvPicPr>
        <p:blipFill>
          <a:blip r:embed="rId2"/>
          <a:stretch>
            <a:fillRect/>
          </a:stretch>
        </p:blipFill>
        <p:spPr>
          <a:xfrm>
            <a:off x="295275" y="5212045"/>
            <a:ext cx="11601450" cy="1438275"/>
          </a:xfrm>
          <a:prstGeom prst="rect">
            <a:avLst/>
          </a:prstGeom>
        </p:spPr>
      </p:pic>
      <p:sp>
        <p:nvSpPr>
          <p:cNvPr id="5" name="Content Placeholder 4"/>
          <p:cNvSpPr>
            <a:spLocks noGrp="1"/>
          </p:cNvSpPr>
          <p:nvPr>
            <p:ph idx="1"/>
          </p:nvPr>
        </p:nvSpPr>
        <p:spPr>
          <a:xfrm>
            <a:off x="838200" y="1825625"/>
            <a:ext cx="4594934" cy="3953738"/>
          </a:xfrm>
        </p:spPr>
        <p:txBody>
          <a:bodyPr>
            <a:normAutofit/>
          </a:bodyPr>
          <a:lstStyle/>
          <a:p>
            <a:r>
              <a:rPr lang="en-US" sz="1600" dirty="0"/>
              <a:t>Each utility has its own top installers. In San Diego (San Diego Gas and Electric), the top installers include smaller installers who are not prominent in the larger territories of PGE and SCE, such as: Baker Electric, Sullivan, and Stellar Solar, which are not even in the top 10 installers of SCE or PGE.</a:t>
            </a:r>
          </a:p>
          <a:p>
            <a:pPr lvl="0"/>
            <a:r>
              <a:rPr lang="en-US" sz="1600" dirty="0"/>
              <a:t>Solar City is the strongest player in installing solar systems in California’s large IOUs. It has over 122,000 installations and 760 MW of installed NEM solar, out-performing the runner-up, </a:t>
            </a:r>
            <a:r>
              <a:rPr lang="en-US" sz="1600" dirty="0" err="1"/>
              <a:t>Vivint</a:t>
            </a:r>
            <a:r>
              <a:rPr lang="en-US" sz="1600" dirty="0"/>
              <a:t>, by over 300% which has approx. 33,000 installations and 190 MW of added capacity.</a:t>
            </a:r>
            <a:endParaRPr lang="en-US" sz="1600" dirty="0"/>
          </a:p>
        </p:txBody>
      </p:sp>
      <p:pic>
        <p:nvPicPr>
          <p:cNvPr id="11" name="Picture 10"/>
          <p:cNvPicPr>
            <a:picLocks noChangeAspect="1"/>
          </p:cNvPicPr>
          <p:nvPr/>
        </p:nvPicPr>
        <p:blipFill rotWithShape="1">
          <a:blip r:embed="rId3"/>
          <a:srcRect l="30026" t="-916" r="33057" b="7658"/>
          <a:stretch/>
        </p:blipFill>
        <p:spPr>
          <a:xfrm>
            <a:off x="6560599" y="1690688"/>
            <a:ext cx="4021584" cy="433213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635415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Feedback &amp; Next </a:t>
            </a:r>
            <a:r>
              <a:rPr lang="en-US" dirty="0" smtClean="0"/>
              <a:t>steps</a:t>
            </a:r>
            <a:endParaRPr lang="en-US" dirty="0"/>
          </a:p>
        </p:txBody>
      </p:sp>
      <p:sp>
        <p:nvSpPr>
          <p:cNvPr id="3" name="Content Placeholder 2"/>
          <p:cNvSpPr>
            <a:spLocks noGrp="1"/>
          </p:cNvSpPr>
          <p:nvPr>
            <p:ph idx="1"/>
          </p:nvPr>
        </p:nvSpPr>
        <p:spPr>
          <a:xfrm>
            <a:off x="838200" y="1562471"/>
            <a:ext cx="7382522" cy="3373514"/>
          </a:xfrm>
        </p:spPr>
        <p:txBody>
          <a:bodyPr>
            <a:normAutofit fontScale="85000" lnSpcReduction="20000"/>
          </a:bodyPr>
          <a:lstStyle/>
          <a:p>
            <a:r>
              <a:rPr lang="en-US" dirty="0" smtClean="0"/>
              <a:t>Client feedback was positive. Found use for tool internally to:</a:t>
            </a:r>
          </a:p>
          <a:p>
            <a:pPr lvl="1"/>
            <a:r>
              <a:rPr lang="en-US" dirty="0" smtClean="0"/>
              <a:t>Identify locations for partner cities in demonstration projects</a:t>
            </a:r>
          </a:p>
          <a:p>
            <a:pPr lvl="1"/>
            <a:r>
              <a:rPr lang="en-US" dirty="0" smtClean="0"/>
              <a:t>Track solar installations across utilities for performance tracking</a:t>
            </a:r>
          </a:p>
          <a:p>
            <a:pPr lvl="1"/>
            <a:r>
              <a:rPr lang="en-US" dirty="0" smtClean="0"/>
              <a:t>Identify potential partners (installers) </a:t>
            </a:r>
          </a:p>
          <a:p>
            <a:pPr lvl="1"/>
            <a:endParaRPr lang="en-US" dirty="0"/>
          </a:p>
          <a:p>
            <a:r>
              <a:rPr lang="en-US" dirty="0" smtClean="0"/>
              <a:t>Client asked to share this tool with internal stakeholders:</a:t>
            </a:r>
          </a:p>
          <a:p>
            <a:pPr lvl="1"/>
            <a:r>
              <a:rPr lang="en-US" dirty="0" smtClean="0"/>
              <a:t>Other principle project managers</a:t>
            </a:r>
          </a:p>
          <a:p>
            <a:pPr lvl="1"/>
            <a:r>
              <a:rPr lang="en-US" dirty="0" smtClean="0"/>
              <a:t>Generation interconnection group that tracks records of installations</a:t>
            </a:r>
          </a:p>
        </p:txBody>
      </p:sp>
      <p:pic>
        <p:nvPicPr>
          <p:cNvPr id="4" name="Picture 3"/>
          <p:cNvPicPr>
            <a:picLocks noChangeAspect="1"/>
          </p:cNvPicPr>
          <p:nvPr/>
        </p:nvPicPr>
        <p:blipFill>
          <a:blip r:embed="rId2"/>
          <a:stretch>
            <a:fillRect/>
          </a:stretch>
        </p:blipFill>
        <p:spPr>
          <a:xfrm>
            <a:off x="295275" y="5212045"/>
            <a:ext cx="11601450" cy="1438275"/>
          </a:xfrm>
          <a:prstGeom prst="rect">
            <a:avLst/>
          </a:prstGeom>
        </p:spPr>
      </p:pic>
      <p:sp>
        <p:nvSpPr>
          <p:cNvPr id="5" name="Content Placeholder 2"/>
          <p:cNvSpPr txBox="1">
            <a:spLocks/>
          </p:cNvSpPr>
          <p:nvPr/>
        </p:nvSpPr>
        <p:spPr>
          <a:xfrm>
            <a:off x="8220722" y="1286411"/>
            <a:ext cx="3543670" cy="337351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Suggested next steps from client:	</a:t>
            </a:r>
          </a:p>
          <a:p>
            <a:pPr lvl="0"/>
            <a:r>
              <a:rPr lang="en-US" dirty="0" smtClean="0"/>
              <a:t>Visualize performance </a:t>
            </a:r>
            <a:r>
              <a:rPr lang="en-US" dirty="0"/>
              <a:t>of utilities in terms of customer base size and territory size. This would give context to the penetration of PV systems per utility.</a:t>
            </a:r>
          </a:p>
          <a:p>
            <a:pPr lvl="0"/>
            <a:r>
              <a:rPr lang="en-US" dirty="0" smtClean="0"/>
              <a:t>Add a </a:t>
            </a:r>
            <a:r>
              <a:rPr lang="en-US" dirty="0"/>
              <a:t>page </a:t>
            </a:r>
            <a:r>
              <a:rPr lang="en-US" dirty="0" smtClean="0"/>
              <a:t>to </a:t>
            </a:r>
            <a:r>
              <a:rPr lang="en-US" dirty="0"/>
              <a:t>track </a:t>
            </a:r>
            <a:r>
              <a:rPr lang="en-US" dirty="0" smtClean="0"/>
              <a:t>installation </a:t>
            </a:r>
            <a:r>
              <a:rPr lang="en-US" dirty="0"/>
              <a:t>application turn over </a:t>
            </a:r>
            <a:r>
              <a:rPr lang="en-US" dirty="0" smtClean="0"/>
              <a:t>time, </a:t>
            </a:r>
            <a:r>
              <a:rPr lang="en-US" dirty="0"/>
              <a:t>i.e. the time it take for permitting and approval before the customer can actually connect their system to the </a:t>
            </a:r>
            <a:r>
              <a:rPr lang="en-US" dirty="0" smtClean="0"/>
              <a:t>grid</a:t>
            </a:r>
            <a:endParaRPr lang="en-US" dirty="0" smtClean="0"/>
          </a:p>
        </p:txBody>
      </p:sp>
    </p:spTree>
    <p:extLst>
      <p:ext uri="{BB962C8B-B14F-4D97-AF65-F5344CB8AC3E}">
        <p14:creationId xmlns:p14="http://schemas.microsoft.com/office/powerpoint/2010/main" val="4054467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003177" y="2343705"/>
            <a:ext cx="4714042" cy="3833258"/>
          </a:xfrm>
        </p:spPr>
        <p:txBody>
          <a:bodyPr>
            <a:normAutofit/>
          </a:bodyPr>
          <a:lstStyle/>
          <a:p>
            <a:pPr marL="0" indent="0">
              <a:buNone/>
            </a:pPr>
            <a:r>
              <a:rPr lang="en-US" sz="1800" dirty="0" smtClean="0"/>
              <a:t>The client is Southern California Edison (SCE). SCE’s mission is to provide clean, reliable, and safe power to its residents. In order to meet the clean energy demands of its customers, SCE has many teams and projects aimed to meet the demands for increased solar PV systems by its customers. It is also conducting studies to better understand the adoption of solar PV systems by commercial customers. </a:t>
            </a:r>
            <a:endParaRPr lang="en-US" sz="1800" dirty="0"/>
          </a:p>
        </p:txBody>
      </p:sp>
      <p:sp>
        <p:nvSpPr>
          <p:cNvPr id="4" name="Content Placeholder 2"/>
          <p:cNvSpPr txBox="1">
            <a:spLocks/>
          </p:cNvSpPr>
          <p:nvPr/>
        </p:nvSpPr>
        <p:spPr>
          <a:xfrm>
            <a:off x="6267634" y="2343705"/>
            <a:ext cx="4829453" cy="162852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SCE research and development engineers will use this analysis on a quarterly basis to keep track of the increase of solar on the grid, and to compare and track performances against other CA IOUs. This analysis will help SCE engineers identify potential partners for demonstration projects.</a:t>
            </a:r>
          </a:p>
          <a:p>
            <a:pPr marL="0" indent="0">
              <a:buNone/>
            </a:pPr>
            <a:endParaRPr lang="en-US" sz="1800" dirty="0"/>
          </a:p>
        </p:txBody>
      </p:sp>
      <p:sp>
        <p:nvSpPr>
          <p:cNvPr id="5" name="TextBox 4"/>
          <p:cNvSpPr txBox="1"/>
          <p:nvPr/>
        </p:nvSpPr>
        <p:spPr>
          <a:xfrm>
            <a:off x="6267634" y="1825625"/>
            <a:ext cx="4165838" cy="461665"/>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latin typeface="+mj-lt"/>
              </a:rPr>
              <a:t>Problem &amp; Needs</a:t>
            </a:r>
            <a:endParaRPr lang="en-US" sz="2400" dirty="0">
              <a:effectLst>
                <a:outerShdw blurRad="38100" dist="38100" dir="2700000" algn="tl">
                  <a:srgbClr val="000000">
                    <a:alpha val="43137"/>
                  </a:srgbClr>
                </a:outerShdw>
              </a:effectLst>
              <a:latin typeface="+mj-lt"/>
            </a:endParaRPr>
          </a:p>
        </p:txBody>
      </p:sp>
      <p:sp>
        <p:nvSpPr>
          <p:cNvPr id="6" name="TextBox 5"/>
          <p:cNvSpPr txBox="1"/>
          <p:nvPr/>
        </p:nvSpPr>
        <p:spPr>
          <a:xfrm>
            <a:off x="1003177" y="1825625"/>
            <a:ext cx="4518734" cy="461665"/>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latin typeface="+mj-lt"/>
              </a:rPr>
              <a:t>Client</a:t>
            </a:r>
            <a:endParaRPr lang="en-US" sz="2400" dirty="0">
              <a:effectLst>
                <a:outerShdw blurRad="38100" dist="38100" dir="2700000" algn="tl">
                  <a:srgbClr val="000000">
                    <a:alpha val="43137"/>
                  </a:srgbClr>
                </a:outerShdw>
              </a:effectLst>
              <a:latin typeface="+mj-lt"/>
            </a:endParaRPr>
          </a:p>
        </p:txBody>
      </p:sp>
      <p:pic>
        <p:nvPicPr>
          <p:cNvPr id="9" name="Picture 8"/>
          <p:cNvPicPr>
            <a:picLocks noChangeAspect="1"/>
          </p:cNvPicPr>
          <p:nvPr/>
        </p:nvPicPr>
        <p:blipFill>
          <a:blip r:embed="rId2"/>
          <a:stretch>
            <a:fillRect/>
          </a:stretch>
        </p:blipFill>
        <p:spPr>
          <a:xfrm>
            <a:off x="295275" y="5212045"/>
            <a:ext cx="11601450" cy="1438275"/>
          </a:xfrm>
          <a:prstGeom prst="rect">
            <a:avLst/>
          </a:prstGeom>
        </p:spPr>
      </p:pic>
      <p:sp>
        <p:nvSpPr>
          <p:cNvPr id="10" name="Content Placeholder 2"/>
          <p:cNvSpPr txBox="1">
            <a:spLocks/>
          </p:cNvSpPr>
          <p:nvPr/>
        </p:nvSpPr>
        <p:spPr>
          <a:xfrm>
            <a:off x="6267634" y="4413957"/>
            <a:ext cx="4829453" cy="1628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Create script to clean data, analyze and output visualizations to SharePoint Site.</a:t>
            </a:r>
          </a:p>
          <a:p>
            <a:pPr marL="0" indent="0">
              <a:buNone/>
            </a:pPr>
            <a:endParaRPr lang="en-US" sz="1800" dirty="0"/>
          </a:p>
        </p:txBody>
      </p:sp>
      <p:sp>
        <p:nvSpPr>
          <p:cNvPr id="11" name="TextBox 10"/>
          <p:cNvSpPr txBox="1"/>
          <p:nvPr/>
        </p:nvSpPr>
        <p:spPr>
          <a:xfrm>
            <a:off x="6267634" y="3972232"/>
            <a:ext cx="4165838" cy="461665"/>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latin typeface="+mj-lt"/>
              </a:rPr>
              <a:t>Objective:</a:t>
            </a:r>
            <a:endParaRPr lang="en-US" sz="24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357173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nner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5212045"/>
            <a:ext cx="11601450" cy="14382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3600" dirty="0" smtClean="0"/>
              <a:t>The data used is public record of solar PV installation applications </a:t>
            </a:r>
            <a:endParaRPr lang="en-US" sz="3600" dirty="0"/>
          </a:p>
        </p:txBody>
      </p:sp>
      <p:sp>
        <p:nvSpPr>
          <p:cNvPr id="3" name="Content Placeholder 2"/>
          <p:cNvSpPr>
            <a:spLocks noGrp="1"/>
          </p:cNvSpPr>
          <p:nvPr>
            <p:ph idx="1"/>
          </p:nvPr>
        </p:nvSpPr>
        <p:spPr>
          <a:xfrm>
            <a:off x="838200" y="1825625"/>
            <a:ext cx="5944340" cy="3323424"/>
          </a:xfrm>
        </p:spPr>
        <p:txBody>
          <a:bodyPr>
            <a:normAutofit fontScale="70000" lnSpcReduction="20000"/>
          </a:bodyPr>
          <a:lstStyle/>
          <a:p>
            <a:pPr marL="0" indent="0">
              <a:buNone/>
            </a:pPr>
            <a:r>
              <a:rPr lang="en-US" dirty="0" smtClean="0"/>
              <a:t>The data is from California Solar Initiative (click here to access) and is a record of anyone trying to connect their Net-energy-metering (NEM) solar PV system to the grid. The data includes over </a:t>
            </a:r>
            <a:r>
              <a:rPr lang="en-US" b="1" dirty="0" smtClean="0"/>
              <a:t>111 columns</a:t>
            </a:r>
            <a:r>
              <a:rPr lang="en-US" dirty="0" smtClean="0"/>
              <a:t>, each row representing one application. The columns of interest in this analysis are listed to the right. </a:t>
            </a:r>
          </a:p>
          <a:p>
            <a:pPr marL="0" indent="0">
              <a:buNone/>
            </a:pPr>
            <a:r>
              <a:rPr lang="en-US" dirty="0"/>
              <a:t>California Distributed Generation Statistics publishes all IOU solar PV net energy metering (NEM) interconnection data from the three large California Investor Owned Utilities (IOUs) which include Pacific Gas &amp; Electric Company (PG&amp;E), Southern California Edison Company (SCE), and San Diego Gas &amp; Electric Company (SDG&amp;E) per CPUC Decision </a:t>
            </a:r>
            <a:r>
              <a:rPr lang="en-US" dirty="0">
                <a:hlinkClick r:id="rId3"/>
              </a:rPr>
              <a:t>(D.)14-11-001</a:t>
            </a:r>
            <a:r>
              <a:rPr lang="en-US" dirty="0"/>
              <a:t>.</a:t>
            </a:r>
          </a:p>
        </p:txBody>
      </p:sp>
      <p:sp>
        <p:nvSpPr>
          <p:cNvPr id="5" name="Content Placeholder 2"/>
          <p:cNvSpPr txBox="1">
            <a:spLocks/>
          </p:cNvSpPr>
          <p:nvPr/>
        </p:nvSpPr>
        <p:spPr>
          <a:xfrm>
            <a:off x="7178335" y="1732754"/>
            <a:ext cx="3963140" cy="33234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b="1" dirty="0" smtClean="0"/>
              <a:t>Data fields of interest:</a:t>
            </a:r>
          </a:p>
          <a:p>
            <a:r>
              <a:rPr lang="en-US" dirty="0" smtClean="0"/>
              <a:t>Utility (SCE, PGE, SDGE)</a:t>
            </a:r>
          </a:p>
          <a:p>
            <a:r>
              <a:rPr lang="en-US" dirty="0" smtClean="0"/>
              <a:t>Application Status</a:t>
            </a:r>
          </a:p>
          <a:p>
            <a:r>
              <a:rPr lang="en-US" dirty="0" smtClean="0"/>
              <a:t>Installer (like </a:t>
            </a:r>
            <a:r>
              <a:rPr lang="en-US" dirty="0" err="1" smtClean="0"/>
              <a:t>SolarCity</a:t>
            </a:r>
            <a:r>
              <a:rPr lang="en-US" dirty="0" smtClean="0"/>
              <a:t>)</a:t>
            </a:r>
          </a:p>
          <a:p>
            <a:r>
              <a:rPr lang="en-US" dirty="0" smtClean="0"/>
              <a:t>Application Completed Date</a:t>
            </a:r>
          </a:p>
          <a:p>
            <a:r>
              <a:rPr lang="en-US" dirty="0" smtClean="0"/>
              <a:t>Service ZIP</a:t>
            </a:r>
          </a:p>
        </p:txBody>
      </p:sp>
    </p:spTree>
    <p:extLst>
      <p:ext uri="{BB962C8B-B14F-4D97-AF65-F5344CB8AC3E}">
        <p14:creationId xmlns:p14="http://schemas.microsoft.com/office/powerpoint/2010/main" val="3219627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Project Steps &amp; Process</a:t>
            </a:r>
            <a:endParaRPr lang="en-US" sz="3600" dirty="0"/>
          </a:p>
        </p:txBody>
      </p:sp>
      <p:pic>
        <p:nvPicPr>
          <p:cNvPr id="20" name="Picture 19"/>
          <p:cNvPicPr>
            <a:picLocks noChangeAspect="1"/>
          </p:cNvPicPr>
          <p:nvPr/>
        </p:nvPicPr>
        <p:blipFill>
          <a:blip r:embed="rId2"/>
          <a:stretch>
            <a:fillRect/>
          </a:stretch>
        </p:blipFill>
        <p:spPr>
          <a:xfrm>
            <a:off x="295275" y="5212045"/>
            <a:ext cx="11601450" cy="1438275"/>
          </a:xfrm>
          <a:prstGeom prst="rect">
            <a:avLst/>
          </a:prstGeom>
        </p:spPr>
      </p:pic>
      <p:sp>
        <p:nvSpPr>
          <p:cNvPr id="21" name="Rectangle 20"/>
          <p:cNvSpPr/>
          <p:nvPr/>
        </p:nvSpPr>
        <p:spPr>
          <a:xfrm>
            <a:off x="838200" y="1844146"/>
            <a:ext cx="4941163" cy="2447145"/>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US" sz="1100" b="1" dirty="0" smtClean="0">
                <a:latin typeface="Segoe UI Light" panose="020B0502040204020203" pitchFamily="34" charset="0"/>
                <a:ea typeface="Segoe UI Light" panose="020B0502040204020203" pitchFamily="34" charset="0"/>
                <a:cs typeface="Times New Roman" panose="02020603050405020304" pitchFamily="18" charset="0"/>
              </a:rPr>
              <a:t>Data </a:t>
            </a:r>
            <a:r>
              <a:rPr lang="en-US" sz="1100" b="1" dirty="0">
                <a:latin typeface="Segoe UI Light" panose="020B0502040204020203" pitchFamily="34" charset="0"/>
                <a:ea typeface="Segoe UI Light" panose="020B0502040204020203" pitchFamily="34" charset="0"/>
                <a:cs typeface="Times New Roman" panose="02020603050405020304" pitchFamily="18" charset="0"/>
              </a:rPr>
              <a:t>exploration</a:t>
            </a:r>
            <a:r>
              <a:rPr lang="en-US" sz="1100" dirty="0">
                <a:latin typeface="Segoe UI Light" panose="020B0502040204020203" pitchFamily="34" charset="0"/>
                <a:ea typeface="Segoe UI Light" panose="020B0502040204020203" pitchFamily="34" charset="0"/>
                <a:cs typeface="Times New Roman" panose="02020603050405020304" pitchFamily="18" charset="0"/>
              </a:rPr>
              <a:t> – looked at the data using python summary tools, histograms, and plots. Plotted many different representations and grouping of the data. </a:t>
            </a:r>
          </a:p>
          <a:p>
            <a:pPr marL="342900" marR="0" lvl="0" indent="-342900">
              <a:lnSpc>
                <a:spcPct val="107000"/>
              </a:lnSpc>
              <a:spcBef>
                <a:spcPts val="0"/>
              </a:spcBef>
              <a:spcAft>
                <a:spcPts val="0"/>
              </a:spcAft>
              <a:buFont typeface="+mj-lt"/>
              <a:buAutoNum type="arabicPeriod"/>
            </a:pPr>
            <a:r>
              <a:rPr lang="en-US" sz="1100" dirty="0">
                <a:latin typeface="Segoe UI Light" panose="020B0502040204020203" pitchFamily="34" charset="0"/>
                <a:ea typeface="Segoe UI Light" panose="020B0502040204020203" pitchFamily="34" charset="0"/>
                <a:cs typeface="Times New Roman" panose="02020603050405020304" pitchFamily="18" charset="0"/>
              </a:rPr>
              <a:t>Presented to client – feedback from client identified which plots and information was most helpful and met client needs</a:t>
            </a:r>
          </a:p>
          <a:p>
            <a:pPr marL="342900" marR="0" lvl="0" indent="-342900">
              <a:lnSpc>
                <a:spcPct val="107000"/>
              </a:lnSpc>
              <a:spcBef>
                <a:spcPts val="0"/>
              </a:spcBef>
              <a:spcAft>
                <a:spcPts val="0"/>
              </a:spcAft>
              <a:buFont typeface="+mj-lt"/>
              <a:buAutoNum type="arabicPeriod"/>
            </a:pPr>
            <a:r>
              <a:rPr lang="en-US" sz="1100" b="1" dirty="0">
                <a:latin typeface="Segoe UI Light" panose="020B0502040204020203" pitchFamily="34" charset="0"/>
                <a:ea typeface="Segoe UI Light" panose="020B0502040204020203" pitchFamily="34" charset="0"/>
                <a:cs typeface="Times New Roman" panose="02020603050405020304" pitchFamily="18" charset="0"/>
              </a:rPr>
              <a:t>First iteration of project:</a:t>
            </a:r>
            <a:endParaRPr lang="en-US" sz="1100" dirty="0">
              <a:latin typeface="Segoe UI Light" panose="020B0502040204020203" pitchFamily="34" charset="0"/>
              <a:ea typeface="Segoe UI Light" panose="020B0502040204020203"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rabicPeriod"/>
            </a:pPr>
            <a:r>
              <a:rPr lang="en-US" sz="1100" dirty="0">
                <a:latin typeface="Segoe UI Light" panose="020B0502040204020203" pitchFamily="34" charset="0"/>
                <a:ea typeface="Segoe UI Light" panose="020B0502040204020203" pitchFamily="34" charset="0"/>
                <a:cs typeface="Times New Roman" panose="02020603050405020304" pitchFamily="18" charset="0"/>
              </a:rPr>
              <a:t>Created data cleaning scripts – this process was the longest part of the project. (see </a:t>
            </a:r>
            <a:r>
              <a:rPr lang="en-US" sz="1100" u="sng" dirty="0">
                <a:solidFill>
                  <a:srgbClr val="0000FF"/>
                </a:solidFill>
                <a:latin typeface="Segoe UI Light" panose="020B0502040204020203" pitchFamily="34" charset="0"/>
                <a:ea typeface="Segoe UI Light" panose="020B0502040204020203" pitchFamily="34" charset="0"/>
                <a:cs typeface="Times New Roman" panose="02020603050405020304" pitchFamily="18" charset="0"/>
                <a:hlinkClick r:id="rId3"/>
              </a:rPr>
              <a:t>Part 1: Clean Up</a:t>
            </a:r>
            <a:r>
              <a:rPr lang="en-US" sz="1100" dirty="0">
                <a:latin typeface="Segoe UI Light" panose="020B0502040204020203" pitchFamily="34" charset="0"/>
                <a:ea typeface="Segoe UI Light" panose="020B0502040204020203" pitchFamily="34" charset="0"/>
                <a:cs typeface="Times New Roman" panose="02020603050405020304" pitchFamily="18" charset="0"/>
              </a:rPr>
              <a:t>)</a:t>
            </a:r>
          </a:p>
          <a:p>
            <a:pPr marL="742950" marR="0" lvl="1" indent="-285750">
              <a:lnSpc>
                <a:spcPct val="107000"/>
              </a:lnSpc>
              <a:spcBef>
                <a:spcPts val="0"/>
              </a:spcBef>
              <a:spcAft>
                <a:spcPts val="0"/>
              </a:spcAft>
              <a:buFont typeface="+mj-lt"/>
              <a:buAutoNum type="arabicPeriod"/>
            </a:pPr>
            <a:r>
              <a:rPr lang="en-US" sz="1100" dirty="0">
                <a:latin typeface="Segoe UI Light" panose="020B0502040204020203" pitchFamily="34" charset="0"/>
                <a:ea typeface="Segoe UI Light" panose="020B0502040204020203" pitchFamily="34" charset="0"/>
                <a:cs typeface="Times New Roman" panose="02020603050405020304" pitchFamily="18" charset="0"/>
              </a:rPr>
              <a:t>Generated HTML reporting scripts </a:t>
            </a:r>
          </a:p>
          <a:p>
            <a:pPr marL="742950" marR="0" lvl="1" indent="-285750">
              <a:lnSpc>
                <a:spcPct val="107000"/>
              </a:lnSpc>
              <a:spcBef>
                <a:spcPts val="0"/>
              </a:spcBef>
              <a:spcAft>
                <a:spcPts val="0"/>
              </a:spcAft>
              <a:buFont typeface="+mj-lt"/>
              <a:buAutoNum type="arabicPeriod"/>
            </a:pPr>
            <a:r>
              <a:rPr lang="en-US" sz="1100" dirty="0">
                <a:latin typeface="Segoe UI Light" panose="020B0502040204020203" pitchFamily="34" charset="0"/>
                <a:ea typeface="Segoe UI Light" panose="020B0502040204020203" pitchFamily="34" charset="0"/>
                <a:cs typeface="Times New Roman" panose="02020603050405020304" pitchFamily="18" charset="0"/>
              </a:rPr>
              <a:t>Presented HTML report and visualization to client – feedback from the client identified data accuracy concerns</a:t>
            </a:r>
          </a:p>
          <a:p>
            <a:pPr marL="742950" marR="0" lvl="1" indent="-285750">
              <a:lnSpc>
                <a:spcPct val="107000"/>
              </a:lnSpc>
              <a:spcBef>
                <a:spcPts val="0"/>
              </a:spcBef>
              <a:spcAft>
                <a:spcPts val="0"/>
              </a:spcAft>
              <a:buFont typeface="+mj-lt"/>
              <a:buAutoNum type="arabicPeriod"/>
            </a:pPr>
            <a:r>
              <a:rPr lang="en-US" sz="1100" dirty="0">
                <a:latin typeface="Segoe UI Light" panose="020B0502040204020203" pitchFamily="34" charset="0"/>
                <a:ea typeface="Segoe UI Light" panose="020B0502040204020203" pitchFamily="34" charset="0"/>
                <a:cs typeface="Times New Roman" panose="02020603050405020304" pitchFamily="18" charset="0"/>
              </a:rPr>
              <a:t>Validated data and investigated data insights</a:t>
            </a:r>
          </a:p>
          <a:p>
            <a:pPr marL="742950" marR="0" lvl="1" indent="-285750">
              <a:lnSpc>
                <a:spcPct val="107000"/>
              </a:lnSpc>
              <a:spcBef>
                <a:spcPts val="0"/>
              </a:spcBef>
              <a:spcAft>
                <a:spcPts val="0"/>
              </a:spcAft>
              <a:buFont typeface="+mj-lt"/>
              <a:buAutoNum type="arabicPeriod"/>
            </a:pPr>
            <a:r>
              <a:rPr lang="en-US" sz="1100" dirty="0">
                <a:latin typeface="Segoe UI Light" panose="020B0502040204020203" pitchFamily="34" charset="0"/>
                <a:ea typeface="Segoe UI Light" panose="020B0502040204020203" pitchFamily="34" charset="0"/>
                <a:cs typeface="Times New Roman" panose="02020603050405020304" pitchFamily="18" charset="0"/>
              </a:rPr>
              <a:t>Met with client to discuss </a:t>
            </a:r>
            <a:r>
              <a:rPr lang="en-US" sz="1100" dirty="0" smtClean="0">
                <a:latin typeface="Segoe UI Light" panose="020B0502040204020203" pitchFamily="34" charset="0"/>
                <a:ea typeface="Segoe UI Light" panose="020B0502040204020203" pitchFamily="34" charset="0"/>
                <a:cs typeface="Times New Roman" panose="02020603050405020304" pitchFamily="18" charset="0"/>
              </a:rPr>
              <a:t>findings</a:t>
            </a:r>
            <a:endParaRPr lang="en-US" sz="1100" dirty="0">
              <a:latin typeface="Segoe UI Light" panose="020B0502040204020203" pitchFamily="34" charset="0"/>
              <a:ea typeface="Segoe UI Light" panose="020B0502040204020203" pitchFamily="34" charset="0"/>
              <a:cs typeface="Times New Roman" panose="02020603050405020304" pitchFamily="18" charset="0"/>
            </a:endParaRPr>
          </a:p>
        </p:txBody>
      </p:sp>
      <p:sp>
        <p:nvSpPr>
          <p:cNvPr id="22" name="Rectangle 21"/>
          <p:cNvSpPr/>
          <p:nvPr/>
        </p:nvSpPr>
        <p:spPr>
          <a:xfrm>
            <a:off x="7426910" y="1844146"/>
            <a:ext cx="6096000" cy="260136"/>
          </a:xfrm>
          <a:prstGeom prst="rect">
            <a:avLst/>
          </a:prstGeom>
        </p:spPr>
        <p:txBody>
          <a:bodyPr>
            <a:spAutoFit/>
          </a:bodyPr>
          <a:lstStyle/>
          <a:p>
            <a:pPr marR="0" lvl="0">
              <a:lnSpc>
                <a:spcPct val="107000"/>
              </a:lnSpc>
              <a:spcBef>
                <a:spcPts val="0"/>
              </a:spcBef>
              <a:spcAft>
                <a:spcPts val="0"/>
              </a:spcAft>
            </a:pPr>
            <a:endParaRPr lang="en-US" sz="1100" dirty="0">
              <a:effectLst/>
              <a:latin typeface="Segoe UI Light" panose="020B0502040204020203" pitchFamily="34" charset="0"/>
              <a:ea typeface="Segoe UI Light" panose="020B0502040204020203" pitchFamily="34" charset="0"/>
              <a:cs typeface="Times New Roman" panose="02020603050405020304" pitchFamily="18" charset="0"/>
            </a:endParaRPr>
          </a:p>
        </p:txBody>
      </p:sp>
      <p:sp>
        <p:nvSpPr>
          <p:cNvPr id="24" name="Rectangle 23"/>
          <p:cNvSpPr/>
          <p:nvPr/>
        </p:nvSpPr>
        <p:spPr>
          <a:xfrm>
            <a:off x="6308324" y="1844146"/>
            <a:ext cx="5045476" cy="1722587"/>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startAt="4"/>
            </a:pPr>
            <a:r>
              <a:rPr lang="en-US" sz="1100" b="1" dirty="0">
                <a:latin typeface="Segoe UI Light" panose="020B0502040204020203" pitchFamily="34" charset="0"/>
                <a:ea typeface="Segoe UI Light" panose="020B0502040204020203" pitchFamily="34" charset="0"/>
                <a:cs typeface="Times New Roman" panose="02020603050405020304" pitchFamily="18" charset="0"/>
              </a:rPr>
              <a:t>Second iteration of project</a:t>
            </a:r>
            <a:endParaRPr lang="en-US" sz="1100" dirty="0">
              <a:latin typeface="Segoe UI Light" panose="020B0502040204020203" pitchFamily="34" charset="0"/>
              <a:ea typeface="Segoe UI Light" panose="020B0502040204020203"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rabicPeriod" startAt="4"/>
            </a:pPr>
            <a:r>
              <a:rPr lang="en-US" sz="1100" dirty="0">
                <a:latin typeface="Segoe UI Light" panose="020B0502040204020203" pitchFamily="34" charset="0"/>
                <a:ea typeface="Segoe UI Light" panose="020B0502040204020203" pitchFamily="34" charset="0"/>
                <a:cs typeface="Times New Roman" panose="02020603050405020304" pitchFamily="18" charset="0"/>
              </a:rPr>
              <a:t>Client asks for new visualization tool – PowerBI in SharePoint</a:t>
            </a:r>
          </a:p>
          <a:p>
            <a:pPr marL="742950" marR="0" lvl="1" indent="-285750">
              <a:lnSpc>
                <a:spcPct val="107000"/>
              </a:lnSpc>
              <a:spcBef>
                <a:spcPts val="0"/>
              </a:spcBef>
              <a:spcAft>
                <a:spcPts val="0"/>
              </a:spcAft>
              <a:buFont typeface="+mj-lt"/>
              <a:buAutoNum type="arabicPeriod" startAt="4"/>
            </a:pPr>
            <a:r>
              <a:rPr lang="en-US" sz="1100" dirty="0">
                <a:latin typeface="Segoe UI Light" panose="020B0502040204020203" pitchFamily="34" charset="0"/>
                <a:ea typeface="Segoe UI Light" panose="020B0502040204020203" pitchFamily="34" charset="0"/>
                <a:cs typeface="Times New Roman" panose="02020603050405020304" pitchFamily="18" charset="0"/>
              </a:rPr>
              <a:t>Split up scripts for faster processing and organization – outputs specific dataframes for PowerBI</a:t>
            </a:r>
          </a:p>
          <a:p>
            <a:pPr marL="742950" marR="0" lvl="1" indent="-285750">
              <a:lnSpc>
                <a:spcPct val="107000"/>
              </a:lnSpc>
              <a:spcBef>
                <a:spcPts val="0"/>
              </a:spcBef>
              <a:spcAft>
                <a:spcPts val="0"/>
              </a:spcAft>
              <a:buFont typeface="+mj-lt"/>
              <a:buAutoNum type="arabicPeriod" startAt="4"/>
            </a:pPr>
            <a:r>
              <a:rPr lang="en-US" sz="1100" dirty="0">
                <a:latin typeface="Segoe UI Light" panose="020B0502040204020203" pitchFamily="34" charset="0"/>
                <a:ea typeface="Segoe UI Light" panose="020B0502040204020203" pitchFamily="34" charset="0"/>
                <a:cs typeface="Times New Roman" panose="02020603050405020304" pitchFamily="18" charset="0"/>
              </a:rPr>
              <a:t>Created PowerBI queries of dataframe outputs</a:t>
            </a:r>
          </a:p>
          <a:p>
            <a:pPr marL="742950" marR="0" lvl="1" indent="-285750">
              <a:lnSpc>
                <a:spcPct val="107000"/>
              </a:lnSpc>
              <a:spcBef>
                <a:spcPts val="0"/>
              </a:spcBef>
              <a:spcAft>
                <a:spcPts val="0"/>
              </a:spcAft>
              <a:buFont typeface="+mj-lt"/>
              <a:buAutoNum type="arabicPeriod" startAt="4"/>
            </a:pPr>
            <a:r>
              <a:rPr lang="en-US" sz="1100" dirty="0">
                <a:latin typeface="Segoe UI Light" panose="020B0502040204020203" pitchFamily="34" charset="0"/>
                <a:ea typeface="Segoe UI Light" panose="020B0502040204020203" pitchFamily="34" charset="0"/>
                <a:cs typeface="Times New Roman" panose="02020603050405020304" pitchFamily="18" charset="0"/>
              </a:rPr>
              <a:t>Created visualizations with PowerBI and new interactive filtering of data set</a:t>
            </a:r>
          </a:p>
          <a:p>
            <a:pPr marL="342900" marR="0" lvl="0" indent="-342900">
              <a:lnSpc>
                <a:spcPct val="107000"/>
              </a:lnSpc>
              <a:spcBef>
                <a:spcPts val="0"/>
              </a:spcBef>
              <a:spcAft>
                <a:spcPts val="0"/>
              </a:spcAft>
              <a:buFont typeface="+mj-lt"/>
              <a:buAutoNum type="arabicPeriod" startAt="4"/>
            </a:pPr>
            <a:r>
              <a:rPr lang="en-US" sz="1100" dirty="0">
                <a:latin typeface="Segoe UI Light" panose="020B0502040204020203" pitchFamily="34" charset="0"/>
                <a:ea typeface="Segoe UI Light" panose="020B0502040204020203" pitchFamily="34" charset="0"/>
                <a:cs typeface="Times New Roman" panose="02020603050405020304" pitchFamily="18" charset="0"/>
              </a:rPr>
              <a:t>Presented to client</a:t>
            </a:r>
          </a:p>
          <a:p>
            <a:pPr marL="342900" marR="0" lvl="0" indent="-342900">
              <a:lnSpc>
                <a:spcPct val="107000"/>
              </a:lnSpc>
              <a:spcBef>
                <a:spcPts val="0"/>
              </a:spcBef>
              <a:spcAft>
                <a:spcPts val="800"/>
              </a:spcAft>
              <a:buFont typeface="+mj-lt"/>
              <a:buAutoNum type="arabicPeriod" startAt="4"/>
            </a:pPr>
            <a:r>
              <a:rPr lang="en-US" sz="1100" dirty="0">
                <a:latin typeface="Segoe UI Light" panose="020B0502040204020203" pitchFamily="34" charset="0"/>
                <a:ea typeface="Segoe UI Light" panose="020B0502040204020203" pitchFamily="34" charset="0"/>
                <a:cs typeface="Times New Roman" panose="02020603050405020304" pitchFamily="18" charset="0"/>
              </a:rPr>
              <a:t>Identified next steps</a:t>
            </a:r>
            <a:endParaRPr lang="en-US" sz="1100" dirty="0">
              <a:latin typeface="Segoe UI Light" panose="020B0502040204020203" pitchFamily="34" charset="0"/>
              <a:ea typeface="Segoe UI Ligh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637062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After discussing project with client, the project pivoted and went through a 2</a:t>
            </a:r>
            <a:r>
              <a:rPr lang="en-US" sz="3600" baseline="30000" dirty="0" smtClean="0"/>
              <a:t>nd</a:t>
            </a:r>
            <a:r>
              <a:rPr lang="en-US" sz="3600" dirty="0" smtClean="0"/>
              <a:t> iteration</a:t>
            </a:r>
            <a:endParaRPr lang="en-US" sz="3600" dirty="0"/>
          </a:p>
        </p:txBody>
      </p:sp>
      <p:sp>
        <p:nvSpPr>
          <p:cNvPr id="3" name="Rectangle 2"/>
          <p:cNvSpPr/>
          <p:nvPr/>
        </p:nvSpPr>
        <p:spPr>
          <a:xfrm rot="16200000">
            <a:off x="1605035" y="2417580"/>
            <a:ext cx="2237016" cy="2220685"/>
          </a:xfrm>
          <a:prstGeom prst="rect">
            <a:avLst/>
          </a:prstGeom>
          <a:noFill/>
          <a:ln w="19050">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ysClr val="windowText" lastClr="000000"/>
                </a:solidFill>
              </a:rPr>
              <a:t>Python scripts </a:t>
            </a:r>
            <a:endParaRPr lang="en-US" dirty="0">
              <a:solidFill>
                <a:sysClr val="windowText" lastClr="000000"/>
              </a:solidFill>
            </a:endParaRPr>
          </a:p>
        </p:txBody>
      </p:sp>
      <p:sp>
        <p:nvSpPr>
          <p:cNvPr id="4" name="Rectangle 3"/>
          <p:cNvSpPr/>
          <p:nvPr/>
        </p:nvSpPr>
        <p:spPr>
          <a:xfrm>
            <a:off x="2029578" y="2629848"/>
            <a:ext cx="1624691" cy="914400"/>
          </a:xfrm>
          <a:prstGeom prst="rect">
            <a:avLst/>
          </a:prstGeom>
          <a:solidFill>
            <a:schemeClr val="accent1">
              <a:lumMod val="60000"/>
              <a:lumOff val="40000"/>
            </a:schemeClr>
          </a:solidFill>
          <a:ln>
            <a:noFill/>
          </a:ln>
        </p:spPr>
        <p:style>
          <a:lnRef idx="3">
            <a:schemeClr val="lt1"/>
          </a:lnRef>
          <a:fillRef idx="1">
            <a:schemeClr val="accent3"/>
          </a:fillRef>
          <a:effectRef idx="1">
            <a:schemeClr val="accent3"/>
          </a:effectRef>
          <a:fontRef idx="minor">
            <a:schemeClr val="lt1"/>
          </a:fontRef>
        </p:style>
        <p:txBody>
          <a:bodyPr rtlCol="0" anchor="b"/>
          <a:lstStyle/>
          <a:p>
            <a:pPr algn="ctr"/>
            <a:r>
              <a:rPr lang="en-US" sz="1400" dirty="0" smtClean="0">
                <a:solidFill>
                  <a:schemeClr val="bg1"/>
                </a:solidFill>
                <a:latin typeface="Segoe UI Light" panose="020B0502040204020203" pitchFamily="34" charset="0"/>
              </a:rPr>
              <a:t>Clean Up, </a:t>
            </a:r>
            <a:endParaRPr lang="en-US" sz="1400" dirty="0">
              <a:solidFill>
                <a:schemeClr val="bg1"/>
              </a:solidFill>
              <a:latin typeface="Segoe UI Light" panose="020B0502040204020203" pitchFamily="34" charset="0"/>
            </a:endParaRPr>
          </a:p>
        </p:txBody>
      </p:sp>
      <p:sp>
        <p:nvSpPr>
          <p:cNvPr id="5" name="Rectangle 4"/>
          <p:cNvSpPr/>
          <p:nvPr/>
        </p:nvSpPr>
        <p:spPr>
          <a:xfrm>
            <a:off x="2029578" y="3495268"/>
            <a:ext cx="1624691" cy="959302"/>
          </a:xfrm>
          <a:prstGeom prst="rect">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t"/>
          <a:lstStyle/>
          <a:p>
            <a:pPr algn="ctr"/>
            <a:r>
              <a:rPr lang="en-US" sz="1400" dirty="0" smtClean="0">
                <a:solidFill>
                  <a:schemeClr val="bg1"/>
                </a:solidFill>
                <a:latin typeface="Segoe UI Light" panose="020B0502040204020203" pitchFamily="34" charset="0"/>
              </a:rPr>
              <a:t>Analysis, &amp; Output</a:t>
            </a:r>
            <a:endParaRPr lang="en-US" sz="1400" dirty="0">
              <a:solidFill>
                <a:schemeClr val="bg1"/>
              </a:solidFill>
              <a:latin typeface="Segoe UI Light" panose="020B0502040204020203" pitchFamily="34" charset="0"/>
            </a:endParaRPr>
          </a:p>
        </p:txBody>
      </p:sp>
      <p:sp>
        <p:nvSpPr>
          <p:cNvPr id="6" name="Rectangle 5"/>
          <p:cNvSpPr/>
          <p:nvPr/>
        </p:nvSpPr>
        <p:spPr>
          <a:xfrm>
            <a:off x="4070647" y="2629848"/>
            <a:ext cx="1355272" cy="1824722"/>
          </a:xfrm>
          <a:prstGeom prst="rect">
            <a:avLst/>
          </a:prstGeom>
          <a:solidFill>
            <a:schemeClr val="accent5">
              <a:lumMod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smtClean="0">
                <a:solidFill>
                  <a:schemeClr val="bg1"/>
                </a:solidFill>
              </a:rPr>
              <a:t>HTML Output</a:t>
            </a:r>
            <a:endParaRPr lang="en-US" sz="1100" dirty="0">
              <a:solidFill>
                <a:schemeClr val="bg1"/>
              </a:solidFill>
            </a:endParaRPr>
          </a:p>
        </p:txBody>
      </p:sp>
      <p:cxnSp>
        <p:nvCxnSpPr>
          <p:cNvPr id="7" name="Straight Arrow Connector 6"/>
          <p:cNvCxnSpPr>
            <a:endCxn id="6" idx="1"/>
          </p:cNvCxnSpPr>
          <p:nvPr/>
        </p:nvCxnSpPr>
        <p:spPr>
          <a:xfrm flipV="1">
            <a:off x="3654269" y="3542209"/>
            <a:ext cx="416378" cy="2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rot="16200000">
            <a:off x="6683062" y="2431867"/>
            <a:ext cx="2237016" cy="2220685"/>
          </a:xfrm>
          <a:prstGeom prst="rect">
            <a:avLst/>
          </a:prstGeom>
          <a:noFill/>
          <a:ln w="19050">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ysClr val="windowText" lastClr="000000"/>
                </a:solidFill>
              </a:rPr>
              <a:t>Python scripts </a:t>
            </a:r>
            <a:endParaRPr lang="en-US" dirty="0">
              <a:solidFill>
                <a:sysClr val="windowText" lastClr="000000"/>
              </a:solidFill>
            </a:endParaRPr>
          </a:p>
        </p:txBody>
      </p:sp>
      <p:sp>
        <p:nvSpPr>
          <p:cNvPr id="9" name="Rectangle 8"/>
          <p:cNvSpPr/>
          <p:nvPr/>
        </p:nvSpPr>
        <p:spPr>
          <a:xfrm>
            <a:off x="7107605" y="2644136"/>
            <a:ext cx="1624691" cy="768096"/>
          </a:xfrm>
          <a:prstGeom prst="rect">
            <a:avLst/>
          </a:prstGeom>
          <a:solidFill>
            <a:schemeClr val="accent4">
              <a:lumMod val="7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rPr>
              <a:t>1. Clean Up</a:t>
            </a:r>
            <a:endParaRPr lang="en-US" sz="1400" dirty="0">
              <a:solidFill>
                <a:schemeClr val="bg1"/>
              </a:solidFill>
              <a:latin typeface="Segoe UI Light" panose="020B0502040204020203" pitchFamily="34" charset="0"/>
            </a:endParaRPr>
          </a:p>
        </p:txBody>
      </p:sp>
      <p:sp>
        <p:nvSpPr>
          <p:cNvPr id="10" name="Rectangle 9"/>
          <p:cNvSpPr/>
          <p:nvPr/>
        </p:nvSpPr>
        <p:spPr>
          <a:xfrm>
            <a:off x="7107605" y="3705495"/>
            <a:ext cx="1624691" cy="763361"/>
          </a:xfrm>
          <a:prstGeom prst="rect">
            <a:avLst/>
          </a:prstGeom>
          <a:solidFill>
            <a:schemeClr val="accent1">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rPr>
              <a:t>2. Analysis &amp; Output</a:t>
            </a:r>
            <a:endParaRPr lang="en-US" sz="1400" dirty="0">
              <a:solidFill>
                <a:schemeClr val="bg1"/>
              </a:solidFill>
              <a:latin typeface="Segoe UI Light" panose="020B0502040204020203" pitchFamily="34" charset="0"/>
            </a:endParaRPr>
          </a:p>
        </p:txBody>
      </p:sp>
      <p:cxnSp>
        <p:nvCxnSpPr>
          <p:cNvPr id="11" name="Straight Arrow Connector 10"/>
          <p:cNvCxnSpPr>
            <a:stCxn id="9" idx="2"/>
            <a:endCxn id="10" idx="0"/>
          </p:cNvCxnSpPr>
          <p:nvPr/>
        </p:nvCxnSpPr>
        <p:spPr>
          <a:xfrm>
            <a:off x="7919951" y="3412232"/>
            <a:ext cx="0" cy="293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148674" y="3789179"/>
            <a:ext cx="1355272" cy="595992"/>
          </a:xfrm>
          <a:prstGeom prst="rect">
            <a:avLst/>
          </a:prstGeom>
          <a:solidFill>
            <a:schemeClr val="accent2">
              <a:lumMod val="75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Power BI Visualization</a:t>
            </a:r>
            <a:endParaRPr lang="en-US" sz="1200" dirty="0">
              <a:solidFill>
                <a:schemeClr val="bg1"/>
              </a:solidFill>
            </a:endParaRPr>
          </a:p>
        </p:txBody>
      </p:sp>
      <p:cxnSp>
        <p:nvCxnSpPr>
          <p:cNvPr id="13" name="Straight Arrow Connector 12"/>
          <p:cNvCxnSpPr>
            <a:stCxn id="10" idx="3"/>
            <a:endCxn id="12" idx="1"/>
          </p:cNvCxnSpPr>
          <p:nvPr/>
        </p:nvCxnSpPr>
        <p:spPr>
          <a:xfrm flipV="1">
            <a:off x="8732296" y="4087175"/>
            <a:ext cx="4163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0"/>
          </p:cNvCxnSpPr>
          <p:nvPr/>
        </p:nvCxnSpPr>
        <p:spPr>
          <a:xfrm flipV="1">
            <a:off x="9826310" y="3595278"/>
            <a:ext cx="0" cy="193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148674" y="2526884"/>
            <a:ext cx="1355272" cy="1068393"/>
          </a:xfrm>
          <a:prstGeom prst="rect">
            <a:avLst/>
          </a:prstGeom>
          <a:solidFill>
            <a:srgbClr val="0070C0"/>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SharePoint Site </a:t>
            </a:r>
          </a:p>
          <a:p>
            <a:pPr algn="ctr"/>
            <a:r>
              <a:rPr lang="en-US" sz="1100" dirty="0" smtClean="0">
                <a:solidFill>
                  <a:schemeClr val="bg1"/>
                </a:solidFill>
              </a:rPr>
              <a:t>Interactive Visuals</a:t>
            </a:r>
            <a:endParaRPr lang="en-US" sz="1100" dirty="0">
              <a:solidFill>
                <a:schemeClr val="bg1"/>
              </a:solidFill>
            </a:endParaRPr>
          </a:p>
        </p:txBody>
      </p:sp>
      <p:pic>
        <p:nvPicPr>
          <p:cNvPr id="16" name="Picture 15"/>
          <p:cNvPicPr/>
          <p:nvPr/>
        </p:nvPicPr>
        <p:blipFill>
          <a:blip r:embed="rId2"/>
          <a:stretch>
            <a:fillRect/>
          </a:stretch>
        </p:blipFill>
        <p:spPr>
          <a:xfrm>
            <a:off x="4233935" y="2980515"/>
            <a:ext cx="1028696" cy="1271889"/>
          </a:xfrm>
          <a:prstGeom prst="rect">
            <a:avLst/>
          </a:prstGeom>
          <a:ln>
            <a:noFill/>
          </a:ln>
          <a:effectLst>
            <a:outerShdw blurRad="50800" dist="38100" dir="5400000" algn="t" rotWithShape="0">
              <a:prstClr val="black">
                <a:alpha val="40000"/>
              </a:prstClr>
            </a:outerShdw>
          </a:effectLst>
        </p:spPr>
      </p:pic>
      <p:cxnSp>
        <p:nvCxnSpPr>
          <p:cNvPr id="17" name="Straight Connector 16"/>
          <p:cNvCxnSpPr/>
          <p:nvPr/>
        </p:nvCxnSpPr>
        <p:spPr>
          <a:xfrm>
            <a:off x="6045693" y="2192786"/>
            <a:ext cx="8878" cy="2672178"/>
          </a:xfrm>
          <a:prstGeom prst="line">
            <a:avLst/>
          </a:prstGeom>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1504605" y="1960165"/>
            <a:ext cx="4299328" cy="369332"/>
          </a:xfrm>
          <a:prstGeom prst="rect">
            <a:avLst/>
          </a:prstGeom>
          <a:noFill/>
        </p:spPr>
        <p:txBody>
          <a:bodyPr wrap="square" rtlCol="0">
            <a:spAutoFit/>
          </a:bodyPr>
          <a:lstStyle/>
          <a:p>
            <a:r>
              <a:rPr lang="en-US" dirty="0" smtClean="0"/>
              <a:t>1</a:t>
            </a:r>
            <a:r>
              <a:rPr lang="en-US" baseline="30000" dirty="0" smtClean="0"/>
              <a:t>st</a:t>
            </a:r>
            <a:r>
              <a:rPr lang="en-US" dirty="0" smtClean="0"/>
              <a:t> iteration of project</a:t>
            </a:r>
            <a:endParaRPr lang="en-US" dirty="0"/>
          </a:p>
        </p:txBody>
      </p:sp>
      <p:sp>
        <p:nvSpPr>
          <p:cNvPr id="19" name="TextBox 18"/>
          <p:cNvSpPr txBox="1"/>
          <p:nvPr/>
        </p:nvSpPr>
        <p:spPr>
          <a:xfrm>
            <a:off x="6582632" y="1905371"/>
            <a:ext cx="4299328" cy="369332"/>
          </a:xfrm>
          <a:prstGeom prst="rect">
            <a:avLst/>
          </a:prstGeom>
          <a:noFill/>
        </p:spPr>
        <p:txBody>
          <a:bodyPr wrap="square" rtlCol="0">
            <a:spAutoFit/>
          </a:bodyPr>
          <a:lstStyle/>
          <a:p>
            <a:r>
              <a:rPr lang="en-US" dirty="0" smtClean="0"/>
              <a:t>2</a:t>
            </a:r>
            <a:r>
              <a:rPr lang="en-US" baseline="30000" dirty="0" smtClean="0"/>
              <a:t>nd</a:t>
            </a:r>
            <a:r>
              <a:rPr lang="en-US" dirty="0" smtClean="0"/>
              <a:t> iteration of project</a:t>
            </a:r>
            <a:endParaRPr lang="en-US" dirty="0"/>
          </a:p>
        </p:txBody>
      </p:sp>
      <p:pic>
        <p:nvPicPr>
          <p:cNvPr id="20" name="Picture 19"/>
          <p:cNvPicPr>
            <a:picLocks noChangeAspect="1"/>
          </p:cNvPicPr>
          <p:nvPr/>
        </p:nvPicPr>
        <p:blipFill>
          <a:blip r:embed="rId3"/>
          <a:stretch>
            <a:fillRect/>
          </a:stretch>
        </p:blipFill>
        <p:spPr>
          <a:xfrm>
            <a:off x="295275" y="5212045"/>
            <a:ext cx="11601450" cy="1438275"/>
          </a:xfrm>
          <a:prstGeom prst="rect">
            <a:avLst/>
          </a:prstGeom>
        </p:spPr>
      </p:pic>
    </p:spTree>
    <p:extLst>
      <p:ext uri="{BB962C8B-B14F-4D97-AF65-F5344CB8AC3E}">
        <p14:creationId xmlns:p14="http://schemas.microsoft.com/office/powerpoint/2010/main" val="122217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was cleaned &amp; filtered for relevant information</a:t>
            </a:r>
            <a:endParaRPr lang="en-US" dirty="0"/>
          </a:p>
        </p:txBody>
      </p:sp>
      <p:sp>
        <p:nvSpPr>
          <p:cNvPr id="3" name="Content Placeholder 2"/>
          <p:cNvSpPr>
            <a:spLocks noGrp="1"/>
          </p:cNvSpPr>
          <p:nvPr>
            <p:ph idx="1"/>
          </p:nvPr>
        </p:nvSpPr>
        <p:spPr>
          <a:xfrm>
            <a:off x="838200" y="1825625"/>
            <a:ext cx="6732639" cy="3532956"/>
          </a:xfrm>
        </p:spPr>
        <p:txBody>
          <a:bodyPr>
            <a:noAutofit/>
          </a:bodyPr>
          <a:lstStyle/>
          <a:p>
            <a:pPr marL="342900" lvl="0" indent="-342900">
              <a:lnSpc>
                <a:spcPct val="107000"/>
              </a:lnSpc>
              <a:spcBef>
                <a:spcPts val="0"/>
              </a:spcBef>
              <a:spcAft>
                <a:spcPts val="800"/>
              </a:spcAft>
              <a:tabLst>
                <a:tab pos="457200" algn="l"/>
              </a:tabLst>
            </a:pPr>
            <a:r>
              <a:rPr lang="en-US" sz="1200" b="1" dirty="0">
                <a:latin typeface="Segoe UI Light" panose="020B0502040204020203" pitchFamily="34" charset="0"/>
                <a:ea typeface="Segoe UI Light" panose="020B0502040204020203" pitchFamily="34" charset="0"/>
                <a:cs typeface="Times New Roman" panose="02020603050405020304" pitchFamily="18" charset="0"/>
              </a:rPr>
              <a:t>App Status: </a:t>
            </a:r>
            <a:r>
              <a:rPr lang="en-US" sz="1200" dirty="0">
                <a:latin typeface="Segoe UI Light" panose="020B0502040204020203" pitchFamily="34" charset="0"/>
                <a:ea typeface="Segoe UI Light" panose="020B0502040204020203" pitchFamily="34" charset="0"/>
                <a:cs typeface="Times New Roman" panose="02020603050405020304" pitchFamily="18" charset="0"/>
              </a:rPr>
              <a:t>Only applications with status of “installed” were included</a:t>
            </a:r>
          </a:p>
          <a:p>
            <a:pPr marL="342900" lvl="0" indent="-342900">
              <a:lnSpc>
                <a:spcPct val="107000"/>
              </a:lnSpc>
              <a:spcBef>
                <a:spcPts val="0"/>
              </a:spcBef>
              <a:spcAft>
                <a:spcPts val="800"/>
              </a:spcAft>
              <a:tabLst>
                <a:tab pos="457200" algn="l"/>
              </a:tabLst>
            </a:pPr>
            <a:r>
              <a:rPr lang="en-US" sz="1200" b="1" dirty="0">
                <a:latin typeface="Segoe UI Light" panose="020B0502040204020203" pitchFamily="34" charset="0"/>
                <a:ea typeface="Segoe UI Light" panose="020B0502040204020203" pitchFamily="34" charset="0"/>
                <a:cs typeface="Times New Roman" panose="02020603050405020304" pitchFamily="18" charset="0"/>
              </a:rPr>
              <a:t>Installer: </a:t>
            </a:r>
            <a:r>
              <a:rPr lang="en-US" sz="1200" dirty="0">
                <a:latin typeface="Segoe UI Light" panose="020B0502040204020203" pitchFamily="34" charset="0"/>
                <a:ea typeface="Segoe UI Light" panose="020B0502040204020203" pitchFamily="34" charset="0"/>
                <a:cs typeface="Times New Roman" panose="02020603050405020304" pitchFamily="18" charset="0"/>
              </a:rPr>
              <a:t>Needed to reformat string values to be consistent (all uppercase)</a:t>
            </a:r>
          </a:p>
          <a:p>
            <a:pPr marL="342900" lvl="0" indent="-342900">
              <a:lnSpc>
                <a:spcPct val="107000"/>
              </a:lnSpc>
              <a:spcBef>
                <a:spcPts val="0"/>
              </a:spcBef>
              <a:spcAft>
                <a:spcPts val="800"/>
              </a:spcAft>
              <a:tabLst>
                <a:tab pos="457200" algn="l"/>
              </a:tabLst>
            </a:pPr>
            <a:r>
              <a:rPr lang="en-US" sz="1200" b="1" dirty="0">
                <a:latin typeface="Segoe UI Light" panose="020B0502040204020203" pitchFamily="34" charset="0"/>
                <a:ea typeface="Segoe UI Light" panose="020B0502040204020203" pitchFamily="34" charset="0"/>
                <a:cs typeface="Times New Roman" panose="02020603050405020304" pitchFamily="18" charset="0"/>
              </a:rPr>
              <a:t>Duplicates: </a:t>
            </a:r>
            <a:r>
              <a:rPr lang="en-US" sz="1200" dirty="0">
                <a:latin typeface="Segoe UI Light" panose="020B0502040204020203" pitchFamily="34" charset="0"/>
                <a:ea typeface="Segoe UI Light" panose="020B0502040204020203" pitchFamily="34" charset="0"/>
                <a:cs typeface="Times New Roman" panose="02020603050405020304" pitchFamily="18" charset="0"/>
              </a:rPr>
              <a:t>Dropped duplicates of the application with same APP ID and system size</a:t>
            </a:r>
          </a:p>
          <a:p>
            <a:pPr marL="342900" lvl="0" indent="-342900">
              <a:lnSpc>
                <a:spcPct val="107000"/>
              </a:lnSpc>
              <a:spcBef>
                <a:spcPts val="0"/>
              </a:spcBef>
              <a:spcAft>
                <a:spcPts val="800"/>
              </a:spcAft>
              <a:tabLst>
                <a:tab pos="457200" algn="l"/>
              </a:tabLst>
            </a:pPr>
            <a:r>
              <a:rPr lang="en-US" sz="1200" b="1" dirty="0">
                <a:latin typeface="Segoe UI Light" panose="020B0502040204020203" pitchFamily="34" charset="0"/>
                <a:ea typeface="Segoe UI Light" panose="020B0502040204020203" pitchFamily="34" charset="0"/>
                <a:cs typeface="Times New Roman" panose="02020603050405020304" pitchFamily="18" charset="0"/>
              </a:rPr>
              <a:t>Erroneous installation data: </a:t>
            </a:r>
            <a:endParaRPr lang="en-US" sz="1200" dirty="0">
              <a:latin typeface="Segoe UI Light" panose="020B0502040204020203" pitchFamily="34" charset="0"/>
              <a:ea typeface="Segoe UI Light" panose="020B0502040204020203" pitchFamily="34" charset="0"/>
              <a:cs typeface="Times New Roman" panose="02020603050405020304" pitchFamily="18" charset="0"/>
            </a:endParaRPr>
          </a:p>
          <a:p>
            <a:pPr marL="742950" lvl="1" indent="-285750">
              <a:lnSpc>
                <a:spcPct val="107000"/>
              </a:lnSpc>
              <a:spcBef>
                <a:spcPts val="0"/>
              </a:spcBef>
              <a:spcAft>
                <a:spcPts val="800"/>
              </a:spcAft>
              <a:tabLst>
                <a:tab pos="914400" algn="l"/>
              </a:tabLst>
            </a:pPr>
            <a:r>
              <a:rPr lang="en-US" sz="1200" dirty="0">
                <a:latin typeface="Segoe UI Light" panose="020B0502040204020203" pitchFamily="34" charset="0"/>
                <a:ea typeface="Segoe UI Light" panose="020B0502040204020203" pitchFamily="34" charset="0"/>
                <a:cs typeface="Times New Roman" panose="02020603050405020304" pitchFamily="18" charset="0"/>
              </a:rPr>
              <a:t>Removed the bottom &amp; top 0.5% of data on </a:t>
            </a:r>
            <a:r>
              <a:rPr lang="en-US" sz="1200" b="1" dirty="0">
                <a:latin typeface="Segoe UI Light" panose="020B0502040204020203" pitchFamily="34" charset="0"/>
                <a:ea typeface="Segoe UI Light" panose="020B0502040204020203" pitchFamily="34" charset="0"/>
                <a:cs typeface="Times New Roman" panose="02020603050405020304" pitchFamily="18" charset="0"/>
              </a:rPr>
              <a:t>System Size DC</a:t>
            </a:r>
            <a:r>
              <a:rPr lang="en-US" sz="1200" dirty="0">
                <a:latin typeface="Segoe UI Light" panose="020B0502040204020203" pitchFamily="34" charset="0"/>
                <a:ea typeface="Segoe UI Light" panose="020B0502040204020203" pitchFamily="34" charset="0"/>
                <a:cs typeface="Times New Roman" panose="02020603050405020304" pitchFamily="18" charset="0"/>
              </a:rPr>
              <a:t> (erroneous)</a:t>
            </a:r>
          </a:p>
          <a:p>
            <a:pPr marL="742950" lvl="1" indent="-285750">
              <a:lnSpc>
                <a:spcPct val="107000"/>
              </a:lnSpc>
              <a:spcBef>
                <a:spcPts val="0"/>
              </a:spcBef>
              <a:spcAft>
                <a:spcPts val="800"/>
              </a:spcAft>
              <a:tabLst>
                <a:tab pos="914400" algn="l"/>
              </a:tabLst>
            </a:pPr>
            <a:r>
              <a:rPr lang="en-US" sz="1200" dirty="0">
                <a:latin typeface="Segoe UI Light" panose="020B0502040204020203" pitchFamily="34" charset="0"/>
                <a:ea typeface="Segoe UI Light" panose="020B0502040204020203" pitchFamily="34" charset="0"/>
                <a:cs typeface="Times New Roman" panose="02020603050405020304" pitchFamily="18" charset="0"/>
              </a:rPr>
              <a:t>Removed systems sized larger than 1000 kW in </a:t>
            </a:r>
            <a:r>
              <a:rPr lang="en-US" sz="1200" b="1" dirty="0">
                <a:latin typeface="Segoe UI Light" panose="020B0502040204020203" pitchFamily="34" charset="0"/>
                <a:ea typeface="Segoe UI Light" panose="020B0502040204020203" pitchFamily="34" charset="0"/>
                <a:cs typeface="Times New Roman" panose="02020603050405020304" pitchFamily="18" charset="0"/>
              </a:rPr>
              <a:t>System Size DC</a:t>
            </a:r>
            <a:endParaRPr lang="en-US" sz="1200" dirty="0">
              <a:latin typeface="Segoe UI Light" panose="020B0502040204020203" pitchFamily="34" charset="0"/>
              <a:ea typeface="Segoe UI Light" panose="020B0502040204020203" pitchFamily="34" charset="0"/>
              <a:cs typeface="Times New Roman" panose="02020603050405020304" pitchFamily="18" charset="0"/>
            </a:endParaRPr>
          </a:p>
          <a:p>
            <a:pPr marL="742950" lvl="1" indent="-285750">
              <a:lnSpc>
                <a:spcPct val="107000"/>
              </a:lnSpc>
              <a:spcBef>
                <a:spcPts val="0"/>
              </a:spcBef>
              <a:spcAft>
                <a:spcPts val="800"/>
              </a:spcAft>
              <a:tabLst>
                <a:tab pos="914400" algn="l"/>
              </a:tabLst>
            </a:pPr>
            <a:r>
              <a:rPr lang="en-US" sz="1200" dirty="0">
                <a:latin typeface="Segoe UI Light" panose="020B0502040204020203" pitchFamily="34" charset="0"/>
                <a:ea typeface="Segoe UI Light" panose="020B0502040204020203" pitchFamily="34" charset="0"/>
                <a:cs typeface="Times New Roman" panose="02020603050405020304" pitchFamily="18" charset="0"/>
              </a:rPr>
              <a:t>Removed any applications with ‘</a:t>
            </a:r>
            <a:r>
              <a:rPr lang="en-US" sz="1200" b="1" dirty="0">
                <a:latin typeface="Segoe UI Light" panose="020B0502040204020203" pitchFamily="34" charset="0"/>
                <a:ea typeface="Segoe UI Light" panose="020B0502040204020203" pitchFamily="34" charset="0"/>
                <a:cs typeface="Times New Roman" panose="02020603050405020304" pitchFamily="18" charset="0"/>
              </a:rPr>
              <a:t>System Size DC’</a:t>
            </a:r>
            <a:r>
              <a:rPr lang="en-US" sz="1200" dirty="0">
                <a:latin typeface="Segoe UI Light" panose="020B0502040204020203" pitchFamily="34" charset="0"/>
                <a:ea typeface="Segoe UI Light" panose="020B0502040204020203" pitchFamily="34" charset="0"/>
                <a:cs typeface="Times New Roman" panose="02020603050405020304" pitchFamily="18" charset="0"/>
              </a:rPr>
              <a:t> as null</a:t>
            </a:r>
          </a:p>
          <a:p>
            <a:pPr marL="342900" lvl="0" indent="-342900">
              <a:lnSpc>
                <a:spcPct val="107000"/>
              </a:lnSpc>
              <a:spcBef>
                <a:spcPts val="0"/>
              </a:spcBef>
              <a:spcAft>
                <a:spcPts val="800"/>
              </a:spcAft>
              <a:tabLst>
                <a:tab pos="457200" algn="l"/>
              </a:tabLst>
            </a:pPr>
            <a:r>
              <a:rPr lang="en-US" sz="1200" dirty="0">
                <a:latin typeface="Segoe UI Light" panose="020B0502040204020203" pitchFamily="34" charset="0"/>
                <a:ea typeface="Segoe UI Light" panose="020B0502040204020203" pitchFamily="34" charset="0"/>
                <a:cs typeface="Times New Roman" panose="02020603050405020304" pitchFamily="18" charset="0"/>
              </a:rPr>
              <a:t>Transformed data to time-index</a:t>
            </a:r>
          </a:p>
          <a:p>
            <a:pPr marL="342900" lvl="0" indent="-342900">
              <a:lnSpc>
                <a:spcPct val="107000"/>
              </a:lnSpc>
              <a:spcBef>
                <a:spcPts val="0"/>
              </a:spcBef>
              <a:spcAft>
                <a:spcPts val="800"/>
              </a:spcAft>
              <a:tabLst>
                <a:tab pos="457200" algn="l"/>
              </a:tabLst>
            </a:pPr>
            <a:r>
              <a:rPr lang="en-US" sz="1200" dirty="0">
                <a:latin typeface="Segoe UI Light" panose="020B0502040204020203" pitchFamily="34" charset="0"/>
                <a:ea typeface="Segoe UI Light" panose="020B0502040204020203" pitchFamily="34" charset="0"/>
                <a:cs typeface="Times New Roman" panose="02020603050405020304" pitchFamily="18" charset="0"/>
              </a:rPr>
              <a:t>Shrunk dataset by removing over 60 irrelevant and empty columns. This made the data set easier to work with</a:t>
            </a:r>
            <a:r>
              <a:rPr lang="en-US" sz="1200" dirty="0" smtClean="0">
                <a:latin typeface="Segoe UI Light" panose="020B0502040204020203" pitchFamily="34" charset="0"/>
                <a:ea typeface="Segoe UI Light" panose="020B0502040204020203" pitchFamily="34" charset="0"/>
                <a:cs typeface="Times New Roman" panose="02020603050405020304" pitchFamily="18" charset="0"/>
              </a:rPr>
              <a:t>.</a:t>
            </a:r>
            <a:endParaRPr lang="en-US" sz="1200" dirty="0"/>
          </a:p>
        </p:txBody>
      </p:sp>
      <p:sp>
        <p:nvSpPr>
          <p:cNvPr id="5" name="Content Placeholder 2"/>
          <p:cNvSpPr txBox="1">
            <a:spLocks/>
          </p:cNvSpPr>
          <p:nvPr/>
        </p:nvSpPr>
        <p:spPr>
          <a:xfrm>
            <a:off x="7688826" y="1690688"/>
            <a:ext cx="4129548" cy="3304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smtClean="0"/>
          </a:p>
          <a:p>
            <a:pPr marL="0" indent="0">
              <a:buNone/>
            </a:pPr>
            <a:r>
              <a:rPr lang="en-US" sz="1800" dirty="0" smtClean="0"/>
              <a:t>1_clean_and_filter.ipynb</a:t>
            </a:r>
          </a:p>
          <a:p>
            <a:pPr marL="457200" lvl="1" indent="0">
              <a:buNone/>
            </a:pPr>
            <a:r>
              <a:rPr lang="en-US" sz="1200" dirty="0" smtClean="0"/>
              <a:t>Run to load and clean data. Outputs an excel file to then load into step 2</a:t>
            </a:r>
          </a:p>
          <a:p>
            <a:pPr marL="0" indent="0">
              <a:buNone/>
            </a:pPr>
            <a:r>
              <a:rPr lang="en-US" sz="1800" dirty="0" smtClean="0"/>
              <a:t>2_run_analysis.ipynb</a:t>
            </a:r>
          </a:p>
          <a:p>
            <a:pPr marL="457200" lvl="1" indent="0">
              <a:buNone/>
            </a:pPr>
            <a:r>
              <a:rPr lang="en-US" sz="1200" dirty="0" smtClean="0"/>
              <a:t>This is step 2 that plots and looks at the data and outputs to HTML template for SharePoint Site (using </a:t>
            </a:r>
            <a:r>
              <a:rPr lang="en-US" sz="1200" dirty="0" err="1" smtClean="0"/>
              <a:t>beautilfulSoup</a:t>
            </a:r>
            <a:r>
              <a:rPr lang="en-US" sz="1200" dirty="0" smtClean="0"/>
              <a:t>) </a:t>
            </a:r>
            <a:endParaRPr lang="en-US" sz="1200" dirty="0" smtClean="0"/>
          </a:p>
          <a:p>
            <a:pPr marL="0" indent="0">
              <a:buNone/>
            </a:pPr>
            <a:r>
              <a:rPr lang="en-US" sz="1200" dirty="0"/>
              <a:t>Limitations of Data:</a:t>
            </a:r>
          </a:p>
          <a:p>
            <a:pPr marL="0" indent="0">
              <a:buNone/>
            </a:pPr>
            <a:r>
              <a:rPr lang="en-US" sz="1200" dirty="0"/>
              <a:t>The data set is limited to the record keeping of the individual utilities that provide the data to CSI. For example, only data that was required after a date was included, so the complete history and total installations is not represented. </a:t>
            </a:r>
          </a:p>
          <a:p>
            <a:pPr marL="0" lvl="1" indent="0">
              <a:buNone/>
            </a:pPr>
            <a:endParaRPr lang="en-US" sz="1200" dirty="0" smtClean="0"/>
          </a:p>
        </p:txBody>
      </p:sp>
      <p:sp>
        <p:nvSpPr>
          <p:cNvPr id="6" name="TextBox 5"/>
          <p:cNvSpPr txBox="1"/>
          <p:nvPr/>
        </p:nvSpPr>
        <p:spPr>
          <a:xfrm>
            <a:off x="7688826" y="1697345"/>
            <a:ext cx="4165838" cy="338554"/>
          </a:xfrm>
          <a:prstGeom prst="rect">
            <a:avLst/>
          </a:prstGeom>
          <a:noFill/>
        </p:spPr>
        <p:txBody>
          <a:bodyPr wrap="square" rtlCol="0">
            <a:spAutoFit/>
          </a:bodyPr>
          <a:lstStyle/>
          <a:p>
            <a:r>
              <a:rPr lang="en-US" sz="1600" dirty="0" smtClean="0">
                <a:effectLst>
                  <a:outerShdw blurRad="38100" dist="38100" dir="2700000" algn="tl">
                    <a:srgbClr val="000000">
                      <a:alpha val="43137"/>
                    </a:srgbClr>
                  </a:outerShdw>
                </a:effectLst>
                <a:latin typeface="+mj-lt"/>
              </a:rPr>
              <a:t>Scripts:</a:t>
            </a:r>
            <a:endParaRPr lang="en-US" sz="1600" dirty="0">
              <a:effectLst>
                <a:outerShdw blurRad="38100" dist="38100" dir="2700000" algn="tl">
                  <a:srgbClr val="000000">
                    <a:alpha val="43137"/>
                  </a:srgbClr>
                </a:outerShdw>
              </a:effectLst>
              <a:latin typeface="+mj-lt"/>
            </a:endParaRPr>
          </a:p>
        </p:txBody>
      </p:sp>
      <p:pic>
        <p:nvPicPr>
          <p:cNvPr id="7" name="Picture 2" descr="Banner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5212045"/>
            <a:ext cx="116014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58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1 - results </a:t>
            </a:r>
            <a:r>
              <a:rPr lang="en-US" dirty="0" smtClean="0"/>
              <a:t>are output to HTML template</a:t>
            </a:r>
            <a:endParaRPr lang="en-US" dirty="0"/>
          </a:p>
        </p:txBody>
      </p:sp>
      <p:pic>
        <p:nvPicPr>
          <p:cNvPr id="7" name="Picture 2" descr="Banner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5212045"/>
            <a:ext cx="11601450" cy="14382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38200" y="1585617"/>
            <a:ext cx="4165838" cy="461665"/>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latin typeface="+mj-lt"/>
              </a:rPr>
              <a:t>Files &amp; Folders:</a:t>
            </a:r>
            <a:endParaRPr lang="en-US" sz="2400" dirty="0">
              <a:effectLst>
                <a:outerShdw blurRad="38100" dist="38100" dir="2700000" algn="tl">
                  <a:srgbClr val="000000">
                    <a:alpha val="43137"/>
                  </a:srgbClr>
                </a:outerShdw>
              </a:effectLst>
              <a:latin typeface="+mj-lt"/>
            </a:endParaRPr>
          </a:p>
        </p:txBody>
      </p:sp>
      <p:pic>
        <p:nvPicPr>
          <p:cNvPr id="10" name="Picture 9"/>
          <p:cNvPicPr>
            <a:picLocks noChangeAspect="1"/>
          </p:cNvPicPr>
          <p:nvPr/>
        </p:nvPicPr>
        <p:blipFill>
          <a:blip r:embed="rId3"/>
          <a:stretch>
            <a:fillRect/>
          </a:stretch>
        </p:blipFill>
        <p:spPr>
          <a:xfrm>
            <a:off x="838200" y="2295846"/>
            <a:ext cx="3063805" cy="2527839"/>
          </a:xfrm>
          <a:prstGeom prst="rect">
            <a:avLst/>
          </a:prstGeom>
        </p:spPr>
      </p:pic>
      <p:sp>
        <p:nvSpPr>
          <p:cNvPr id="11" name="TextBox 10"/>
          <p:cNvSpPr txBox="1"/>
          <p:nvPr/>
        </p:nvSpPr>
        <p:spPr>
          <a:xfrm>
            <a:off x="4267378" y="1816449"/>
            <a:ext cx="1473319" cy="2677656"/>
          </a:xfrm>
          <a:prstGeom prst="rect">
            <a:avLst/>
          </a:prstGeom>
          <a:noFill/>
        </p:spPr>
        <p:txBody>
          <a:bodyPr wrap="square" rtlCol="0">
            <a:spAutoFit/>
          </a:bodyPr>
          <a:lstStyle/>
          <a:p>
            <a:pPr algn="r"/>
            <a:r>
              <a:rPr lang="en-US" sz="2400" dirty="0" smtClean="0">
                <a:solidFill>
                  <a:schemeClr val="bg2">
                    <a:lumMod val="50000"/>
                  </a:schemeClr>
                </a:solidFill>
                <a:latin typeface="+mj-lt"/>
              </a:rPr>
              <a:t>Web page with plots and statistics tables</a:t>
            </a:r>
            <a:endParaRPr lang="en-US" sz="2400" dirty="0">
              <a:solidFill>
                <a:schemeClr val="bg2">
                  <a:lumMod val="50000"/>
                </a:schemeClr>
              </a:solidFill>
              <a:latin typeface="+mj-lt"/>
            </a:endParaRPr>
          </a:p>
        </p:txBody>
      </p:sp>
      <p:pic>
        <p:nvPicPr>
          <p:cNvPr id="13" name="Picture 12"/>
          <p:cNvPicPr>
            <a:picLocks noChangeAspect="1"/>
          </p:cNvPicPr>
          <p:nvPr/>
        </p:nvPicPr>
        <p:blipFill>
          <a:blip r:embed="rId4"/>
          <a:stretch>
            <a:fillRect/>
          </a:stretch>
        </p:blipFill>
        <p:spPr>
          <a:xfrm>
            <a:off x="6056583" y="1495638"/>
            <a:ext cx="5668247" cy="455005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260835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7865805" y="1722737"/>
            <a:ext cx="3746090" cy="3354371"/>
          </a:xfrm>
          <a:prstGeom prst="rect">
            <a:avLst/>
          </a:prstGeom>
        </p:spPr>
      </p:pic>
      <p:sp>
        <p:nvSpPr>
          <p:cNvPr id="2" name="Title 1"/>
          <p:cNvSpPr>
            <a:spLocks noGrp="1"/>
          </p:cNvSpPr>
          <p:nvPr>
            <p:ph type="title"/>
          </p:nvPr>
        </p:nvSpPr>
        <p:spPr/>
        <p:txBody>
          <a:bodyPr>
            <a:normAutofit/>
          </a:bodyPr>
          <a:lstStyle/>
          <a:p>
            <a:r>
              <a:rPr lang="en-US" sz="3600" dirty="0" smtClean="0"/>
              <a:t>Data Validation: compare to SAP </a:t>
            </a:r>
            <a:r>
              <a:rPr lang="en-US" sz="3600" dirty="0" err="1"/>
              <a:t>L</a:t>
            </a:r>
            <a:r>
              <a:rPr lang="en-US" sz="3600" dirty="0" err="1" smtClean="0"/>
              <a:t>umira</a:t>
            </a:r>
            <a:r>
              <a:rPr lang="en-US" sz="3600" dirty="0" smtClean="0"/>
              <a:t> visualization tool</a:t>
            </a:r>
            <a:endParaRPr lang="en-US" sz="3600" dirty="0"/>
          </a:p>
        </p:txBody>
      </p:sp>
      <p:sp>
        <p:nvSpPr>
          <p:cNvPr id="3" name="Content Placeholder 2"/>
          <p:cNvSpPr>
            <a:spLocks noGrp="1"/>
          </p:cNvSpPr>
          <p:nvPr>
            <p:ph idx="1"/>
          </p:nvPr>
        </p:nvSpPr>
        <p:spPr>
          <a:xfrm>
            <a:off x="838200" y="1825625"/>
            <a:ext cx="2721077" cy="2893859"/>
          </a:xfrm>
        </p:spPr>
        <p:txBody>
          <a:bodyPr>
            <a:normAutofit lnSpcReduction="10000"/>
          </a:bodyPr>
          <a:lstStyle/>
          <a:p>
            <a:pPr marL="0" indent="0">
              <a:buNone/>
            </a:pPr>
            <a:r>
              <a:rPr lang="en-US" dirty="0" err="1" smtClean="0"/>
              <a:t>Comaprison</a:t>
            </a:r>
            <a:r>
              <a:rPr lang="en-US" dirty="0" smtClean="0"/>
              <a:t> to </a:t>
            </a:r>
            <a:r>
              <a:rPr lang="en-US" dirty="0"/>
              <a:t>v</a:t>
            </a:r>
            <a:r>
              <a:rPr lang="en-US" dirty="0" smtClean="0"/>
              <a:t>alidate that the script &amp; results are making sense</a:t>
            </a:r>
          </a:p>
          <a:p>
            <a:pPr marL="0" indent="0">
              <a:buNone/>
            </a:pPr>
            <a:r>
              <a:rPr lang="en-US" dirty="0" smtClean="0"/>
              <a:t>- The results match well</a:t>
            </a:r>
            <a:endParaRPr lang="en-US" dirty="0"/>
          </a:p>
        </p:txBody>
      </p:sp>
      <p:pic>
        <p:nvPicPr>
          <p:cNvPr id="4" name="Picture 3"/>
          <p:cNvPicPr>
            <a:picLocks noChangeAspect="1"/>
          </p:cNvPicPr>
          <p:nvPr/>
        </p:nvPicPr>
        <p:blipFill>
          <a:blip r:embed="rId3"/>
          <a:stretch>
            <a:fillRect/>
          </a:stretch>
        </p:blipFill>
        <p:spPr>
          <a:xfrm>
            <a:off x="295275" y="5212045"/>
            <a:ext cx="11601450" cy="1438275"/>
          </a:xfrm>
          <a:prstGeom prst="rect">
            <a:avLst/>
          </a:prstGeom>
        </p:spPr>
      </p:pic>
      <p:sp>
        <p:nvSpPr>
          <p:cNvPr id="6" name="Rectangle 5"/>
          <p:cNvSpPr/>
          <p:nvPr/>
        </p:nvSpPr>
        <p:spPr>
          <a:xfrm>
            <a:off x="8347586" y="1563328"/>
            <a:ext cx="2782529" cy="262297"/>
          </a:xfrm>
          <a:prstGeom prst="rect">
            <a:avLst/>
          </a:prstGeom>
          <a:ln>
            <a:noFill/>
          </a:ln>
          <a:effectLst>
            <a:outerShdw blurRad="50800" dist="38100" dir="5400000" algn="t"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smtClean="0"/>
              <a:t>SAP </a:t>
            </a:r>
            <a:r>
              <a:rPr lang="en-US" sz="1400" dirty="0" err="1" smtClean="0"/>
              <a:t>Lumira</a:t>
            </a:r>
            <a:endParaRPr lang="en-US" sz="1400" dirty="0"/>
          </a:p>
        </p:txBody>
      </p:sp>
      <p:sp>
        <p:nvSpPr>
          <p:cNvPr id="8" name="Rectangle 7"/>
          <p:cNvSpPr/>
          <p:nvPr/>
        </p:nvSpPr>
        <p:spPr>
          <a:xfrm>
            <a:off x="4168273" y="1601454"/>
            <a:ext cx="2782529" cy="262297"/>
          </a:xfrm>
          <a:prstGeom prst="rect">
            <a:avLst/>
          </a:prstGeom>
          <a:ln>
            <a:noFill/>
          </a:ln>
          <a:effectLst>
            <a:outerShdw blurRad="50800" dist="38100" dir="5400000" algn="t"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smtClean="0"/>
              <a:t>Python – </a:t>
            </a:r>
            <a:r>
              <a:rPr lang="en-US" sz="1400" dirty="0" err="1" smtClean="0"/>
              <a:t>cumsum</a:t>
            </a:r>
            <a:r>
              <a:rPr lang="en-US" sz="1400" dirty="0" smtClean="0"/>
              <a:t>()</a:t>
            </a:r>
            <a:endParaRPr lang="en-US" sz="1400" dirty="0"/>
          </a:p>
        </p:txBody>
      </p:sp>
      <p:pic>
        <p:nvPicPr>
          <p:cNvPr id="10" name="Picture 9"/>
          <p:cNvPicPr>
            <a:picLocks noChangeAspect="1"/>
          </p:cNvPicPr>
          <p:nvPr/>
        </p:nvPicPr>
        <p:blipFill>
          <a:blip r:embed="rId4"/>
          <a:stretch>
            <a:fillRect/>
          </a:stretch>
        </p:blipFill>
        <p:spPr>
          <a:xfrm>
            <a:off x="3780479" y="2079931"/>
            <a:ext cx="3897021" cy="2383915"/>
          </a:xfrm>
          <a:prstGeom prst="rect">
            <a:avLst/>
          </a:prstGeom>
        </p:spPr>
      </p:pic>
    </p:spTree>
    <p:extLst>
      <p:ext uri="{BB962C8B-B14F-4D97-AF65-F5344CB8AC3E}">
        <p14:creationId xmlns:p14="http://schemas.microsoft.com/office/powerpoint/2010/main" val="2951692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Limitation: Variation in spelling of solar installers</a:t>
            </a:r>
            <a:endParaRPr lang="en-US" dirty="0"/>
          </a:p>
        </p:txBody>
      </p:sp>
      <p:pic>
        <p:nvPicPr>
          <p:cNvPr id="4" name="Picture 3"/>
          <p:cNvPicPr>
            <a:picLocks noChangeAspect="1"/>
          </p:cNvPicPr>
          <p:nvPr/>
        </p:nvPicPr>
        <p:blipFill>
          <a:blip r:embed="rId2"/>
          <a:stretch>
            <a:fillRect/>
          </a:stretch>
        </p:blipFill>
        <p:spPr>
          <a:xfrm>
            <a:off x="5010296" y="2394947"/>
            <a:ext cx="6556568" cy="2112839"/>
          </a:xfrm>
          <a:prstGeom prst="rect">
            <a:avLst/>
          </a:prstGeom>
        </p:spPr>
      </p:pic>
      <p:pic>
        <p:nvPicPr>
          <p:cNvPr id="5" name="Picture 4"/>
          <p:cNvPicPr>
            <a:picLocks noChangeAspect="1"/>
          </p:cNvPicPr>
          <p:nvPr/>
        </p:nvPicPr>
        <p:blipFill>
          <a:blip r:embed="rId3"/>
          <a:stretch>
            <a:fillRect/>
          </a:stretch>
        </p:blipFill>
        <p:spPr>
          <a:xfrm>
            <a:off x="295275" y="5212045"/>
            <a:ext cx="11601450" cy="1438275"/>
          </a:xfrm>
          <a:prstGeom prst="rect">
            <a:avLst/>
          </a:prstGeom>
        </p:spPr>
      </p:pic>
      <p:sp>
        <p:nvSpPr>
          <p:cNvPr id="3" name="TextBox 2"/>
          <p:cNvSpPr txBox="1"/>
          <p:nvPr/>
        </p:nvSpPr>
        <p:spPr>
          <a:xfrm>
            <a:off x="905523" y="2530136"/>
            <a:ext cx="3755254"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SolarCity</a:t>
            </a:r>
            <a:r>
              <a:rPr lang="en-US" dirty="0" smtClean="0"/>
              <a:t> vs Solar City vs </a:t>
            </a:r>
            <a:r>
              <a:rPr lang="en-US" dirty="0" err="1" smtClean="0"/>
              <a:t>Solarcity</a:t>
            </a:r>
            <a:endParaRPr lang="en-US" dirty="0" smtClean="0"/>
          </a:p>
          <a:p>
            <a:pPr marL="285750" indent="-285750">
              <a:buFont typeface="Arial" panose="020B0604020202020204" pitchFamily="34" charset="0"/>
              <a:buChar char="•"/>
            </a:pPr>
            <a:r>
              <a:rPr lang="en-US" dirty="0" err="1" smtClean="0"/>
              <a:t>Sunpower</a:t>
            </a:r>
            <a:r>
              <a:rPr lang="en-US" dirty="0" smtClean="0"/>
              <a:t> Corporation vs </a:t>
            </a:r>
            <a:r>
              <a:rPr lang="en-US" dirty="0" err="1" smtClean="0"/>
              <a:t>Sunpower</a:t>
            </a:r>
            <a:r>
              <a:rPr lang="en-US" dirty="0" smtClean="0"/>
              <a:t> </a:t>
            </a:r>
          </a:p>
          <a:p>
            <a:pPr marL="285750" indent="-285750">
              <a:buFont typeface="Arial" panose="020B0604020202020204" pitchFamily="34" charset="0"/>
              <a:buChar char="•"/>
            </a:pPr>
            <a:r>
              <a:rPr lang="en-US" dirty="0" err="1" smtClean="0"/>
              <a:t>SunRUN</a:t>
            </a:r>
            <a:r>
              <a:rPr lang="en-US" dirty="0" smtClean="0"/>
              <a:t> and REC </a:t>
            </a:r>
            <a:r>
              <a:rPr lang="en-US" dirty="0" err="1" smtClean="0"/>
              <a:t>Inc</a:t>
            </a:r>
            <a:endParaRPr lang="en-US" dirty="0"/>
          </a:p>
        </p:txBody>
      </p:sp>
    </p:spTree>
    <p:extLst>
      <p:ext uri="{BB962C8B-B14F-4D97-AF65-F5344CB8AC3E}">
        <p14:creationId xmlns:p14="http://schemas.microsoft.com/office/powerpoint/2010/main" val="2595593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2E374C"/>
      </a:accent1>
      <a:accent2>
        <a:srgbClr val="FFC000"/>
      </a:accent2>
      <a:accent3>
        <a:srgbClr val="E86282"/>
      </a:accent3>
      <a:accent4>
        <a:srgbClr val="46C5C2"/>
      </a:accent4>
      <a:accent5>
        <a:srgbClr val="757070"/>
      </a:accent5>
      <a:accent6>
        <a:srgbClr val="B044B0"/>
      </a:accent6>
      <a:hlink>
        <a:srgbClr val="0563C1"/>
      </a:hlink>
      <a:folHlink>
        <a:srgbClr val="954F72"/>
      </a:folHlink>
    </a:clrScheme>
    <a:fontScheme name="Segeo">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1259</TotalTime>
  <Words>1508</Words>
  <Application>Microsoft Office PowerPoint</Application>
  <PresentationFormat>Widescreen</PresentationFormat>
  <Paragraphs>120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Berlin Sans FB</vt:lpstr>
      <vt:lpstr>Segoe UI Light</vt:lpstr>
      <vt:lpstr>Times New Roman</vt:lpstr>
      <vt:lpstr>Office Theme</vt:lpstr>
      <vt:lpstr>Capstone Project</vt:lpstr>
      <vt:lpstr>Introduction</vt:lpstr>
      <vt:lpstr>The data used is public record of solar PV installation applications </vt:lpstr>
      <vt:lpstr>Project Steps &amp; Process</vt:lpstr>
      <vt:lpstr>After discussing project with client, the project pivoted and went through a 2nd iteration</vt:lpstr>
      <vt:lpstr>Data was cleaned &amp; filtered for relevant information</vt:lpstr>
      <vt:lpstr>Iteration 1 - results are output to HTML template</vt:lpstr>
      <vt:lpstr>Data Validation: compare to SAP Lumira visualization tool</vt:lpstr>
      <vt:lpstr>Another Limitation: Variation in spelling of solar installers</vt:lpstr>
      <vt:lpstr>2nd Iteration: PowerBi interactive plots on SharePoint</vt:lpstr>
      <vt:lpstr>2nd Iteration: PowerBi interactive plots on SharePoint</vt:lpstr>
      <vt:lpstr>Example of PowerBI Interaction</vt:lpstr>
      <vt:lpstr>Finding: There is a slowdown in adoption of PV, where the rate of change in added solar capacity yearly is decreasing. </vt:lpstr>
      <vt:lpstr>Finding: Southern counties have the most PV installations</vt:lpstr>
      <vt:lpstr>Finding: Some solar installers are strong everywhere, others are strong in certain regions</vt:lpstr>
      <vt:lpstr>Client Feedback &amp; 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Milestone Report</dc:title>
  <dc:creator>Alexsandra Guerra</dc:creator>
  <cp:lastModifiedBy>Alexsandra Guerra</cp:lastModifiedBy>
  <cp:revision>24</cp:revision>
  <dcterms:created xsi:type="dcterms:W3CDTF">2017-02-16T18:35:05Z</dcterms:created>
  <dcterms:modified xsi:type="dcterms:W3CDTF">2017-04-01T18:33:24Z</dcterms:modified>
</cp:coreProperties>
</file>