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4"/>
  </p:notesMasterIdLst>
  <p:handoutMasterIdLst>
    <p:handoutMasterId r:id="rId125"/>
  </p:handoutMasterIdLst>
  <p:sldIdLst>
    <p:sldId id="269" r:id="rId5"/>
    <p:sldId id="284" r:id="rId6"/>
    <p:sldId id="285" r:id="rId7"/>
    <p:sldId id="286" r:id="rId8"/>
    <p:sldId id="287" r:id="rId9"/>
    <p:sldId id="283" r:id="rId10"/>
    <p:sldId id="288" r:id="rId11"/>
    <p:sldId id="289" r:id="rId12"/>
    <p:sldId id="437" r:id="rId13"/>
    <p:sldId id="43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27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28" r:id="rId37"/>
    <p:sldId id="311" r:id="rId38"/>
    <p:sldId id="312" r:id="rId39"/>
    <p:sldId id="313" r:id="rId40"/>
    <p:sldId id="314" r:id="rId41"/>
    <p:sldId id="315" r:id="rId42"/>
    <p:sldId id="321" r:id="rId43"/>
    <p:sldId id="441" r:id="rId44"/>
    <p:sldId id="316" r:id="rId45"/>
    <p:sldId id="317" r:id="rId46"/>
    <p:sldId id="322" r:id="rId47"/>
    <p:sldId id="323" r:id="rId48"/>
    <p:sldId id="324" r:id="rId49"/>
    <p:sldId id="442" r:id="rId50"/>
    <p:sldId id="325" r:id="rId51"/>
    <p:sldId id="326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400" r:id="rId72"/>
    <p:sldId id="401" r:id="rId73"/>
    <p:sldId id="402" r:id="rId74"/>
    <p:sldId id="404" r:id="rId75"/>
    <p:sldId id="356" r:id="rId76"/>
    <p:sldId id="440" r:id="rId77"/>
    <p:sldId id="357" r:id="rId78"/>
    <p:sldId id="355" r:id="rId79"/>
    <p:sldId id="358" r:id="rId80"/>
    <p:sldId id="359" r:id="rId81"/>
    <p:sldId id="360" r:id="rId82"/>
    <p:sldId id="361" r:id="rId83"/>
    <p:sldId id="363" r:id="rId84"/>
    <p:sldId id="364" r:id="rId85"/>
    <p:sldId id="365" r:id="rId86"/>
    <p:sldId id="366" r:id="rId87"/>
    <p:sldId id="443" r:id="rId88"/>
    <p:sldId id="367" r:id="rId89"/>
    <p:sldId id="368" r:id="rId90"/>
    <p:sldId id="369" r:id="rId91"/>
    <p:sldId id="370" r:id="rId92"/>
    <p:sldId id="372" r:id="rId93"/>
    <p:sldId id="373" r:id="rId94"/>
    <p:sldId id="375" r:id="rId95"/>
    <p:sldId id="376" r:id="rId96"/>
    <p:sldId id="444" r:id="rId97"/>
    <p:sldId id="446" r:id="rId98"/>
    <p:sldId id="445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407" r:id="rId113"/>
    <p:sldId id="424" r:id="rId114"/>
    <p:sldId id="425" r:id="rId115"/>
    <p:sldId id="426" r:id="rId116"/>
    <p:sldId id="428" r:id="rId117"/>
    <p:sldId id="433" r:id="rId118"/>
    <p:sldId id="434" r:id="rId119"/>
    <p:sldId id="409" r:id="rId120"/>
    <p:sldId id="439" r:id="rId121"/>
    <p:sldId id="398" r:id="rId122"/>
    <p:sldId id="435" r:id="rId123"/>
  </p:sldIdLst>
  <p:sldSz cx="9144000" cy="6858000" type="screen4x3"/>
  <p:notesSz cx="7019925" cy="9305925"/>
  <p:custDataLst>
    <p:tags r:id="rId1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58442B4-E5C4-5749-931A-83158DA90306}">
          <p14:sldIdLst>
            <p14:sldId id="269"/>
            <p14:sldId id="284"/>
            <p14:sldId id="285"/>
            <p14:sldId id="286"/>
            <p14:sldId id="287"/>
            <p14:sldId id="283"/>
          </p14:sldIdLst>
        </p14:section>
        <p14:section name="Fundamentals" id="{1995E817-6B9A-994F-AB7B-DE5CA37025D8}">
          <p14:sldIdLst>
            <p14:sldId id="288"/>
            <p14:sldId id="289"/>
            <p14:sldId id="437"/>
            <p14:sldId id="43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27"/>
          </p14:sldIdLst>
        </p14:section>
        <p14:section name="Running" id="{F4FF0E8F-9BB5-4C41-8A62-63A7B181E2BA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28"/>
          </p14:sldIdLst>
        </p14:section>
        <p14:section name="Getting help" id="{79283797-5A1F-E74D-AC9B-6A7CC59B88E7}">
          <p14:sldIdLst>
            <p14:sldId id="311"/>
            <p14:sldId id="312"/>
            <p14:sldId id="313"/>
            <p14:sldId id="314"/>
            <p14:sldId id="315"/>
            <p14:sldId id="321"/>
            <p14:sldId id="441"/>
            <p14:sldId id="316"/>
            <p14:sldId id="317"/>
            <p14:sldId id="322"/>
            <p14:sldId id="323"/>
            <p14:sldId id="324"/>
            <p14:sldId id="442"/>
            <p14:sldId id="325"/>
            <p14:sldId id="326"/>
            <p14:sldId id="329"/>
          </p14:sldIdLst>
        </p14:section>
        <p14:section name="Modeling language" id="{E6CED90E-FD5C-2247-A140-B605FED7FE6E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Data input/output" id="{EDE0D2F7-0179-D34D-A5C6-A40DF39E9B95}">
          <p14:sldIdLst>
            <p14:sldId id="400"/>
            <p14:sldId id="401"/>
            <p14:sldId id="402"/>
            <p14:sldId id="404"/>
            <p14:sldId id="356"/>
            <p14:sldId id="440"/>
            <p14:sldId id="357"/>
          </p14:sldIdLst>
        </p14:section>
        <p14:section name="Players" id="{CAB2E1C4-2A8F-2D4A-99C8-93306452F47F}">
          <p14:sldIdLst>
            <p14:sldId id="355"/>
            <p14:sldId id="358"/>
            <p14:sldId id="359"/>
            <p14:sldId id="360"/>
            <p14:sldId id="361"/>
            <p14:sldId id="363"/>
            <p14:sldId id="364"/>
            <p14:sldId id="365"/>
            <p14:sldId id="366"/>
            <p14:sldId id="443"/>
            <p14:sldId id="367"/>
            <p14:sldId id="368"/>
            <p14:sldId id="369"/>
            <p14:sldId id="370"/>
            <p14:sldId id="372"/>
            <p14:sldId id="373"/>
            <p14:sldId id="375"/>
            <p14:sldId id="376"/>
            <p14:sldId id="444"/>
            <p14:sldId id="446"/>
            <p14:sldId id="445"/>
            <p14:sldId id="385"/>
          </p14:sldIdLst>
        </p14:section>
        <p14:section name="Recorders" id="{78D58A1F-E732-0346-BA13-F842568830FF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7"/>
          </p14:sldIdLst>
        </p14:section>
        <p14:section name="Collectors" id="{3241461F-0697-444F-B8EE-C289EC360587}">
          <p14:sldIdLst>
            <p14:sldId id="424"/>
            <p14:sldId id="425"/>
            <p14:sldId id="426"/>
            <p14:sldId id="428"/>
            <p14:sldId id="433"/>
            <p14:sldId id="434"/>
            <p14:sldId id="409"/>
          </p14:sldIdLst>
        </p14:section>
        <p14:section name="Action items" id="{B29B5E18-97D7-D946-BF24-D98222C0292F}">
          <p14:sldIdLst>
            <p14:sldId id="439"/>
            <p14:sldId id="398"/>
            <p14:sldId id="4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51" autoAdjust="0"/>
  </p:normalViewPr>
  <p:slideViewPr>
    <p:cSldViewPr snapToObjects="1" showGuides="1">
      <p:cViewPr>
        <p:scale>
          <a:sx n="200" d="100"/>
          <a:sy n="200" d="100"/>
        </p:scale>
        <p:origin x="-264" y="-376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672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notesMaster" Target="notesMasters/notesMaster1.xml"/><Relationship Id="rId125" Type="http://schemas.openxmlformats.org/officeDocument/2006/relationships/handoutMaster" Target="handoutMasters/handoutMaster1.xml"/><Relationship Id="rId126" Type="http://schemas.openxmlformats.org/officeDocument/2006/relationships/printerSettings" Target="printerSettings/printerSettings1.bin"/><Relationship Id="rId127" Type="http://schemas.openxmlformats.org/officeDocument/2006/relationships/tags" Target="tags/tag1.xml"/><Relationship Id="rId128" Type="http://schemas.openxmlformats.org/officeDocument/2006/relationships/commentAuthors" Target="commentAuthors.xml"/><Relationship Id="rId12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00" Type="http://schemas.openxmlformats.org/officeDocument/2006/relationships/slide" Target="slides/slide96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4:11.231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9:30.705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6:58.124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8:20.407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96 0</inkml:trace>
  <inkml:trace contextRef="#ctx0" brushRef="#br0" timeOffset="485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7:38.531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7:37.953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7:52.891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7:56.329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7:54.079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</inkml:traceFormat>
        <inkml:channelProperties>
          <inkml:channelProperty channel="X" name="resolution" value="65" units="1/cm"/>
          <inkml:channelProperty channel="Y" name="resolution" value="40" units="1/cm"/>
        </inkml:channelProperties>
      </inkml:inkSource>
      <inkml:timestamp xml:id="ts0" timeString="2009-06-30T16:07:54.547"/>
    </inkml:context>
    <inkml:brush xml:id="br0">
      <inkml:brushProperty name="width" value="0.09701" units="cm"/>
      <inkml:brushProperty name="height" value="0.09701" units="cm"/>
      <inkml:brushProperty name="color" value="#80808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7/24/16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30AB0D-A5EF-BA40-AE5D-955C97C39597}" type="slidenum">
              <a:rPr lang="en-US"/>
              <a:pPr eaLnBrk="1" hangingPunct="1"/>
              <a:t>97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EC06D1-65FC-8544-98A7-52ADCE2B39B9}" type="slidenum">
              <a:rPr lang="en-US"/>
              <a:pPr eaLnBrk="1" hangingPunct="1"/>
              <a:t>98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AF38CE-3C03-EC4C-8705-0526687285D1}" type="slidenum">
              <a:rPr lang="en-US"/>
              <a:pPr eaLnBrk="1" hangingPunct="1"/>
              <a:t>99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A49FA2-BC69-5C44-8167-2BB15F7174E1}" type="slidenum">
              <a:rPr lang="en-US"/>
              <a:pPr eaLnBrk="1" hangingPunct="1"/>
              <a:t>101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C44BC5-4359-4349-8C8A-9AA0E5F63F70}" type="slidenum">
              <a:rPr lang="en-US"/>
              <a:pPr eaLnBrk="1" hangingPunct="1"/>
              <a:t>102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19B7E2-7357-2C40-B92E-934DA4EC61AC}" type="slidenum">
              <a:rPr lang="en-US"/>
              <a:pPr eaLnBrk="1" hangingPunct="1"/>
              <a:t>103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4C6DD-BD26-F548-9C78-09242A192C8C}" type="slidenum">
              <a:rPr lang="en-US"/>
              <a:pPr eaLnBrk="1" hangingPunct="1"/>
              <a:t>104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8940D-3659-7A4E-B782-D0DA6A8546E9}" type="slidenum">
              <a:rPr lang="en-US"/>
              <a:pPr eaLnBrk="1" hangingPunct="1"/>
              <a:t>110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98894F-AF7E-974E-87BE-590C38140D5C}" type="slidenum">
              <a:rPr lang="en-US"/>
              <a:pPr eaLnBrk="1" hangingPunct="1"/>
              <a:t>111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EE6DFD-0412-3C42-97AC-5E946F45F7FF}" type="slidenum">
              <a:rPr lang="en-US"/>
              <a:pPr eaLnBrk="1" hangingPunct="1"/>
              <a:t>112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7DB2A1-58D1-D842-A3F0-33E11331BBD4}" type="slidenum">
              <a:rPr lang="en-US"/>
              <a:pPr eaLnBrk="1" hangingPunct="1"/>
              <a:t>113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D3A3F-7BAA-B049-92F4-A04252FFB045}" type="slidenum">
              <a:rPr lang="en-US"/>
              <a:pPr eaLnBrk="1" hangingPunct="1"/>
              <a:t>114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D8EF33-7535-E346-8348-C7162D67E01D}" type="slidenum">
              <a:rPr lang="en-US"/>
              <a:pPr eaLnBrk="1" hangingPunct="1"/>
              <a:t>118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1DC93B-6606-1442-8C03-54E4B645C8FC}" type="slidenum">
              <a:rPr lang="en-US"/>
              <a:pPr eaLnBrk="1" hangingPunct="1"/>
              <a:t>119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9C278D-1A15-3742-9C01-597CDA09313C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Model your own system at the end of the class.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Adding regulators to manage the system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What are the benefits of doing this.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Different type of control schemes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What are the effects of smart meter (price on demand meter), how much does the utitily has to bear.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benefits to customer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profits are less to utility at peak times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6ADDD4-D113-FA4C-96F7-DA285F2944E2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Real examples.  Explain to me more about this.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0162CA-E58A-2349-A4FF-F321B74CA2A7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What is the purpose of this slide?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0162CA-E58A-2349-A4FF-F321B74CA2A7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What is the purpose of this slide?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OEbl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254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NNL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9747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gridlabd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DA6B9-745C-DD4B-B3C6-212D148A0B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***INSTRUCTIONS ON HOW TO APPLY IMAGE MASKING TO SLIDE LAYOUT***</a:t>
            </a:r>
            <a:br>
              <a:rPr lang="en-CA" dirty="0" smtClean="0"/>
            </a:br>
            <a:r>
              <a:rPr lang="en-CA" dirty="0" smtClean="0"/>
              <a:t>STEP 1: Click icon to insert image</a:t>
            </a:r>
            <a:br>
              <a:rPr lang="en-CA" dirty="0" smtClean="0"/>
            </a:br>
            <a:r>
              <a:rPr lang="en-CA" dirty="0" smtClean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idlabd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DOEb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254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PNNL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9747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DE6AF-089E-2940-A9C4-C3A0196BE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69332-2E29-6E46-9F98-9B85CE5AF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3006E-88E7-2C4B-A8D9-4C4CC9DD2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  <p:sldLayoutId id="2147483675" r:id="rId7"/>
    <p:sldLayoutId id="2147483676" r:id="rId8"/>
    <p:sldLayoutId id="2147483678" r:id="rId9"/>
    <p:sldLayoutId id="214748367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b="0" i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chassin@stanford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customXml" Target="../ink/ink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customXml" Target="../ink/ink4.xml"/><Relationship Id="rId5" Type="http://schemas.openxmlformats.org/officeDocument/2006/relationships/customXml" Target="../ink/ink5.xml"/><Relationship Id="rId6" Type="http://schemas.openxmlformats.org/officeDocument/2006/relationships/customXml" Target="../ink/ink6.xml"/><Relationship Id="rId7" Type="http://schemas.openxmlformats.org/officeDocument/2006/relationships/customXml" Target="../ink/ink7.xml"/><Relationship Id="rId8" Type="http://schemas.openxmlformats.org/officeDocument/2006/relationships/customXml" Target="../ink/ink8.xml"/><Relationship Id="rId9" Type="http://schemas.openxmlformats.org/officeDocument/2006/relationships/customXml" Target="../ink/ink9.xml"/><Relationship Id="rId10" Type="http://schemas.openxmlformats.org/officeDocument/2006/relationships/customXml" Target="../ink/ink10.xml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57213" y="1066800"/>
            <a:ext cx="8358187" cy="874713"/>
          </a:xfrm>
        </p:spPr>
        <p:txBody>
          <a:bodyPr/>
          <a:lstStyle/>
          <a:p>
            <a:r>
              <a:rPr lang="en-CA" sz="3200" dirty="0" err="1" smtClean="0"/>
              <a:t>GridLAB</a:t>
            </a:r>
            <a:r>
              <a:rPr lang="en-CA" sz="3200" dirty="0" smtClean="0"/>
              <a:t>-D Course </a:t>
            </a:r>
            <a:r>
              <a:rPr lang="en-CA" sz="3200" smtClean="0"/>
              <a:t>– </a:t>
            </a:r>
            <a:r>
              <a:rPr lang="en-CA" sz="3200"/>
              <a:t>Session 1</a:t>
            </a:r>
            <a:endParaRPr lang="en-CA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0147" y="2574402"/>
            <a:ext cx="5860653" cy="2187702"/>
          </a:xfrm>
        </p:spPr>
        <p:txBody>
          <a:bodyPr/>
          <a:lstStyle/>
          <a:p>
            <a:r>
              <a:rPr lang="en-CA" dirty="0" smtClean="0"/>
              <a:t>David P. Chassin</a:t>
            </a:r>
          </a:p>
          <a:p>
            <a:r>
              <a:rPr lang="en-CA" dirty="0" smtClean="0"/>
              <a:t>Summer 2016</a:t>
            </a:r>
          </a:p>
          <a:p>
            <a:r>
              <a:rPr lang="en-CA" dirty="0" smtClean="0">
                <a:hlinkClick r:id="rId3"/>
              </a:rPr>
              <a:t>dchassin</a:t>
            </a:r>
            <a:r>
              <a:rPr lang="en-CA" dirty="0" smtClean="0">
                <a:hlinkClick r:id="rId3"/>
              </a:rPr>
              <a:t>@stanford.edu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sz="1200" dirty="0" smtClean="0"/>
              <a:t>All registered trademarks are hereby recognized.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7213" y="1913636"/>
            <a:ext cx="8008937" cy="635889"/>
          </a:xfrm>
        </p:spPr>
        <p:txBody>
          <a:bodyPr/>
          <a:lstStyle/>
          <a:p>
            <a:r>
              <a:rPr lang="en-CA" sz="3200" dirty="0" smtClean="0"/>
              <a:t>Introduction and Fundamentals</a:t>
            </a:r>
            <a:endParaRPr lang="en-C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 error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Finite Difference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Agent-based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4" y="1833647"/>
            <a:ext cx="2743200" cy="2568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24311"/>
            <a:ext cx="2795824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828722"/>
            <a:ext cx="4995714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649" y="3721320"/>
            <a:ext cx="2919176" cy="2442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518" y="3743643"/>
            <a:ext cx="2565564" cy="24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460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Property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</a:rPr>
              <a:t>Unit conversion only performed if unit is specified</a:t>
            </a:r>
          </a:p>
          <a:p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property </a:t>
            </a:r>
            <a:r>
              <a:rPr lang="en-US" i="1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i="1" dirty="0" smtClean="0">
                <a:latin typeface="Courier New"/>
                <a:cs typeface="Courier New"/>
              </a:rPr>
              <a:t>unit</a:t>
            </a:r>
            <a:r>
              <a:rPr lang="en-US" dirty="0" smtClean="0">
                <a:latin typeface="Courier New"/>
                <a:cs typeface="Courier New"/>
              </a:rPr>
              <a:t>];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Example: 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object house {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floor_area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random.triable</a:t>
            </a:r>
            <a:r>
              <a:rPr lang="en-US" dirty="0" smtClean="0">
                <a:latin typeface="Courier New"/>
                <a:cs typeface="Courier New"/>
              </a:rPr>
              <a:t>(1000,2000) </a:t>
            </a:r>
            <a:r>
              <a:rPr lang="en-US" dirty="0" err="1" smtClean="0">
                <a:latin typeface="Courier New"/>
                <a:cs typeface="Courier New"/>
              </a:rPr>
              <a:t>sf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smtClean="0">
                <a:latin typeface="Courier New"/>
                <a:cs typeface="Courier New"/>
              </a:rPr>
              <a:t>object recorder {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  property </a:t>
            </a:r>
            <a:r>
              <a:rPr lang="en-US" dirty="0" err="1" smtClean="0">
                <a:latin typeface="Courier New"/>
                <a:cs typeface="Courier New"/>
              </a:rPr>
              <a:t>floor_area</a:t>
            </a:r>
            <a:r>
              <a:rPr lang="en-US" b="1" dirty="0" smtClean="0">
                <a:latin typeface="Courier New"/>
                <a:cs typeface="Courier New"/>
              </a:rPr>
              <a:t>[m^2]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  // ...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233362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Arial" charset="0"/>
              </a:rPr>
              <a:t>Additional </a:t>
            </a:r>
            <a:r>
              <a:rPr lang="en-US" dirty="0">
                <a:latin typeface="Arial" charset="0"/>
              </a:rPr>
              <a:t>extensions used for complex numbers</a:t>
            </a:r>
          </a:p>
          <a:p>
            <a:pPr lvl="1"/>
            <a:r>
              <a:rPr lang="en-US" dirty="0">
                <a:latin typeface="Arial" charset="0"/>
              </a:rPr>
              <a:t>real, </a:t>
            </a:r>
            <a:r>
              <a:rPr lang="en-US" dirty="0" err="1">
                <a:latin typeface="Arial" charset="0"/>
              </a:rPr>
              <a:t>imag</a:t>
            </a:r>
            <a:r>
              <a:rPr lang="en-US" dirty="0">
                <a:latin typeface="Arial" charset="0"/>
              </a:rPr>
              <a:t>, mag, </a:t>
            </a:r>
            <a:r>
              <a:rPr lang="en-US" dirty="0" err="1">
                <a:latin typeface="Arial" charset="0"/>
              </a:rPr>
              <a:t>ang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arg</a:t>
            </a:r>
            <a:endParaRPr lang="en-US" dirty="0">
              <a:latin typeface="Arial" charset="0"/>
            </a:endParaRPr>
          </a:p>
          <a:p>
            <a:pPr lvl="2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 lvl="2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property </a:t>
            </a:r>
            <a:r>
              <a:rPr lang="en-US" dirty="0" err="1">
                <a:latin typeface="Courier New" charset="0"/>
                <a:cs typeface="Courier New" charset="0"/>
              </a:rPr>
              <a:t>voltage_A.real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59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Meaning differs based on </a:t>
            </a:r>
            <a:r>
              <a:rPr lang="en-US" b="1" dirty="0" err="1">
                <a:latin typeface="Arial" charset="0"/>
              </a:rPr>
              <a:t>filetype</a:t>
            </a:r>
            <a:r>
              <a:rPr lang="en-US" dirty="0">
                <a:latin typeface="Arial" charset="0"/>
              </a:rPr>
              <a:t> property</a:t>
            </a:r>
          </a:p>
          <a:p>
            <a:pPr lvl="1"/>
            <a:r>
              <a:rPr lang="en-US" dirty="0">
                <a:latin typeface="Arial" charset="0"/>
              </a:rPr>
              <a:t>Format can be system specific</a:t>
            </a:r>
          </a:p>
          <a:p>
            <a:pPr marL="233362" lvl="1" indent="0" eaLnBrk="1" hangingPunct="1">
              <a:buNone/>
            </a:pPr>
            <a:r>
              <a:rPr lang="en-US" altLang="ja-JP" dirty="0" smtClean="0">
                <a:latin typeface="Arial" charset="0"/>
              </a:rPr>
              <a:t>	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/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are normally used;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\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allowed in Windows</a:t>
            </a:r>
          </a:p>
          <a:p>
            <a:pPr lvl="1"/>
            <a:r>
              <a:rPr lang="en-US" dirty="0">
                <a:latin typeface="Arial" charset="0"/>
              </a:rPr>
              <a:t>File must be writeable</a:t>
            </a:r>
          </a:p>
          <a:p>
            <a:pPr lvl="1"/>
            <a:r>
              <a:rPr lang="en-US" dirty="0">
                <a:latin typeface="Arial" charset="0"/>
              </a:rPr>
              <a:t>Path to file is not automatically created</a:t>
            </a:r>
          </a:p>
          <a:p>
            <a:pPr lvl="1"/>
            <a:r>
              <a:rPr lang="en-US" dirty="0">
                <a:latin typeface="Arial" charset="0"/>
              </a:rPr>
              <a:t>Existing files are overwritten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marL="914400" indent="-914400" eaLnBrk="1" hangingPunct="1"/>
            <a:r>
              <a:rPr lang="en-US" u="sng" dirty="0" smtClean="0">
                <a:latin typeface="Arial" charset="0"/>
              </a:rPr>
              <a:t>Note</a:t>
            </a:r>
            <a:r>
              <a:rPr lang="en-US" dirty="0" smtClean="0">
                <a:latin typeface="Arial" charset="0"/>
              </a:rPr>
              <a:t>:	</a:t>
            </a:r>
            <a:r>
              <a:rPr lang="en-US" dirty="0" smtClean="0">
                <a:latin typeface="Arial" charset="0"/>
              </a:rPr>
              <a:t>Write </a:t>
            </a:r>
            <a:r>
              <a:rPr lang="en-US" dirty="0">
                <a:latin typeface="Arial" charset="0"/>
              </a:rPr>
              <a:t>failure is </a:t>
            </a:r>
            <a:r>
              <a:rPr lang="en-US" dirty="0" smtClean="0">
                <a:latin typeface="Arial" charset="0"/>
              </a:rPr>
              <a:t>not an error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simulation </a:t>
            </a:r>
            <a:r>
              <a:rPr lang="en-US" dirty="0" smtClean="0">
                <a:latin typeface="Arial" charset="0"/>
              </a:rPr>
              <a:t>continues with a warning)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0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Interval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Determines the sampling interval for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How often </a:t>
            </a:r>
            <a:r>
              <a:rPr lang="en-US" dirty="0" smtClean="0">
                <a:latin typeface="Arial" charset="0"/>
              </a:rPr>
              <a:t>should I </a:t>
            </a:r>
            <a:r>
              <a:rPr lang="en-US" dirty="0">
                <a:latin typeface="Arial" charset="0"/>
              </a:rPr>
              <a:t>sample?</a:t>
            </a:r>
          </a:p>
          <a:p>
            <a:pPr eaLnBrk="1" hangingPunct="1"/>
            <a:r>
              <a:rPr lang="en-US" dirty="0">
                <a:latin typeface="Arial" charset="0"/>
              </a:rPr>
              <a:t>Units are seconds</a:t>
            </a:r>
          </a:p>
          <a:p>
            <a:pPr lvl="1"/>
            <a:r>
              <a:rPr lang="en-US" dirty="0">
                <a:latin typeface="Arial" charset="0"/>
              </a:rPr>
              <a:t>-1 means sample transients (on change)</a:t>
            </a:r>
          </a:p>
          <a:p>
            <a:pPr lvl="1"/>
            <a:r>
              <a:rPr lang="en-US" dirty="0">
                <a:latin typeface="Arial" charset="0"/>
              </a:rPr>
              <a:t>0 means sample each </a:t>
            </a:r>
            <a:r>
              <a:rPr lang="en-US" dirty="0" smtClean="0">
                <a:latin typeface="Arial" charset="0"/>
              </a:rPr>
              <a:t>iteration</a:t>
            </a:r>
          </a:p>
          <a:p>
            <a:r>
              <a:rPr lang="en-US" dirty="0" smtClean="0">
                <a:latin typeface="Arial" charset="0"/>
              </a:rPr>
              <a:t>Interval “drives” simulation</a:t>
            </a:r>
          </a:p>
          <a:p>
            <a:pPr lvl="1"/>
            <a:r>
              <a:rPr lang="en-US" dirty="0" smtClean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ffects numerical results if models don’t handle transients well</a:t>
            </a:r>
          </a:p>
          <a:p>
            <a:endParaRPr lang="en-US" dirty="0">
              <a:latin typeface="Arial" charset="0"/>
            </a:endParaRPr>
          </a:p>
          <a:p>
            <a:pPr marL="914400" indent="-914400"/>
            <a:r>
              <a:rPr lang="en-US" dirty="0" smtClean="0">
                <a:latin typeface="Arial" charset="0"/>
              </a:rPr>
              <a:t>Note:	recording samples are lagging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(unlike players, which are leading)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4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Limit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maximum number of samples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How many samples should I </a:t>
            </a:r>
            <a:r>
              <a:rPr lang="en-US" dirty="0" smtClean="0">
                <a:latin typeface="Arial" charset="0"/>
              </a:rPr>
              <a:t>record?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Limits the size of the output file</a:t>
            </a:r>
          </a:p>
          <a:p>
            <a:pPr lvl="1"/>
            <a:r>
              <a:rPr lang="en-US" dirty="0">
                <a:latin typeface="Arial" charset="0"/>
              </a:rPr>
              <a:t>0 is default</a:t>
            </a:r>
          </a:p>
          <a:p>
            <a:pPr lvl="1"/>
            <a:r>
              <a:rPr lang="en-US" dirty="0">
                <a:latin typeface="Arial" charset="0"/>
              </a:rPr>
              <a:t>0 means no limit</a:t>
            </a:r>
          </a:p>
          <a:p>
            <a:pPr marL="914400" indent="-914400" eaLnBrk="1" hangingPunct="1"/>
            <a:endParaRPr lang="en-US" dirty="0" smtClean="0">
              <a:latin typeface="Arial" charset="0"/>
            </a:endParaRPr>
          </a:p>
          <a:p>
            <a:pPr marL="914400" indent="-914400" eaLnBrk="1" hangingPunct="1"/>
            <a:r>
              <a:rPr lang="en-US" u="sng" dirty="0" smtClean="0">
                <a:latin typeface="Arial" charset="0"/>
              </a:rPr>
              <a:t>Note</a:t>
            </a:r>
            <a:r>
              <a:rPr lang="en-US" dirty="0" smtClean="0">
                <a:latin typeface="Arial" charset="0"/>
              </a:rPr>
              <a:t>:	If </a:t>
            </a:r>
            <a:r>
              <a:rPr lang="en-US" dirty="0">
                <a:latin typeface="Arial" charset="0"/>
              </a:rPr>
              <a:t>a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 err="1">
                <a:latin typeface="Arial" charset="0"/>
              </a:rPr>
              <a:t>stoptime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is not specified, simulation </a:t>
            </a:r>
            <a:r>
              <a:rPr lang="en-US" dirty="0" smtClean="0">
                <a:latin typeface="Arial" charset="0"/>
              </a:rPr>
              <a:t>runs </a:t>
            </a:r>
            <a:r>
              <a:rPr lang="en-US" dirty="0">
                <a:latin typeface="Arial" charset="0"/>
              </a:rPr>
              <a:t>until all recorders reach their </a:t>
            </a:r>
            <a:r>
              <a:rPr lang="en-US" dirty="0" smtClean="0">
                <a:latin typeface="Arial" charset="0"/>
              </a:rPr>
              <a:t>limits.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1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Trigger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Specifies condition to start recording</a:t>
            </a:r>
          </a:p>
          <a:p>
            <a:pPr lvl="1"/>
            <a:r>
              <a:rPr lang="en-US" dirty="0">
                <a:latin typeface="Arial" charset="0"/>
              </a:rPr>
              <a:t>Works only for </a:t>
            </a:r>
            <a:r>
              <a:rPr lang="en-US" dirty="0" smtClean="0">
                <a:latin typeface="Arial" charset="0"/>
              </a:rPr>
              <a:t>the target </a:t>
            </a:r>
            <a:r>
              <a:rPr lang="en-US" dirty="0">
                <a:latin typeface="Arial" charset="0"/>
              </a:rPr>
              <a:t>property </a:t>
            </a:r>
          </a:p>
          <a:p>
            <a:pPr lvl="1"/>
            <a:r>
              <a:rPr lang="en-US" dirty="0">
                <a:latin typeface="Arial" charset="0"/>
              </a:rPr>
              <a:t>Usual compare operations apply</a:t>
            </a:r>
          </a:p>
          <a:p>
            <a:pPr lvl="1"/>
            <a:r>
              <a:rPr lang="en-US" dirty="0" smtClean="0">
                <a:latin typeface="Arial" charset="0"/>
              </a:rPr>
              <a:t>Once </a:t>
            </a:r>
            <a:r>
              <a:rPr lang="en-US" dirty="0">
                <a:latin typeface="Arial" charset="0"/>
              </a:rPr>
              <a:t>triggered, recording continues to limit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Example</a:t>
            </a:r>
            <a:endParaRPr lang="en-US" dirty="0">
              <a:latin typeface="Arial" charset="0"/>
            </a:endParaRPr>
          </a:p>
          <a:p>
            <a:pPr marL="233362" lvl="1" indent="0" eaLnBrk="1" hangingPunct="1">
              <a:buNone/>
            </a:pPr>
            <a:r>
              <a:rPr lang="en-US" altLang="ja-JP" sz="1800" b="1" dirty="0" smtClean="0">
                <a:latin typeface="Courier New"/>
                <a:cs typeface="Courier New"/>
              </a:rPr>
              <a:t>trigger "</a:t>
            </a:r>
            <a:r>
              <a:rPr lang="en-US" sz="1800" b="1" dirty="0" smtClean="0">
                <a:latin typeface="Courier New"/>
                <a:cs typeface="Courier New"/>
              </a:rPr>
              <a:t>&lt; 0</a:t>
            </a:r>
            <a:r>
              <a:rPr lang="en-US" altLang="ja-JP" sz="1800" b="1" dirty="0" smtClean="0">
                <a:latin typeface="Courier New"/>
                <a:cs typeface="Courier New"/>
              </a:rPr>
              <a:t>";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// start </a:t>
            </a:r>
            <a:r>
              <a:rPr lang="en-US" sz="1800" dirty="0">
                <a:latin typeface="Courier New"/>
                <a:cs typeface="Courier New"/>
              </a:rPr>
              <a:t>recording when </a:t>
            </a:r>
            <a:r>
              <a:rPr lang="en-US" sz="1800" dirty="0" smtClean="0">
                <a:latin typeface="Courier New"/>
                <a:cs typeface="Courier New"/>
              </a:rPr>
              <a:t>target </a:t>
            </a:r>
            <a:r>
              <a:rPr lang="en-US" sz="1800" dirty="0" smtClean="0">
                <a:latin typeface="Courier New"/>
                <a:cs typeface="Courier New"/>
              </a:rPr>
              <a:t>is negative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658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Multi</a:t>
            </a:r>
            <a:r>
              <a:rPr lang="en-US" dirty="0">
                <a:latin typeface="Arial" charset="0"/>
              </a:rPr>
              <a:t>-Recorder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 wrap="none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kern="0" dirty="0"/>
              <a:t>Same basic syntax as a recorder</a:t>
            </a:r>
          </a:p>
          <a:p>
            <a:pPr lvl="1">
              <a:spcBef>
                <a:spcPct val="20000"/>
              </a:spcBef>
              <a:defRPr/>
            </a:pPr>
            <a:r>
              <a:rPr lang="en-US" kern="0" dirty="0"/>
              <a:t>Allows user to record from multiple objects into a single </a:t>
            </a:r>
            <a:r>
              <a:rPr lang="en-US" kern="0" dirty="0" smtClean="0"/>
              <a:t>file</a:t>
            </a:r>
          </a:p>
          <a:p>
            <a:pPr>
              <a:spcBef>
                <a:spcPct val="20000"/>
              </a:spcBef>
              <a:defRPr/>
            </a:pPr>
            <a:r>
              <a:rPr lang="en-US" kern="0" dirty="0" smtClean="0"/>
              <a:t>Example:</a:t>
            </a:r>
            <a:endParaRPr lang="en-US" kern="0" dirty="0"/>
          </a:p>
          <a:p>
            <a:r>
              <a:rPr lang="en-US" sz="1400" b="0" dirty="0">
                <a:latin typeface="Courier New" charset="0"/>
                <a:cs typeface="Courier New" charset="0"/>
              </a:rPr>
              <a:t>object meter {</a:t>
            </a:r>
          </a:p>
          <a:p>
            <a:r>
              <a:rPr lang="en-US" sz="1400" b="0" dirty="0" smtClean="0">
                <a:latin typeface="Courier New" charset="0"/>
                <a:cs typeface="Courier New" charset="0"/>
              </a:rPr>
              <a:t>       name </a:t>
            </a:r>
            <a:r>
              <a:rPr lang="en-US" sz="1400" b="0" dirty="0">
                <a:latin typeface="Courier New" charset="0"/>
                <a:cs typeface="Courier New" charset="0"/>
              </a:rPr>
              <a:t>meter1;</a:t>
            </a:r>
          </a:p>
          <a:p>
            <a:r>
              <a:rPr lang="en-US" sz="1400" b="0" dirty="0">
                <a:latin typeface="Courier New" charset="0"/>
                <a:cs typeface="Courier New" charset="0"/>
              </a:rPr>
              <a:t>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     phases </a:t>
            </a:r>
            <a:r>
              <a:rPr lang="en-US" sz="1400" b="0" dirty="0">
                <a:latin typeface="Courier New" charset="0"/>
                <a:cs typeface="Courier New" charset="0"/>
              </a:rPr>
              <a:t>ABCN;</a:t>
            </a:r>
          </a:p>
          <a:p>
            <a:r>
              <a:rPr lang="en-US" sz="1400" b="0" dirty="0">
                <a:latin typeface="Courier New" charset="0"/>
                <a:cs typeface="Courier New" charset="0"/>
              </a:rPr>
              <a:t>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     </a:t>
            </a:r>
            <a:r>
              <a:rPr lang="en-US" sz="1400" b="0" dirty="0" err="1" smtClean="0">
                <a:latin typeface="Courier New" charset="0"/>
                <a:cs typeface="Courier New" charset="0"/>
              </a:rPr>
              <a:t>nominal_voltage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0" dirty="0">
                <a:latin typeface="Courier New" charset="0"/>
                <a:cs typeface="Courier New" charset="0"/>
              </a:rPr>
              <a:t>7200;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</a:t>
            </a:r>
            <a:r>
              <a:rPr lang="en-US" sz="1400" dirty="0" smtClean="0">
                <a:latin typeface="Courier New" charset="0"/>
                <a:cs typeface="Courier New" charset="0"/>
              </a:rPr>
              <a:t>   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object</a:t>
            </a:r>
            <a:r>
              <a:rPr lang="en-US" sz="1400" dirty="0" smtClean="0">
                <a:latin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cs typeface="Courier New" charset="0"/>
              </a:rPr>
              <a:t>multi_recorder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b="0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  </a:t>
            </a:r>
            <a:r>
              <a:rPr lang="en-US" sz="1400" dirty="0" smtClean="0">
                <a:latin typeface="Courier New" charset="0"/>
                <a:cs typeface="Courier New" charset="0"/>
              </a:rPr>
              <a:t>       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property</a:t>
            </a:r>
            <a:r>
              <a:rPr lang="en-US" sz="1400" dirty="0" smtClean="0">
                <a:latin typeface="Courier New" charset="0"/>
                <a:cs typeface="Courier New" charset="0"/>
              </a:rPr>
              <a:t> "measured_real_power</a:t>
            </a:r>
            <a:r>
              <a:rPr lang="en-US" sz="1400" dirty="0">
                <a:latin typeface="Courier New" charset="0"/>
                <a:cs typeface="Courier New" charset="0"/>
              </a:rPr>
              <a:t>,meter2:</a:t>
            </a:r>
            <a:r>
              <a:rPr lang="en-US" sz="1400" dirty="0" smtClean="0">
                <a:latin typeface="Courier New" charset="0"/>
                <a:cs typeface="Courier New" charset="0"/>
              </a:rPr>
              <a:t>constant_power_A_real";</a:t>
            </a:r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cs typeface="Courier New" charset="0"/>
              </a:rPr>
              <a:t>            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limit </a:t>
            </a:r>
            <a:r>
              <a:rPr lang="en-US" sz="1400" b="0" dirty="0">
                <a:latin typeface="Courier New" charset="0"/>
                <a:cs typeface="Courier New" charset="0"/>
              </a:rPr>
              <a:t>8808;</a:t>
            </a:r>
          </a:p>
          <a:p>
            <a:r>
              <a:rPr lang="en-US" sz="1400" b="0" dirty="0">
                <a:latin typeface="Courier New" charset="0"/>
                <a:cs typeface="Courier New" charset="0"/>
              </a:rPr>
              <a:t>   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         interval </a:t>
            </a:r>
            <a:r>
              <a:rPr lang="en-US" sz="1400" b="0" dirty="0">
                <a:latin typeface="Courier New" charset="0"/>
                <a:cs typeface="Courier New" charset="0"/>
              </a:rPr>
              <a:t>1800;</a:t>
            </a:r>
          </a:p>
          <a:p>
            <a:r>
              <a:rPr lang="en-US" sz="1400" b="0" dirty="0">
                <a:latin typeface="Courier New" charset="0"/>
                <a:cs typeface="Courier New" charset="0"/>
              </a:rPr>
              <a:t>   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         file </a:t>
            </a:r>
            <a:r>
              <a:rPr lang="en-US" sz="1400" b="0" dirty="0" err="1">
                <a:latin typeface="Courier New" charset="0"/>
                <a:cs typeface="Courier New" charset="0"/>
              </a:rPr>
              <a:t>record_power.csv</a:t>
            </a:r>
            <a:r>
              <a:rPr lang="en-US" sz="1400" b="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400" b="0" dirty="0">
                <a:latin typeface="Courier New" charset="0"/>
                <a:cs typeface="Courier New" charset="0"/>
              </a:rPr>
              <a:t>  </a:t>
            </a:r>
            <a:r>
              <a:rPr lang="en-US" sz="1400" b="0" dirty="0" smtClean="0">
                <a:latin typeface="Courier New" charset="0"/>
                <a:cs typeface="Courier New" charset="0"/>
              </a:rPr>
              <a:t>     }</a:t>
            </a:r>
            <a:r>
              <a:rPr lang="en-US" sz="1400" b="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400" b="0" dirty="0">
                <a:latin typeface="Courier New" charset="0"/>
                <a:cs typeface="Courier New" charset="0"/>
              </a:rPr>
              <a:t>}</a:t>
            </a:r>
            <a:endParaRPr lang="en-US" sz="1400" b="0" dirty="0"/>
          </a:p>
        </p:txBody>
      </p:sp>
      <p:grpSp>
        <p:nvGrpSpPr>
          <p:cNvPr id="11269" name="Group 6"/>
          <p:cNvGrpSpPr>
            <a:grpSpLocks/>
          </p:cNvGrpSpPr>
          <p:nvPr/>
        </p:nvGrpSpPr>
        <p:grpSpPr bwMode="auto">
          <a:xfrm>
            <a:off x="5314099" y="4495800"/>
            <a:ext cx="1781175" cy="1709738"/>
            <a:chOff x="5257800" y="1447800"/>
            <a:chExt cx="1781175" cy="1709738"/>
          </a:xfrm>
        </p:grpSpPr>
        <p:cxnSp>
          <p:nvCxnSpPr>
            <p:cNvPr id="8" name="Straight Arrow Connector 7"/>
            <p:cNvCxnSpPr>
              <a:stCxn id="11271" idx="0"/>
            </p:cNvCxnSpPr>
            <p:nvPr/>
          </p:nvCxnSpPr>
          <p:spPr>
            <a:xfrm flipH="1" flipV="1">
              <a:off x="5506301" y="1447800"/>
              <a:ext cx="642087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1" name="TextBox 8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17811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non-parent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10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/</a:t>
            </a:r>
            <a:r>
              <a:rPr lang="en-US" sz="1400" b="0" dirty="0" smtClean="0">
                <a:latin typeface="Courier New"/>
                <a:cs typeface="Courier New"/>
              </a:rPr>
              <a:t>/ </a:t>
            </a:r>
            <a:r>
              <a:rPr lang="en-US" sz="1400" b="0" dirty="0" err="1" smtClean="0">
                <a:latin typeface="Courier New"/>
                <a:cs typeface="Courier New"/>
              </a:rPr>
              <a:t>player_recorder.glm</a:t>
            </a:r>
            <a:endParaRPr lang="en-US" sz="1400" b="0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module residential;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module tape</a:t>
            </a:r>
            <a:r>
              <a:rPr lang="en-US" sz="1400" b="0" dirty="0" smtClean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clock </a:t>
            </a:r>
            <a:r>
              <a:rPr lang="en-US" sz="1400" b="0" dirty="0">
                <a:latin typeface="Courier New"/>
                <a:cs typeface="Courier New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</a:t>
            </a:r>
            <a:r>
              <a:rPr lang="en-US" sz="1400" b="0" dirty="0" err="1" smtClean="0">
                <a:latin typeface="Courier New"/>
                <a:cs typeface="Courier New"/>
              </a:rPr>
              <a:t>timezone</a:t>
            </a:r>
            <a:r>
              <a:rPr lang="en-US" sz="1400" b="0" dirty="0" smtClean="0">
                <a:latin typeface="Courier New"/>
                <a:cs typeface="Courier New"/>
              </a:rPr>
              <a:t> </a:t>
            </a:r>
            <a:r>
              <a:rPr lang="en-US" sz="1400" b="0" dirty="0">
                <a:latin typeface="Courier New"/>
                <a:cs typeface="Courier New"/>
              </a:rPr>
              <a:t>PST+8PDT;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</a:t>
            </a:r>
            <a:r>
              <a:rPr lang="en-US" sz="1400" b="0" dirty="0" err="1" smtClean="0">
                <a:latin typeface="Courier New"/>
                <a:cs typeface="Courier New"/>
              </a:rPr>
              <a:t>starttime</a:t>
            </a:r>
            <a:r>
              <a:rPr lang="en-US" sz="1400" b="0" dirty="0" smtClean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'</a:t>
            </a:r>
            <a:r>
              <a:rPr lang="en-US" sz="1400" b="0" dirty="0">
                <a:latin typeface="Courier New"/>
                <a:cs typeface="Courier New"/>
              </a:rPr>
              <a:t>2001-01-01 </a:t>
            </a:r>
            <a:r>
              <a:rPr lang="en-US" sz="1400" b="0" dirty="0" smtClean="0">
                <a:latin typeface="Courier New"/>
                <a:cs typeface="Courier New"/>
              </a:rPr>
              <a:t>00</a:t>
            </a:r>
            <a:r>
              <a:rPr lang="en-US" sz="1400" b="0" dirty="0">
                <a:latin typeface="Courier New"/>
                <a:cs typeface="Courier New"/>
              </a:rPr>
              <a:t>:00:</a:t>
            </a:r>
            <a:r>
              <a:rPr lang="en-US" sz="1400" b="0" dirty="0" smtClean="0">
                <a:latin typeface="Courier New"/>
                <a:cs typeface="Courier New"/>
              </a:rPr>
              <a:t>00 PST'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object house:1 </a:t>
            </a:r>
            <a:r>
              <a:rPr lang="en-US" sz="1400" b="0" dirty="0">
                <a:latin typeface="Courier New"/>
                <a:cs typeface="Courier New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err="1" smtClean="0">
                <a:latin typeface="Courier New"/>
                <a:cs typeface="Courier New"/>
              </a:rPr>
              <a:t>heating_setpoint</a:t>
            </a:r>
            <a:r>
              <a:rPr lang="en-US" sz="1400" b="0" dirty="0" smtClean="0">
                <a:latin typeface="Courier New"/>
                <a:cs typeface="Courier New"/>
              </a:rPr>
              <a:t> 40degF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err="1" smtClean="0">
                <a:latin typeface="Courier New"/>
                <a:cs typeface="Courier New"/>
              </a:rPr>
              <a:t>cooling_setpoint</a:t>
            </a:r>
            <a:r>
              <a:rPr lang="en-US" sz="1400" b="0" dirty="0" smtClean="0">
                <a:latin typeface="Courier New"/>
                <a:cs typeface="Courier New"/>
              </a:rPr>
              <a:t> 90degF;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object </a:t>
            </a:r>
            <a:r>
              <a:rPr lang="en-US" sz="1400" b="0" dirty="0">
                <a:latin typeface="Courier New"/>
                <a:cs typeface="Courier New"/>
              </a:rPr>
              <a:t>player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       </a:t>
            </a:r>
            <a:r>
              <a:rPr lang="en-US" sz="1400" b="0" dirty="0" smtClean="0">
                <a:latin typeface="Courier New"/>
                <a:cs typeface="Courier New"/>
              </a:rPr>
              <a:t>parent house:1;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       </a:t>
            </a:r>
            <a:r>
              <a:rPr lang="en-US" sz="1400" b="0" dirty="0" smtClean="0">
                <a:latin typeface="Courier New"/>
                <a:cs typeface="Courier New"/>
              </a:rPr>
              <a:t>property </a:t>
            </a:r>
            <a:r>
              <a:rPr lang="en-US" sz="1400" b="0" dirty="0" err="1" smtClean="0">
                <a:latin typeface="Courier New"/>
                <a:cs typeface="Courier New"/>
              </a:rPr>
              <a:t>cooling_setpoint</a:t>
            </a:r>
            <a:r>
              <a:rPr lang="en-US" sz="1400" b="0" dirty="0" smtClean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       </a:t>
            </a:r>
            <a:r>
              <a:rPr lang="en-US" sz="1400" b="0" dirty="0" smtClean="0">
                <a:latin typeface="Courier New"/>
                <a:cs typeface="Courier New"/>
              </a:rPr>
              <a:t>file </a:t>
            </a:r>
            <a:r>
              <a:rPr lang="en-US" sz="1400" b="0" dirty="0" err="1">
                <a:latin typeface="Courier New"/>
                <a:cs typeface="Courier New"/>
              </a:rPr>
              <a:t>theat.csv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smtClean="0">
                <a:latin typeface="Courier New"/>
                <a:cs typeface="Courier New"/>
              </a:rPr>
              <a:t>loop </a:t>
            </a:r>
            <a:r>
              <a:rPr lang="en-US" sz="1400" b="0" dirty="0">
                <a:latin typeface="Courier New"/>
                <a:cs typeface="Courier New"/>
              </a:rPr>
              <a:t>100; </a:t>
            </a:r>
            <a:r>
              <a:rPr lang="en-US" sz="1400" b="0" dirty="0" smtClean="0">
                <a:latin typeface="Courier New"/>
                <a:cs typeface="Courier New"/>
              </a:rPr>
              <a:t>// does not drive simulation</a:t>
            </a:r>
            <a:endParaRPr lang="en-US" sz="1400" b="0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object </a:t>
            </a:r>
            <a:r>
              <a:rPr lang="en-US" sz="1400" b="0" dirty="0" smtClean="0">
                <a:latin typeface="Courier New"/>
                <a:cs typeface="Courier New"/>
              </a:rPr>
              <a:t>recorder{</a:t>
            </a:r>
            <a:endParaRPr lang="en-US" sz="1400" b="0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smtClean="0">
                <a:latin typeface="Courier New"/>
                <a:cs typeface="Courier New"/>
              </a:rPr>
              <a:t>parent house:1;</a:t>
            </a:r>
            <a:endParaRPr lang="en-US" sz="1400" b="0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smtClean="0">
                <a:latin typeface="Courier New"/>
                <a:cs typeface="Courier New"/>
              </a:rPr>
              <a:t>property </a:t>
            </a:r>
            <a:r>
              <a:rPr lang="en-US" sz="1400" b="0" dirty="0" err="1">
                <a:latin typeface="Courier New"/>
                <a:cs typeface="Courier New"/>
              </a:rPr>
              <a:t>air_temperature,cooling_setpoint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smtClean="0">
                <a:latin typeface="Courier New"/>
                <a:cs typeface="Courier New"/>
              </a:rPr>
              <a:t>file </a:t>
            </a:r>
            <a:r>
              <a:rPr lang="en-US" sz="1400" b="0" dirty="0" err="1">
                <a:latin typeface="Courier New"/>
                <a:cs typeface="Courier New"/>
              </a:rPr>
              <a:t>theat_record.csv</a:t>
            </a:r>
            <a:r>
              <a:rPr lang="en-US" sz="1400" b="0" dirty="0"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smtClean="0">
                <a:latin typeface="Courier New"/>
                <a:cs typeface="Courier New"/>
              </a:rPr>
              <a:t>interval </a:t>
            </a:r>
            <a:r>
              <a:rPr lang="en-US" sz="1400" b="0" dirty="0">
                <a:latin typeface="Courier New"/>
                <a:cs typeface="Courier New"/>
              </a:rPr>
              <a:t>7200</a:t>
            </a:r>
            <a:r>
              <a:rPr lang="en-US" sz="1400" b="0" dirty="0" smtClean="0">
                <a:latin typeface="Courier New"/>
                <a:cs typeface="Courier New"/>
              </a:rPr>
              <a:t>; // 2 hours</a:t>
            </a:r>
            <a:endParaRPr lang="en-US" sz="1400" b="0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>
                <a:latin typeface="Courier New"/>
                <a:cs typeface="Courier New"/>
              </a:rPr>
              <a:t> </a:t>
            </a:r>
            <a:r>
              <a:rPr lang="en-US" sz="1400" b="0" dirty="0" smtClean="0">
                <a:latin typeface="Courier New"/>
                <a:cs typeface="Courier New"/>
              </a:rPr>
              <a:t>      </a:t>
            </a:r>
            <a:r>
              <a:rPr lang="en-US" sz="1400" b="0" dirty="0" smtClean="0">
                <a:latin typeface="Courier New"/>
                <a:cs typeface="Courier New"/>
              </a:rPr>
              <a:t>limit </a:t>
            </a:r>
            <a:r>
              <a:rPr lang="en-US" sz="1400" b="0" dirty="0">
                <a:latin typeface="Courier New"/>
                <a:cs typeface="Courier New"/>
              </a:rPr>
              <a:t>48</a:t>
            </a:r>
            <a:r>
              <a:rPr lang="en-US" sz="1400" b="0" dirty="0" smtClean="0">
                <a:latin typeface="Courier New"/>
                <a:cs typeface="Courier New"/>
              </a:rPr>
              <a:t>; // records 48 samples -&gt; drives simulation for 96 hours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0" dirty="0" smtClean="0">
                <a:latin typeface="Courier New"/>
                <a:cs typeface="Courier New"/>
              </a:rPr>
              <a:t>}</a:t>
            </a:r>
            <a:endParaRPr lang="en-US" sz="1400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710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indent="3175" eaLnBrk="1" hangingPunct="1">
              <a:lnSpc>
                <a:spcPct val="100000"/>
              </a:lnSpc>
            </a:pPr>
            <a:r>
              <a:rPr lang="en-US" sz="1400" b="0" dirty="0" smtClean="0">
                <a:latin typeface="Courier New"/>
                <a:cs typeface="Courier New"/>
              </a:rPr>
              <a:t>// </a:t>
            </a:r>
            <a:r>
              <a:rPr lang="en-US" sz="1400" b="0" dirty="0" err="1" smtClean="0">
                <a:latin typeface="Courier New"/>
                <a:cs typeface="Courier New"/>
              </a:rPr>
              <a:t>player_recorder_interval.glm</a:t>
            </a:r>
            <a:endParaRPr lang="en-US" sz="1400" b="0" dirty="0">
              <a:latin typeface="Courier New"/>
              <a:cs typeface="Courier New"/>
            </a:endParaRP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module residential;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module tape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  <a:endParaRPr lang="en-US" sz="1400" i="0" dirty="0">
              <a:latin typeface="Courier New"/>
              <a:cs typeface="Courier New"/>
            </a:endParaRP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clock {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 </a:t>
            </a:r>
            <a:r>
              <a:rPr lang="en-US" sz="1400" i="0" dirty="0" smtClean="0">
                <a:latin typeface="Courier New"/>
                <a:cs typeface="Courier New"/>
              </a:rPr>
              <a:t>     </a:t>
            </a:r>
            <a:r>
              <a:rPr lang="en-US" sz="1400" i="0" dirty="0" err="1" smtClean="0">
                <a:latin typeface="Courier New"/>
                <a:cs typeface="Courier New"/>
              </a:rPr>
              <a:t>timezone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>
                <a:latin typeface="Courier New"/>
                <a:cs typeface="Courier New"/>
              </a:rPr>
              <a:t>PST+8PDT;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 </a:t>
            </a:r>
            <a:r>
              <a:rPr lang="en-US" sz="1400" i="0" dirty="0" smtClean="0">
                <a:latin typeface="Courier New"/>
                <a:cs typeface="Courier New"/>
              </a:rPr>
              <a:t>     </a:t>
            </a:r>
            <a:r>
              <a:rPr lang="en-US" sz="1400" i="0" dirty="0" err="1" smtClean="0">
                <a:latin typeface="Courier New"/>
                <a:cs typeface="Courier New"/>
              </a:rPr>
              <a:t>starttime</a:t>
            </a:r>
            <a:r>
              <a:rPr lang="en-US" sz="1400" i="0" dirty="0" smtClean="0">
                <a:latin typeface="Courier New"/>
                <a:cs typeface="Courier New"/>
              </a:rPr>
              <a:t> '</a:t>
            </a:r>
            <a:r>
              <a:rPr lang="en-US" sz="1400" i="0" dirty="0">
                <a:latin typeface="Courier New"/>
                <a:cs typeface="Courier New"/>
              </a:rPr>
              <a:t>2001-01-01 0:00:</a:t>
            </a:r>
            <a:r>
              <a:rPr lang="en-US" sz="1400" i="0" dirty="0" smtClean="0">
                <a:latin typeface="Courier New"/>
                <a:cs typeface="Courier New"/>
              </a:rPr>
              <a:t>00 PST'</a:t>
            </a:r>
            <a:r>
              <a:rPr lang="en-US" sz="1400" i="0" dirty="0">
                <a:latin typeface="Courier New"/>
                <a:cs typeface="Courier New"/>
              </a:rPr>
              <a:t>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 smtClean="0">
                <a:latin typeface="Courier New"/>
                <a:cs typeface="Courier New"/>
              </a:rPr>
              <a:t>object </a:t>
            </a:r>
            <a:r>
              <a:rPr lang="en-US" sz="1400" i="0" dirty="0">
                <a:latin typeface="Courier New"/>
                <a:cs typeface="Courier New"/>
              </a:rPr>
              <a:t>house:1 {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</a:t>
            </a:r>
            <a:r>
              <a:rPr lang="en-US" sz="1400" i="0" dirty="0" err="1">
                <a:latin typeface="Courier New"/>
                <a:cs typeface="Courier New"/>
              </a:rPr>
              <a:t>heating_setpoint</a:t>
            </a:r>
            <a:r>
              <a:rPr lang="en-US" sz="1400" i="0" dirty="0">
                <a:latin typeface="Courier New"/>
                <a:cs typeface="Courier New"/>
              </a:rPr>
              <a:t> 40degF;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</a:t>
            </a:r>
            <a:r>
              <a:rPr lang="en-US" sz="1400" i="0" dirty="0" err="1">
                <a:latin typeface="Courier New"/>
                <a:cs typeface="Courier New"/>
              </a:rPr>
              <a:t>cooling_setpoint</a:t>
            </a:r>
            <a:r>
              <a:rPr lang="en-US" sz="1400" i="0" dirty="0">
                <a:latin typeface="Courier New"/>
                <a:cs typeface="Courier New"/>
              </a:rPr>
              <a:t> 90degF;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}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object player {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parent house:1;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property </a:t>
            </a:r>
            <a:r>
              <a:rPr lang="en-US" sz="1400" i="0" dirty="0" err="1">
                <a:latin typeface="Courier New"/>
                <a:cs typeface="Courier New"/>
              </a:rPr>
              <a:t>cooling_setpoint</a:t>
            </a:r>
            <a:r>
              <a:rPr lang="en-US" sz="1400" i="0" dirty="0">
                <a:latin typeface="Courier New"/>
                <a:cs typeface="Courier New"/>
              </a:rPr>
              <a:t>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file </a:t>
            </a:r>
            <a:r>
              <a:rPr lang="en-US" sz="1400" i="0" dirty="0" err="1">
                <a:latin typeface="Courier New"/>
                <a:cs typeface="Courier New"/>
              </a:rPr>
              <a:t>theat.csv</a:t>
            </a:r>
            <a:r>
              <a:rPr lang="en-US" sz="1400" i="0" dirty="0">
                <a:latin typeface="Courier New"/>
                <a:cs typeface="Courier New"/>
              </a:rPr>
              <a:t>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loop 100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  <a:endParaRPr lang="en-US" sz="1400" i="0" dirty="0">
              <a:latin typeface="Courier New"/>
              <a:cs typeface="Courier New"/>
            </a:endParaRP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object recorder{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parent house:1;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property </a:t>
            </a:r>
            <a:r>
              <a:rPr lang="en-US" sz="1400" i="0" dirty="0" err="1">
                <a:latin typeface="Courier New"/>
                <a:cs typeface="Courier New"/>
              </a:rPr>
              <a:t>air_temperature,cooling_setpoint</a:t>
            </a:r>
            <a:r>
              <a:rPr lang="en-US" sz="1400" i="0" dirty="0">
                <a:latin typeface="Courier New"/>
                <a:cs typeface="Courier New"/>
              </a:rPr>
              <a:t>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file theat_record_0.csv;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b="1" i="0" dirty="0">
                <a:solidFill>
                  <a:srgbClr val="000000"/>
                </a:solidFill>
                <a:latin typeface="Courier New"/>
                <a:cs typeface="Courier New"/>
              </a:rPr>
              <a:t>	interval 0; </a:t>
            </a:r>
            <a:r>
              <a:rPr lang="en-US" sz="1400" i="0" dirty="0" smtClean="0">
                <a:solidFill>
                  <a:srgbClr val="000000"/>
                </a:solidFill>
                <a:latin typeface="Courier New"/>
                <a:cs typeface="Courier New"/>
              </a:rPr>
              <a:t>// sample each iteration (9pm and 6am from player)</a:t>
            </a:r>
            <a:endParaRPr lang="en-US" sz="1400" i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	limit 48;</a:t>
            </a:r>
          </a:p>
          <a:p>
            <a:pPr marL="0" lvl="2" indent="3175" eaLnBrk="1" hangingPunct="1">
              <a:lnSpc>
                <a:spcPct val="100000"/>
              </a:lnSpc>
              <a:buFontTx/>
              <a:buNone/>
            </a:pPr>
            <a:r>
              <a:rPr lang="en-US" sz="1400" i="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08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Example: intervals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indent="3175" eaLnBrk="1" hangingPunct="1">
              <a:lnSpc>
                <a:spcPct val="90000"/>
              </a:lnSpc>
            </a:pPr>
            <a:r>
              <a:rPr lang="en-US" sz="1400" b="0" dirty="0" smtClean="0">
                <a:latin typeface="Courier New"/>
                <a:cs typeface="Courier New"/>
              </a:rPr>
              <a:t>// </a:t>
            </a:r>
            <a:r>
              <a:rPr lang="en-US" sz="1400" b="0" dirty="0" smtClean="0">
                <a:latin typeface="Courier New"/>
                <a:cs typeface="Courier New"/>
              </a:rPr>
              <a:t>Interval </a:t>
            </a:r>
            <a:r>
              <a:rPr lang="en-US" sz="1400" b="0" dirty="0">
                <a:latin typeface="Courier New"/>
                <a:cs typeface="Courier New"/>
              </a:rPr>
              <a:t>-1, 0, </a:t>
            </a:r>
            <a:r>
              <a:rPr lang="en-US" sz="1400" b="0" dirty="0" smtClean="0">
                <a:latin typeface="Courier New"/>
                <a:cs typeface="Courier New"/>
              </a:rPr>
              <a:t>7200: </a:t>
            </a:r>
            <a:r>
              <a:rPr lang="en-US" sz="1400" b="0" dirty="0" err="1" smtClean="0">
                <a:latin typeface="Courier New"/>
                <a:cs typeface="Courier New"/>
              </a:rPr>
              <a:t>player_recorder_trio.glm</a:t>
            </a:r>
            <a:endParaRPr lang="en-US" sz="1400" b="0" dirty="0" smtClean="0">
              <a:latin typeface="Courier New"/>
              <a:cs typeface="Courier New"/>
            </a:endParaRP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/>
                <a:cs typeface="Courier New"/>
              </a:rPr>
              <a:t>object player {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parent </a:t>
            </a:r>
            <a:r>
              <a:rPr lang="en-US" sz="1400" dirty="0">
                <a:latin typeface="Courier New"/>
                <a:cs typeface="Courier New"/>
              </a:rPr>
              <a:t>house:1;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property </a:t>
            </a:r>
            <a:r>
              <a:rPr lang="en-US" sz="1400" dirty="0" err="1">
                <a:latin typeface="Courier New"/>
                <a:cs typeface="Courier New"/>
              </a:rPr>
              <a:t>cooling_setpoint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file </a:t>
            </a:r>
            <a:r>
              <a:rPr lang="en-US" sz="1400" dirty="0" err="1">
                <a:latin typeface="Courier New"/>
                <a:cs typeface="Courier New"/>
              </a:rPr>
              <a:t>theat.csv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loop </a:t>
            </a:r>
            <a:r>
              <a:rPr lang="en-US" sz="1400" dirty="0">
                <a:latin typeface="Courier New"/>
                <a:cs typeface="Courier New"/>
              </a:rPr>
              <a:t>100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object recorder{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parent </a:t>
            </a:r>
            <a:r>
              <a:rPr lang="en-US" sz="1400" dirty="0">
                <a:latin typeface="Courier New"/>
                <a:cs typeface="Courier New"/>
              </a:rPr>
              <a:t>house:1;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property </a:t>
            </a:r>
            <a:r>
              <a:rPr lang="en-US" sz="1400" dirty="0" err="1">
                <a:latin typeface="Courier New"/>
                <a:cs typeface="Courier New"/>
              </a:rPr>
              <a:t>air_temperature,cooling_setpoint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file theat_record_7200.</a:t>
            </a:r>
            <a:r>
              <a:rPr lang="en-US" sz="1400" dirty="0">
                <a:latin typeface="Courier New"/>
                <a:cs typeface="Courier New"/>
              </a:rPr>
              <a:t>csv;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b="1" dirty="0" smtClean="0">
                <a:latin typeface="Courier New"/>
                <a:cs typeface="Courier New"/>
              </a:rPr>
              <a:t>interval </a:t>
            </a:r>
            <a:r>
              <a:rPr lang="en-US" sz="1400" b="1" dirty="0">
                <a:latin typeface="Courier New"/>
                <a:cs typeface="Courier New"/>
              </a:rPr>
              <a:t>7200; </a:t>
            </a:r>
            <a:r>
              <a:rPr lang="en-US" sz="1400" dirty="0" smtClean="0">
                <a:latin typeface="Courier New"/>
                <a:cs typeface="Courier New"/>
              </a:rPr>
              <a:t>/</a:t>
            </a:r>
            <a:r>
              <a:rPr lang="en-US" sz="1400" dirty="0">
                <a:latin typeface="Courier New"/>
                <a:cs typeface="Courier New"/>
              </a:rPr>
              <a:t>/ records every 2 hours for 48 x 2 hours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limit </a:t>
            </a:r>
            <a:r>
              <a:rPr lang="en-US" sz="1400" dirty="0">
                <a:latin typeface="Courier New"/>
                <a:cs typeface="Courier New"/>
              </a:rPr>
              <a:t>48;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object recorder{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parent </a:t>
            </a:r>
            <a:r>
              <a:rPr lang="en-US" sz="1400" dirty="0">
                <a:latin typeface="Courier New"/>
                <a:cs typeface="Courier New"/>
              </a:rPr>
              <a:t>house:1;</a:t>
            </a:r>
          </a:p>
          <a:p>
            <a:pPr marL="0" lvl="1" indent="3175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>
                <a:latin typeface="Courier New"/>
                <a:cs typeface="Courier New"/>
              </a:rPr>
              <a:t>property </a:t>
            </a:r>
            <a:r>
              <a:rPr lang="en-US" sz="1400" dirty="0" err="1">
                <a:latin typeface="Courier New"/>
                <a:cs typeface="Courier New"/>
              </a:rPr>
              <a:t>air_temperature,cooling_setpoint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file theat_record_0.csv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b="1" dirty="0" smtClean="0">
                <a:latin typeface="Courier New"/>
                <a:cs typeface="Courier New"/>
              </a:rPr>
              <a:t>interval </a:t>
            </a:r>
            <a:r>
              <a:rPr lang="en-US" sz="1400" b="1" dirty="0">
                <a:latin typeface="Courier New"/>
                <a:cs typeface="Courier New"/>
              </a:rPr>
              <a:t>0;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/</a:t>
            </a:r>
            <a:r>
              <a:rPr lang="en-US" sz="1400" dirty="0">
                <a:latin typeface="Courier New"/>
                <a:cs typeface="Courier New"/>
              </a:rPr>
              <a:t>/ </a:t>
            </a:r>
            <a:r>
              <a:rPr lang="en-US" sz="1400" dirty="0" smtClean="0">
                <a:latin typeface="Courier New"/>
                <a:cs typeface="Courier New"/>
              </a:rPr>
              <a:t>records every </a:t>
            </a:r>
            <a:r>
              <a:rPr lang="en-US" sz="1400" dirty="0">
                <a:latin typeface="Courier New"/>
                <a:cs typeface="Courier New"/>
              </a:rPr>
              <a:t>iteration 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9pm </a:t>
            </a:r>
            <a:r>
              <a:rPr lang="en-US" sz="1400" dirty="0">
                <a:latin typeface="Courier New"/>
                <a:cs typeface="Courier New"/>
              </a:rPr>
              <a:t>and </a:t>
            </a:r>
            <a:r>
              <a:rPr lang="en-US" sz="1400" dirty="0" smtClean="0">
                <a:latin typeface="Courier New"/>
                <a:cs typeface="Courier New"/>
              </a:rPr>
              <a:t>6am from player)</a:t>
            </a:r>
            <a:endParaRPr lang="en-US" sz="1400" dirty="0">
              <a:latin typeface="Courier New"/>
              <a:cs typeface="Courier New"/>
            </a:endParaRP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limit </a:t>
            </a:r>
            <a:r>
              <a:rPr lang="en-US" sz="1400" dirty="0">
                <a:latin typeface="Courier New"/>
                <a:cs typeface="Courier New"/>
              </a:rPr>
              <a:t>48;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object recorder{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parent </a:t>
            </a:r>
            <a:r>
              <a:rPr lang="en-US" sz="1400" dirty="0">
                <a:latin typeface="Courier New"/>
                <a:cs typeface="Courier New"/>
              </a:rPr>
              <a:t>house:1;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property </a:t>
            </a:r>
            <a:r>
              <a:rPr lang="en-US" sz="1400" dirty="0" err="1">
                <a:latin typeface="Courier New"/>
                <a:cs typeface="Courier New"/>
              </a:rPr>
              <a:t>air_temperature,cooling_setpoint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file theat_record_1.csv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interval 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-1;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// record every change in value when clock advances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  <a:r>
              <a:rPr lang="en-US" sz="1400" dirty="0" smtClean="0">
                <a:latin typeface="Courier New"/>
                <a:cs typeface="Courier New"/>
              </a:rPr>
              <a:t>limit </a:t>
            </a:r>
            <a:r>
              <a:rPr lang="en-US" sz="1400" dirty="0">
                <a:latin typeface="Courier New"/>
                <a:cs typeface="Courier New"/>
              </a:rPr>
              <a:t>48;</a:t>
            </a:r>
          </a:p>
          <a:p>
            <a:pPr marL="0" lvl="1" indent="3175" eaLnBrk="1" hangingPunct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75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GridLAB-D simulation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i="1" dirty="0"/>
              <a:t>Time-series of steady states of resolution </a:t>
            </a:r>
            <a:r>
              <a:rPr lang="en-US" dirty="0">
                <a:sym typeface="Symbol" charset="0"/>
              </a:rPr>
              <a:t></a:t>
            </a:r>
            <a:r>
              <a:rPr lang="en-US" i="1" dirty="0">
                <a:sym typeface="Symbol" charset="0"/>
              </a:rPr>
              <a:t>x</a:t>
            </a:r>
            <a:r>
              <a:rPr lang="en-US" i="1" dirty="0"/>
              <a:t>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i="1" dirty="0"/>
              <a:t>with variable time-step of resolution </a:t>
            </a:r>
            <a:r>
              <a:rPr lang="en-US" dirty="0">
                <a:sym typeface="Symbol" charset="0"/>
              </a:rPr>
              <a:t></a:t>
            </a:r>
            <a:r>
              <a:rPr lang="en-US" i="1" dirty="0">
                <a:sym typeface="Symbol" charset="0"/>
              </a:rPr>
              <a:t>t</a:t>
            </a:r>
          </a:p>
          <a:p>
            <a:endParaRPr lang="en-US" dirty="0"/>
          </a:p>
        </p:txBody>
      </p:sp>
      <p:sp>
        <p:nvSpPr>
          <p:cNvPr id="5123" name="Line 5"/>
          <p:cNvSpPr>
            <a:spLocks noChangeShapeType="1"/>
          </p:cNvSpPr>
          <p:nvPr/>
        </p:nvSpPr>
        <p:spPr bwMode="auto">
          <a:xfrm>
            <a:off x="895350" y="5315515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 flipV="1">
            <a:off x="895350" y="2572315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219950" y="539171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Time (</a:t>
            </a:r>
            <a:r>
              <a:rPr lang="en-US" i="1"/>
              <a:t>t</a:t>
            </a:r>
            <a:r>
              <a:rPr lang="en-US"/>
              <a:t>)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 rot="-5400000">
            <a:off x="97632" y="2760433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State 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5127" name="Freeform 10"/>
          <p:cNvSpPr>
            <a:spLocks/>
          </p:cNvSpPr>
          <p:nvPr/>
        </p:nvSpPr>
        <p:spPr bwMode="auto">
          <a:xfrm>
            <a:off x="895350" y="4312215"/>
            <a:ext cx="7315200" cy="800100"/>
          </a:xfrm>
          <a:custGeom>
            <a:avLst/>
            <a:gdLst>
              <a:gd name="T0" fmla="*/ 0 w 4608"/>
              <a:gd name="T1" fmla="*/ 2147483647 h 504"/>
              <a:gd name="T2" fmla="*/ 2147483647 w 4608"/>
              <a:gd name="T3" fmla="*/ 2147483647 h 504"/>
              <a:gd name="T4" fmla="*/ 2147483647 w 4608"/>
              <a:gd name="T5" fmla="*/ 2147483647 h 504"/>
              <a:gd name="T6" fmla="*/ 2147483647 w 4608"/>
              <a:gd name="T7" fmla="*/ 2147483647 h 504"/>
              <a:gd name="T8" fmla="*/ 2147483647 w 4608"/>
              <a:gd name="T9" fmla="*/ 2147483647 h 504"/>
              <a:gd name="T10" fmla="*/ 2147483647 w 4608"/>
              <a:gd name="T11" fmla="*/ 2147483647 h 504"/>
              <a:gd name="T12" fmla="*/ 2147483647 w 4608"/>
              <a:gd name="T13" fmla="*/ 2147483647 h 504"/>
              <a:gd name="T14" fmla="*/ 2147483647 w 4608"/>
              <a:gd name="T15" fmla="*/ 2147483647 h 504"/>
              <a:gd name="T16" fmla="*/ 2147483647 w 4608"/>
              <a:gd name="T17" fmla="*/ 2147483647 h 504"/>
              <a:gd name="T18" fmla="*/ 2147483647 w 4608"/>
              <a:gd name="T19" fmla="*/ 2147483647 h 504"/>
              <a:gd name="T20" fmla="*/ 2147483647 w 4608"/>
              <a:gd name="T21" fmla="*/ 2147483647 h 504"/>
              <a:gd name="T22" fmla="*/ 2147483647 w 4608"/>
              <a:gd name="T23" fmla="*/ 2147483647 h 504"/>
              <a:gd name="T24" fmla="*/ 2147483647 w 4608"/>
              <a:gd name="T25" fmla="*/ 2147483647 h 5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08"/>
              <a:gd name="T40" fmla="*/ 0 h 504"/>
              <a:gd name="T41" fmla="*/ 4608 w 4608"/>
              <a:gd name="T42" fmla="*/ 504 h 50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08" h="504">
                <a:moveTo>
                  <a:pt x="0" y="56"/>
                </a:moveTo>
                <a:cubicBezTo>
                  <a:pt x="192" y="44"/>
                  <a:pt x="384" y="32"/>
                  <a:pt x="576" y="56"/>
                </a:cubicBezTo>
                <a:cubicBezTo>
                  <a:pt x="768" y="80"/>
                  <a:pt x="960" y="200"/>
                  <a:pt x="1152" y="200"/>
                </a:cubicBezTo>
                <a:cubicBezTo>
                  <a:pt x="1344" y="200"/>
                  <a:pt x="1536" y="88"/>
                  <a:pt x="1728" y="56"/>
                </a:cubicBezTo>
                <a:cubicBezTo>
                  <a:pt x="1920" y="24"/>
                  <a:pt x="2160" y="8"/>
                  <a:pt x="2304" y="8"/>
                </a:cubicBezTo>
                <a:cubicBezTo>
                  <a:pt x="2448" y="8"/>
                  <a:pt x="2496" y="0"/>
                  <a:pt x="2592" y="56"/>
                </a:cubicBezTo>
                <a:cubicBezTo>
                  <a:pt x="2688" y="112"/>
                  <a:pt x="2784" y="272"/>
                  <a:pt x="2880" y="344"/>
                </a:cubicBezTo>
                <a:cubicBezTo>
                  <a:pt x="2976" y="416"/>
                  <a:pt x="3072" y="472"/>
                  <a:pt x="3168" y="488"/>
                </a:cubicBezTo>
                <a:cubicBezTo>
                  <a:pt x="3264" y="504"/>
                  <a:pt x="3360" y="480"/>
                  <a:pt x="3456" y="440"/>
                </a:cubicBezTo>
                <a:cubicBezTo>
                  <a:pt x="3552" y="400"/>
                  <a:pt x="3648" y="304"/>
                  <a:pt x="3744" y="248"/>
                </a:cubicBezTo>
                <a:cubicBezTo>
                  <a:pt x="3840" y="192"/>
                  <a:pt x="3936" y="136"/>
                  <a:pt x="4032" y="104"/>
                </a:cubicBezTo>
                <a:cubicBezTo>
                  <a:pt x="4128" y="72"/>
                  <a:pt x="4224" y="64"/>
                  <a:pt x="4320" y="56"/>
                </a:cubicBezTo>
                <a:cubicBezTo>
                  <a:pt x="4416" y="48"/>
                  <a:pt x="4512" y="52"/>
                  <a:pt x="4608" y="56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>
            <a:off x="895350" y="440111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1809750" y="440111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2724150" y="462971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4"/>
          <p:cNvSpPr>
            <a:spLocks noChangeShapeType="1"/>
          </p:cNvSpPr>
          <p:nvPr/>
        </p:nvSpPr>
        <p:spPr bwMode="auto">
          <a:xfrm>
            <a:off x="2114550" y="447731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5"/>
          <p:cNvSpPr>
            <a:spLocks noChangeShapeType="1"/>
          </p:cNvSpPr>
          <p:nvPr/>
        </p:nvSpPr>
        <p:spPr bwMode="auto">
          <a:xfrm>
            <a:off x="2419350" y="455351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3181350" y="455351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>
            <a:off x="3638550" y="440111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/>
        </p:nvSpPr>
        <p:spPr bwMode="auto">
          <a:xfrm>
            <a:off x="4095750" y="432491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4552950" y="432491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>
            <a:off x="5010150" y="44011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21"/>
          <p:cNvSpPr>
            <a:spLocks noChangeShapeType="1"/>
          </p:cNvSpPr>
          <p:nvPr/>
        </p:nvSpPr>
        <p:spPr bwMode="auto">
          <a:xfrm>
            <a:off x="5086350" y="44773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22"/>
          <p:cNvSpPr>
            <a:spLocks noChangeShapeType="1"/>
          </p:cNvSpPr>
          <p:nvPr/>
        </p:nvSpPr>
        <p:spPr bwMode="auto">
          <a:xfrm>
            <a:off x="5162550" y="45535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23"/>
          <p:cNvSpPr>
            <a:spLocks noChangeShapeType="1"/>
          </p:cNvSpPr>
          <p:nvPr/>
        </p:nvSpPr>
        <p:spPr bwMode="auto">
          <a:xfrm>
            <a:off x="5238750" y="46297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4"/>
          <p:cNvSpPr>
            <a:spLocks noChangeShapeType="1"/>
          </p:cNvSpPr>
          <p:nvPr/>
        </p:nvSpPr>
        <p:spPr bwMode="auto">
          <a:xfrm>
            <a:off x="5314950" y="47059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5"/>
          <p:cNvSpPr>
            <a:spLocks noChangeShapeType="1"/>
          </p:cNvSpPr>
          <p:nvPr/>
        </p:nvSpPr>
        <p:spPr bwMode="auto">
          <a:xfrm>
            <a:off x="5391150" y="47821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6"/>
          <p:cNvSpPr>
            <a:spLocks noChangeShapeType="1"/>
          </p:cNvSpPr>
          <p:nvPr/>
        </p:nvSpPr>
        <p:spPr bwMode="auto">
          <a:xfrm>
            <a:off x="5467350" y="4858315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7"/>
          <p:cNvSpPr>
            <a:spLocks noChangeShapeType="1"/>
          </p:cNvSpPr>
          <p:nvPr/>
        </p:nvSpPr>
        <p:spPr bwMode="auto">
          <a:xfrm>
            <a:off x="5543550" y="49345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8"/>
          <p:cNvSpPr>
            <a:spLocks noChangeShapeType="1"/>
          </p:cNvSpPr>
          <p:nvPr/>
        </p:nvSpPr>
        <p:spPr bwMode="auto">
          <a:xfrm>
            <a:off x="5695950" y="50107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29"/>
          <p:cNvSpPr>
            <a:spLocks noChangeShapeType="1"/>
          </p:cNvSpPr>
          <p:nvPr/>
        </p:nvSpPr>
        <p:spPr bwMode="auto">
          <a:xfrm>
            <a:off x="5848350" y="508691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31"/>
          <p:cNvSpPr>
            <a:spLocks noChangeShapeType="1"/>
          </p:cNvSpPr>
          <p:nvPr/>
        </p:nvSpPr>
        <p:spPr bwMode="auto">
          <a:xfrm>
            <a:off x="6305550" y="50107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32"/>
          <p:cNvSpPr>
            <a:spLocks noChangeShapeType="1"/>
          </p:cNvSpPr>
          <p:nvPr/>
        </p:nvSpPr>
        <p:spPr bwMode="auto">
          <a:xfrm>
            <a:off x="6457950" y="49345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>
            <a:off x="6610350" y="48583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4"/>
          <p:cNvSpPr>
            <a:spLocks noChangeShapeType="1"/>
          </p:cNvSpPr>
          <p:nvPr/>
        </p:nvSpPr>
        <p:spPr bwMode="auto">
          <a:xfrm>
            <a:off x="6762750" y="47059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5"/>
          <p:cNvSpPr>
            <a:spLocks noChangeShapeType="1"/>
          </p:cNvSpPr>
          <p:nvPr/>
        </p:nvSpPr>
        <p:spPr bwMode="auto">
          <a:xfrm>
            <a:off x="6915150" y="46297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6"/>
          <p:cNvSpPr>
            <a:spLocks noChangeShapeType="1"/>
          </p:cNvSpPr>
          <p:nvPr/>
        </p:nvSpPr>
        <p:spPr bwMode="auto">
          <a:xfrm>
            <a:off x="7067550" y="455351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7"/>
          <p:cNvSpPr>
            <a:spLocks noChangeShapeType="1"/>
          </p:cNvSpPr>
          <p:nvPr/>
        </p:nvSpPr>
        <p:spPr bwMode="auto">
          <a:xfrm>
            <a:off x="7219950" y="447731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8"/>
          <p:cNvSpPr>
            <a:spLocks noChangeShapeType="1"/>
          </p:cNvSpPr>
          <p:nvPr/>
        </p:nvSpPr>
        <p:spPr bwMode="auto">
          <a:xfrm>
            <a:off x="7524750" y="440111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9"/>
          <p:cNvSpPr>
            <a:spLocks noChangeShapeType="1"/>
          </p:cNvSpPr>
          <p:nvPr/>
        </p:nvSpPr>
        <p:spPr bwMode="auto">
          <a:xfrm>
            <a:off x="21145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40"/>
          <p:cNvSpPr>
            <a:spLocks noChangeShapeType="1"/>
          </p:cNvSpPr>
          <p:nvPr/>
        </p:nvSpPr>
        <p:spPr bwMode="auto">
          <a:xfrm>
            <a:off x="24193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Line 41"/>
          <p:cNvSpPr>
            <a:spLocks noChangeShapeType="1"/>
          </p:cNvSpPr>
          <p:nvPr/>
        </p:nvSpPr>
        <p:spPr bwMode="auto">
          <a:xfrm>
            <a:off x="27241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Line 42"/>
          <p:cNvSpPr>
            <a:spLocks noChangeShapeType="1"/>
          </p:cNvSpPr>
          <p:nvPr/>
        </p:nvSpPr>
        <p:spPr bwMode="auto">
          <a:xfrm>
            <a:off x="31813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43"/>
          <p:cNvSpPr>
            <a:spLocks noChangeShapeType="1"/>
          </p:cNvSpPr>
          <p:nvPr/>
        </p:nvSpPr>
        <p:spPr bwMode="auto">
          <a:xfrm>
            <a:off x="36385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4"/>
          <p:cNvSpPr>
            <a:spLocks noChangeShapeType="1"/>
          </p:cNvSpPr>
          <p:nvPr/>
        </p:nvSpPr>
        <p:spPr bwMode="auto">
          <a:xfrm>
            <a:off x="40957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45"/>
          <p:cNvSpPr>
            <a:spLocks noChangeShapeType="1"/>
          </p:cNvSpPr>
          <p:nvPr/>
        </p:nvSpPr>
        <p:spPr bwMode="auto">
          <a:xfrm>
            <a:off x="50101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46"/>
          <p:cNvSpPr>
            <a:spLocks noChangeShapeType="1"/>
          </p:cNvSpPr>
          <p:nvPr/>
        </p:nvSpPr>
        <p:spPr bwMode="auto">
          <a:xfrm>
            <a:off x="50863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47"/>
          <p:cNvSpPr>
            <a:spLocks noChangeShapeType="1"/>
          </p:cNvSpPr>
          <p:nvPr/>
        </p:nvSpPr>
        <p:spPr bwMode="auto">
          <a:xfrm>
            <a:off x="51625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8"/>
          <p:cNvSpPr>
            <a:spLocks noChangeShapeType="1"/>
          </p:cNvSpPr>
          <p:nvPr/>
        </p:nvSpPr>
        <p:spPr bwMode="auto">
          <a:xfrm>
            <a:off x="52387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9"/>
          <p:cNvSpPr>
            <a:spLocks noChangeShapeType="1"/>
          </p:cNvSpPr>
          <p:nvPr/>
        </p:nvSpPr>
        <p:spPr bwMode="auto">
          <a:xfrm>
            <a:off x="53149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50"/>
          <p:cNvSpPr>
            <a:spLocks noChangeShapeType="1"/>
          </p:cNvSpPr>
          <p:nvPr/>
        </p:nvSpPr>
        <p:spPr bwMode="auto">
          <a:xfrm>
            <a:off x="53911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51"/>
          <p:cNvSpPr>
            <a:spLocks noChangeShapeType="1"/>
          </p:cNvSpPr>
          <p:nvPr/>
        </p:nvSpPr>
        <p:spPr bwMode="auto">
          <a:xfrm>
            <a:off x="54673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52"/>
          <p:cNvSpPr>
            <a:spLocks noChangeShapeType="1"/>
          </p:cNvSpPr>
          <p:nvPr/>
        </p:nvSpPr>
        <p:spPr bwMode="auto">
          <a:xfrm>
            <a:off x="55435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53"/>
          <p:cNvSpPr>
            <a:spLocks noChangeShapeType="1"/>
          </p:cNvSpPr>
          <p:nvPr/>
        </p:nvSpPr>
        <p:spPr bwMode="auto">
          <a:xfrm>
            <a:off x="56959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Line 54"/>
          <p:cNvSpPr>
            <a:spLocks noChangeShapeType="1"/>
          </p:cNvSpPr>
          <p:nvPr/>
        </p:nvSpPr>
        <p:spPr bwMode="auto">
          <a:xfrm>
            <a:off x="58483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" name="Line 55"/>
          <p:cNvSpPr>
            <a:spLocks noChangeShapeType="1"/>
          </p:cNvSpPr>
          <p:nvPr/>
        </p:nvSpPr>
        <p:spPr bwMode="auto">
          <a:xfrm>
            <a:off x="63055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56"/>
          <p:cNvSpPr>
            <a:spLocks noChangeShapeType="1"/>
          </p:cNvSpPr>
          <p:nvPr/>
        </p:nvSpPr>
        <p:spPr bwMode="auto">
          <a:xfrm>
            <a:off x="64579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Line 57"/>
          <p:cNvSpPr>
            <a:spLocks noChangeShapeType="1"/>
          </p:cNvSpPr>
          <p:nvPr/>
        </p:nvSpPr>
        <p:spPr bwMode="auto">
          <a:xfrm>
            <a:off x="66103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4" name="Line 58"/>
          <p:cNvSpPr>
            <a:spLocks noChangeShapeType="1"/>
          </p:cNvSpPr>
          <p:nvPr/>
        </p:nvSpPr>
        <p:spPr bwMode="auto">
          <a:xfrm>
            <a:off x="67627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59"/>
          <p:cNvSpPr>
            <a:spLocks noChangeShapeType="1"/>
          </p:cNvSpPr>
          <p:nvPr/>
        </p:nvSpPr>
        <p:spPr bwMode="auto">
          <a:xfrm>
            <a:off x="69151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0"/>
          <p:cNvSpPr>
            <a:spLocks noChangeShapeType="1"/>
          </p:cNvSpPr>
          <p:nvPr/>
        </p:nvSpPr>
        <p:spPr bwMode="auto">
          <a:xfrm>
            <a:off x="70675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1"/>
          <p:cNvSpPr>
            <a:spLocks noChangeShapeType="1"/>
          </p:cNvSpPr>
          <p:nvPr/>
        </p:nvSpPr>
        <p:spPr bwMode="auto">
          <a:xfrm>
            <a:off x="72199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2"/>
          <p:cNvSpPr>
            <a:spLocks noChangeShapeType="1"/>
          </p:cNvSpPr>
          <p:nvPr/>
        </p:nvSpPr>
        <p:spPr bwMode="auto">
          <a:xfrm>
            <a:off x="75247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Line 63"/>
          <p:cNvSpPr>
            <a:spLocks noChangeShapeType="1"/>
          </p:cNvSpPr>
          <p:nvPr/>
        </p:nvSpPr>
        <p:spPr bwMode="auto">
          <a:xfrm>
            <a:off x="3409950" y="447731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Line 64"/>
          <p:cNvSpPr>
            <a:spLocks noChangeShapeType="1"/>
          </p:cNvSpPr>
          <p:nvPr/>
        </p:nvSpPr>
        <p:spPr bwMode="auto">
          <a:xfrm>
            <a:off x="3409950" y="440111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Line 66"/>
          <p:cNvSpPr>
            <a:spLocks noChangeShapeType="1"/>
          </p:cNvSpPr>
          <p:nvPr/>
        </p:nvSpPr>
        <p:spPr bwMode="auto">
          <a:xfrm flipH="1">
            <a:off x="819150" y="47821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67"/>
          <p:cNvSpPr>
            <a:spLocks noChangeShapeType="1"/>
          </p:cNvSpPr>
          <p:nvPr/>
        </p:nvSpPr>
        <p:spPr bwMode="auto">
          <a:xfrm flipH="1">
            <a:off x="819150" y="48583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Line 68"/>
          <p:cNvSpPr>
            <a:spLocks noChangeShapeType="1"/>
          </p:cNvSpPr>
          <p:nvPr/>
        </p:nvSpPr>
        <p:spPr bwMode="auto">
          <a:xfrm flipH="1">
            <a:off x="819150" y="49345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9"/>
          <p:cNvSpPr>
            <a:spLocks noChangeShapeType="1"/>
          </p:cNvSpPr>
          <p:nvPr/>
        </p:nvSpPr>
        <p:spPr bwMode="auto">
          <a:xfrm flipH="1">
            <a:off x="819150" y="50107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70"/>
          <p:cNvSpPr>
            <a:spLocks noChangeShapeType="1"/>
          </p:cNvSpPr>
          <p:nvPr/>
        </p:nvSpPr>
        <p:spPr bwMode="auto">
          <a:xfrm flipH="1">
            <a:off x="819150" y="50869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 flipH="1">
            <a:off x="819150" y="51631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72"/>
          <p:cNvSpPr>
            <a:spLocks noChangeShapeType="1"/>
          </p:cNvSpPr>
          <p:nvPr/>
        </p:nvSpPr>
        <p:spPr bwMode="auto">
          <a:xfrm flipH="1">
            <a:off x="819150" y="52393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73"/>
          <p:cNvSpPr>
            <a:spLocks noChangeShapeType="1"/>
          </p:cNvSpPr>
          <p:nvPr/>
        </p:nvSpPr>
        <p:spPr bwMode="auto">
          <a:xfrm flipH="1">
            <a:off x="819150" y="53155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Line 74"/>
          <p:cNvSpPr>
            <a:spLocks noChangeShapeType="1"/>
          </p:cNvSpPr>
          <p:nvPr/>
        </p:nvSpPr>
        <p:spPr bwMode="auto">
          <a:xfrm flipH="1">
            <a:off x="819150" y="41725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" name="Line 75"/>
          <p:cNvSpPr>
            <a:spLocks noChangeShapeType="1"/>
          </p:cNvSpPr>
          <p:nvPr/>
        </p:nvSpPr>
        <p:spPr bwMode="auto">
          <a:xfrm flipH="1">
            <a:off x="819150" y="42487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Line 76"/>
          <p:cNvSpPr>
            <a:spLocks noChangeShapeType="1"/>
          </p:cNvSpPr>
          <p:nvPr/>
        </p:nvSpPr>
        <p:spPr bwMode="auto">
          <a:xfrm flipH="1">
            <a:off x="819150" y="43249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3" name="Line 77"/>
          <p:cNvSpPr>
            <a:spLocks noChangeShapeType="1"/>
          </p:cNvSpPr>
          <p:nvPr/>
        </p:nvSpPr>
        <p:spPr bwMode="auto">
          <a:xfrm flipH="1">
            <a:off x="819150" y="44011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Line 78"/>
          <p:cNvSpPr>
            <a:spLocks noChangeShapeType="1"/>
          </p:cNvSpPr>
          <p:nvPr/>
        </p:nvSpPr>
        <p:spPr bwMode="auto">
          <a:xfrm flipH="1">
            <a:off x="819150" y="44773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Line 79"/>
          <p:cNvSpPr>
            <a:spLocks noChangeShapeType="1"/>
          </p:cNvSpPr>
          <p:nvPr/>
        </p:nvSpPr>
        <p:spPr bwMode="auto">
          <a:xfrm flipH="1">
            <a:off x="819150" y="45535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6" name="Line 80"/>
          <p:cNvSpPr>
            <a:spLocks noChangeShapeType="1"/>
          </p:cNvSpPr>
          <p:nvPr/>
        </p:nvSpPr>
        <p:spPr bwMode="auto">
          <a:xfrm flipH="1">
            <a:off x="819150" y="46297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7" name="Line 81"/>
          <p:cNvSpPr>
            <a:spLocks noChangeShapeType="1"/>
          </p:cNvSpPr>
          <p:nvPr/>
        </p:nvSpPr>
        <p:spPr bwMode="auto">
          <a:xfrm flipH="1">
            <a:off x="819150" y="470591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8" name="Text Box 82"/>
          <p:cNvSpPr txBox="1">
            <a:spLocks noChangeArrowheads="1"/>
          </p:cNvSpPr>
          <p:nvPr/>
        </p:nvSpPr>
        <p:spPr bwMode="auto">
          <a:xfrm>
            <a:off x="422275" y="451065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ym typeface="Symbol" charset="0"/>
              </a:rPr>
              <a:t></a:t>
            </a:r>
            <a:r>
              <a:rPr lang="en-US" i="1"/>
              <a:t>x</a:t>
            </a:r>
          </a:p>
        </p:txBody>
      </p:sp>
      <p:sp>
        <p:nvSpPr>
          <p:cNvPr id="5199" name="Text Box 83"/>
          <p:cNvSpPr txBox="1">
            <a:spLocks noChangeArrowheads="1"/>
          </p:cNvSpPr>
          <p:nvPr/>
        </p:nvSpPr>
        <p:spPr bwMode="auto">
          <a:xfrm>
            <a:off x="5086350" y="539171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ym typeface="Symbol" charset="0"/>
              </a:rPr>
              <a:t></a:t>
            </a:r>
            <a:r>
              <a:rPr lang="en-US" i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875222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Collectors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3646170"/>
            <a:ext cx="5538787" cy="2187702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Objects </a:t>
            </a:r>
            <a:r>
              <a:rPr lang="en-US" sz="2800" dirty="0">
                <a:latin typeface="Arial" charset="0"/>
              </a:rPr>
              <a:t>that record aggregate data from groups of objects.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8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Output object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Implemented in </a:t>
            </a:r>
            <a:r>
              <a:rPr lang="en-US" b="1" dirty="0">
                <a:latin typeface="Arial" charset="0"/>
              </a:rPr>
              <a:t>tape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dirty="0" err="1" smtClean="0">
                <a:latin typeface="Arial" charset="0"/>
              </a:rPr>
              <a:t>mysql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module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One of two primary ways of </a:t>
            </a:r>
            <a:r>
              <a:rPr lang="en-US" dirty="0" smtClean="0">
                <a:latin typeface="Arial" charset="0"/>
              </a:rPr>
              <a:t>recording data</a:t>
            </a:r>
            <a:endParaRPr lang="en-US" dirty="0">
              <a:latin typeface="Arial" charset="0"/>
            </a:endParaRPr>
          </a:p>
          <a:p>
            <a:pPr lvl="1" indent="-457200"/>
            <a:r>
              <a:rPr lang="en-US" dirty="0">
                <a:latin typeface="Arial" charset="0"/>
              </a:rPr>
              <a:t>Same basic parameters as recorders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Collectors take aggregates </a:t>
            </a:r>
            <a:r>
              <a:rPr lang="en-US" dirty="0">
                <a:latin typeface="Arial" charset="0"/>
              </a:rPr>
              <a:t>of properties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Observations collected from a </a:t>
            </a:r>
            <a:r>
              <a:rPr lang="en-US" dirty="0">
                <a:latin typeface="Arial" charset="0"/>
              </a:rPr>
              <a:t>group of </a:t>
            </a:r>
            <a:r>
              <a:rPr lang="en-US" dirty="0" smtClean="0">
                <a:latin typeface="Arial" charset="0"/>
              </a:rPr>
              <a:t>objects</a:t>
            </a:r>
          </a:p>
          <a:p>
            <a:pPr lvl="1"/>
            <a:r>
              <a:rPr lang="en-US" dirty="0" smtClean="0">
                <a:latin typeface="Arial" charset="0"/>
              </a:rPr>
              <a:t>Aggregations include statistics and min/max</a:t>
            </a:r>
          </a:p>
          <a:p>
            <a:pPr lvl="1"/>
            <a:r>
              <a:rPr lang="en-US" dirty="0" smtClean="0">
                <a:latin typeface="Arial" charset="0"/>
              </a:rPr>
              <a:t>Aggregations are specified as part of property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3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Group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Defines </a:t>
            </a:r>
            <a:r>
              <a:rPr lang="en-US" dirty="0">
                <a:latin typeface="Arial" charset="0"/>
              </a:rPr>
              <a:t>the </a:t>
            </a:r>
            <a:r>
              <a:rPr lang="en-US" altLang="ja-JP" dirty="0" smtClean="0">
                <a:latin typeface="Arial" charset="0"/>
              </a:rPr>
              <a:t>subset of </a:t>
            </a:r>
            <a:r>
              <a:rPr lang="en-US" dirty="0" smtClean="0">
                <a:latin typeface="Arial" charset="0"/>
              </a:rPr>
              <a:t>objects to observe</a:t>
            </a:r>
          </a:p>
          <a:p>
            <a:pPr lvl="1"/>
            <a:r>
              <a:rPr lang="en-US" dirty="0" smtClean="0">
                <a:latin typeface="Arial" charset="0"/>
              </a:rPr>
              <a:t>Object properties used to define group</a:t>
            </a:r>
          </a:p>
          <a:p>
            <a:pPr lvl="1"/>
            <a:r>
              <a:rPr lang="en-US" dirty="0" smtClean="0">
                <a:latin typeface="Arial" charset="0"/>
              </a:rPr>
              <a:t>Header properties allowed:</a:t>
            </a:r>
          </a:p>
          <a:p>
            <a:r>
              <a:rPr lang="en-US" sz="2000" b="0" dirty="0" smtClean="0">
                <a:latin typeface="Courier New"/>
                <a:cs typeface="Courier New"/>
              </a:rPr>
              <a:t>	</a:t>
            </a:r>
            <a:r>
              <a:rPr lang="en-US" sz="2200" b="0" dirty="0" smtClean="0">
                <a:latin typeface="Courier New"/>
                <a:cs typeface="Courier New"/>
              </a:rPr>
              <a:t>class</a:t>
            </a:r>
            <a:r>
              <a:rPr lang="en-US" sz="2200" b="0" dirty="0">
                <a:latin typeface="Courier New"/>
                <a:cs typeface="Courier New"/>
              </a:rPr>
              <a:t>, parent, rank, </a:t>
            </a:r>
            <a:r>
              <a:rPr lang="en-US" sz="2200" b="0" dirty="0" err="1" smtClean="0">
                <a:latin typeface="Courier New"/>
                <a:cs typeface="Courier New"/>
              </a:rPr>
              <a:t>in_svc</a:t>
            </a:r>
            <a:r>
              <a:rPr lang="en-US" sz="2200" b="0" dirty="0">
                <a:latin typeface="Courier New"/>
                <a:cs typeface="Courier New"/>
              </a:rPr>
              <a:t>, </a:t>
            </a:r>
            <a:r>
              <a:rPr lang="en-US" sz="2200" b="0" dirty="0" err="1">
                <a:latin typeface="Courier New"/>
                <a:cs typeface="Courier New"/>
              </a:rPr>
              <a:t>out_svc</a:t>
            </a:r>
            <a:r>
              <a:rPr lang="en-US" sz="2200" b="0" dirty="0">
                <a:latin typeface="Courier New"/>
                <a:cs typeface="Courier New"/>
              </a:rPr>
              <a:t>, </a:t>
            </a:r>
            <a:r>
              <a:rPr lang="en-US" sz="2200" b="0" dirty="0" err="1" smtClean="0">
                <a:latin typeface="Courier New"/>
                <a:cs typeface="Courier New"/>
              </a:rPr>
              <a:t>groupid</a:t>
            </a:r>
            <a:endParaRPr lang="en-US" sz="3000" b="0" dirty="0">
              <a:latin typeface="Courier New"/>
              <a:cs typeface="Courier New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Search </a:t>
            </a:r>
            <a:r>
              <a:rPr lang="en-US" dirty="0">
                <a:latin typeface="Arial" charset="0"/>
              </a:rPr>
              <a:t>is </a:t>
            </a:r>
            <a:r>
              <a:rPr lang="en-US" dirty="0" smtClean="0">
                <a:latin typeface="Arial" charset="0"/>
              </a:rPr>
              <a:t>performed only on </a:t>
            </a:r>
            <a:r>
              <a:rPr lang="en-US" dirty="0">
                <a:latin typeface="Arial" charset="0"/>
              </a:rPr>
              <a:t>first </a:t>
            </a:r>
            <a:r>
              <a:rPr lang="en-US" dirty="0" smtClean="0">
                <a:latin typeface="Arial" charset="0"/>
              </a:rPr>
              <a:t>observation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Search result is reused </a:t>
            </a:r>
            <a:r>
              <a:rPr lang="en-US" dirty="0" smtClean="0">
                <a:latin typeface="Arial" charset="0"/>
              </a:rPr>
              <a:t>thereafter</a:t>
            </a:r>
          </a:p>
          <a:p>
            <a:pPr lvl="1"/>
            <a:r>
              <a:rPr lang="en-US" dirty="0" smtClean="0">
                <a:latin typeface="Arial" charset="0"/>
              </a:rPr>
              <a:t>=&gt; </a:t>
            </a:r>
            <a:r>
              <a:rPr lang="en-US" dirty="0" smtClean="0">
                <a:latin typeface="Arial" charset="0"/>
              </a:rPr>
              <a:t>Groups </a:t>
            </a:r>
            <a:r>
              <a:rPr lang="en-US" dirty="0">
                <a:latin typeface="Arial" charset="0"/>
              </a:rPr>
              <a:t>must be constant over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=&gt; </a:t>
            </a:r>
            <a:r>
              <a:rPr lang="en-US" dirty="0" smtClean="0">
                <a:latin typeface="Arial" charset="0"/>
              </a:rPr>
              <a:t>Only time-invariant properties may be used in group criteria</a:t>
            </a:r>
          </a:p>
          <a:p>
            <a:r>
              <a:rPr lang="en-US" dirty="0">
                <a:latin typeface="Arial" charset="0"/>
              </a:rPr>
              <a:t>Example: </a:t>
            </a:r>
            <a:r>
              <a:rPr lang="en-US" dirty="0">
                <a:latin typeface="Courier New" charset="0"/>
              </a:rPr>
              <a:t>group "class=house";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Can include multiple </a:t>
            </a:r>
            <a:r>
              <a:rPr lang="en-US" dirty="0" smtClean="0">
                <a:latin typeface="Arial" charset="0"/>
              </a:rPr>
              <a:t>groupings</a:t>
            </a:r>
          </a:p>
          <a:p>
            <a:r>
              <a:rPr lang="en-US" sz="2600" b="0" dirty="0" smtClean="0">
                <a:latin typeface="Courier New" charset="0"/>
                <a:cs typeface="Courier New" charset="0"/>
              </a:rPr>
              <a:t>	</a:t>
            </a:r>
            <a:r>
              <a:rPr lang="en-US" sz="2200" b="0" dirty="0" smtClean="0">
                <a:latin typeface="Courier New" charset="0"/>
                <a:cs typeface="Courier New" charset="0"/>
              </a:rPr>
              <a:t>group "class</a:t>
            </a:r>
            <a:r>
              <a:rPr lang="en-US" sz="2200" b="0" dirty="0">
                <a:latin typeface="Courier New" charset="0"/>
                <a:cs typeface="Courier New" charset="0"/>
              </a:rPr>
              <a:t>=house AND </a:t>
            </a:r>
            <a:r>
              <a:rPr lang="en-US" sz="2200" b="0" dirty="0" err="1">
                <a:latin typeface="Courier New" charset="0"/>
                <a:cs typeface="Courier New" charset="0"/>
              </a:rPr>
              <a:t>groupid</a:t>
            </a:r>
            <a:r>
              <a:rPr lang="en-US" sz="2200" b="0" dirty="0">
                <a:latin typeface="Courier New" charset="0"/>
                <a:cs typeface="Courier New" charset="0"/>
              </a:rPr>
              <a:t>=</a:t>
            </a:r>
            <a:r>
              <a:rPr lang="en-US" sz="2200" b="0" dirty="0" smtClean="0">
                <a:latin typeface="Courier New" charset="0"/>
                <a:cs typeface="Courier New" charset="0"/>
              </a:rPr>
              <a:t>feeder1"</a:t>
            </a:r>
            <a:endParaRPr lang="en-US" sz="2200" b="0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4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Property aggregators</a:t>
            </a:r>
            <a:endParaRPr lang="en-US" dirty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Similar to recorders, </a:t>
            </a:r>
            <a:r>
              <a:rPr lang="en-US" dirty="0">
                <a:latin typeface="Arial" charset="0"/>
              </a:rPr>
              <a:t>but with aggregators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count, min, max, </a:t>
            </a:r>
            <a:r>
              <a:rPr lang="en-US" dirty="0" err="1">
                <a:latin typeface="Arial" charset="0"/>
              </a:rPr>
              <a:t>avg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std</a:t>
            </a:r>
            <a:r>
              <a:rPr lang="en-US" dirty="0">
                <a:latin typeface="Arial" charset="0"/>
              </a:rPr>
              <a:t>, sum, prod</a:t>
            </a:r>
          </a:p>
          <a:p>
            <a:pPr lvl="1" eaLnBrk="1" hangingPunct="1"/>
            <a:r>
              <a:rPr lang="en-US" dirty="0">
                <a:latin typeface="Arial" charset="0"/>
              </a:rPr>
              <a:t>mean, </a:t>
            </a:r>
            <a:r>
              <a:rPr lang="en-US" dirty="0" err="1">
                <a:latin typeface="Arial" charset="0"/>
              </a:rPr>
              <a:t>var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kur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gamma</a:t>
            </a:r>
          </a:p>
          <a:p>
            <a:pPr eaLnBrk="1" hangingPunct="1"/>
            <a:r>
              <a:rPr lang="en-US" dirty="0">
                <a:latin typeface="Arial" charset="0"/>
              </a:rPr>
              <a:t>Parts used for complex values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real, </a:t>
            </a:r>
            <a:r>
              <a:rPr lang="en-US" dirty="0" err="1">
                <a:latin typeface="Arial" charset="0"/>
              </a:rPr>
              <a:t>imag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mag, </a:t>
            </a:r>
            <a:r>
              <a:rPr lang="en-US" dirty="0" err="1">
                <a:latin typeface="Arial" charset="0"/>
              </a:rPr>
              <a:t>ang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arg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Example: </a:t>
            </a:r>
            <a:r>
              <a:rPr lang="en-US" dirty="0">
                <a:latin typeface="Courier New"/>
                <a:cs typeface="Courier New"/>
              </a:rPr>
              <a:t>property "sum(</a:t>
            </a:r>
            <a:r>
              <a:rPr lang="en-US" dirty="0" err="1">
                <a:latin typeface="Courier New"/>
                <a:cs typeface="Courier New"/>
              </a:rPr>
              <a:t>power.mag</a:t>
            </a:r>
            <a:r>
              <a:rPr lang="en-US" dirty="0">
                <a:latin typeface="Courier New"/>
                <a:cs typeface="Courier New"/>
              </a:rPr>
              <a:t>)"</a:t>
            </a:r>
          </a:p>
        </p:txBody>
      </p:sp>
    </p:spTree>
    <p:extLst>
      <p:ext uri="{BB962C8B-B14F-4D97-AF65-F5344CB8AC3E}">
        <p14:creationId xmlns:p14="http://schemas.microsoft.com/office/powerpoint/2010/main" val="41869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Courier New" charset="0"/>
              </a:rPr>
              <a:t>object collector {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charset="0"/>
              </a:rPr>
              <a:t>	group </a:t>
            </a:r>
            <a:r>
              <a:rPr lang="ja-JP" altLang="en-US" sz="2000">
                <a:latin typeface="Courier New" charset="0"/>
              </a:rPr>
              <a:t>“</a:t>
            </a:r>
            <a:r>
              <a:rPr lang="en-US" sz="2000">
                <a:latin typeface="Courier New" charset="0"/>
              </a:rPr>
              <a:t>class=house AND groupid=feeder1</a:t>
            </a:r>
            <a:r>
              <a:rPr lang="ja-JP" altLang="en-US" sz="2000">
                <a:latin typeface="Courier New" charset="0"/>
              </a:rPr>
              <a:t>”</a:t>
            </a:r>
            <a:r>
              <a:rPr lang="en-US" sz="2000"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charset="0"/>
              </a:rPr>
              <a:t>	property </a:t>
            </a:r>
            <a:r>
              <a:rPr lang="ja-JP" altLang="en-US" sz="2000">
                <a:latin typeface="Courier New" charset="0"/>
              </a:rPr>
              <a:t>“</a:t>
            </a:r>
            <a:r>
              <a:rPr lang="en-US" sz="2000">
                <a:latin typeface="Courier New" charset="0"/>
              </a:rPr>
              <a:t>sum(power.mag),avg(hvac_load.real)</a:t>
            </a:r>
            <a:r>
              <a:rPr lang="ja-JP" altLang="en-US" sz="2000">
                <a:latin typeface="Courier New" charset="0"/>
              </a:rPr>
              <a:t>”</a:t>
            </a:r>
            <a:r>
              <a:rPr lang="en-US" sz="2000"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charset="0"/>
              </a:rPr>
              <a:t>	interval 3600;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charset="0"/>
              </a:rPr>
              <a:t>	limit 24;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1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//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demo/</a:t>
            </a:r>
            <a:r>
              <a:rPr lang="en-US" sz="1100" b="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collector.glm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sum and average of the real power of light objects in houses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module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residential{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b="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implicit_enduses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NONE;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module tape;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clock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100" b="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timezone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PST+8PDT;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100" b="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starttime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'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2001-01-01 0:00: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00 PST'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100" b="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stoptime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'2001-07-01 00:00:00 PST';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schedule </a:t>
            </a:r>
            <a:r>
              <a:rPr lang="en-US" sz="1100" b="0" dirty="0" err="1">
                <a:solidFill>
                  <a:srgbClr val="000000"/>
                </a:solidFill>
                <a:latin typeface="Courier New"/>
                <a:cs typeface="Courier New"/>
              </a:rPr>
              <a:t>light_demand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*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1-3 * * *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*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4-6 * * * 0.15;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*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7-19 * * *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*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20-0 * * * .85;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object house:..10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b="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cooling_setpoint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90 </a:t>
            </a:r>
            <a:r>
              <a:rPr lang="en-US" sz="1100" b="0" dirty="0" err="1">
                <a:solidFill>
                  <a:srgbClr val="000000"/>
                </a:solidFill>
                <a:latin typeface="Courier New"/>
                <a:cs typeface="Courier New"/>
              </a:rPr>
              <a:t>degF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object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lights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shape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"type: analog; schedule: </a:t>
            </a:r>
            <a:r>
              <a:rPr lang="en-US" sz="1100" b="0" dirty="0" err="1">
                <a:solidFill>
                  <a:srgbClr val="000000"/>
                </a:solidFill>
                <a:latin typeface="Courier New"/>
                <a:cs typeface="Courier New"/>
              </a:rPr>
              <a:t>light_demand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; power: 1.1 kW";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object collector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file </a:t>
            </a:r>
            <a:r>
              <a:rPr lang="en-US" sz="1100" b="0" dirty="0" err="1">
                <a:solidFill>
                  <a:srgbClr val="000000"/>
                </a:solidFill>
                <a:latin typeface="Courier New"/>
                <a:cs typeface="Courier New"/>
              </a:rPr>
              <a:t>theat_collector.csv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group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lights";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// sample only lights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property sum(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energy.real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),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energy.real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// use real part--aggregators need doubles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interval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3600;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100" b="0" dirty="0" smtClean="0">
                <a:solidFill>
                  <a:srgbClr val="000000"/>
                </a:solidFill>
                <a:latin typeface="Courier New"/>
                <a:cs typeface="Courier New"/>
              </a:rPr>
              <a:t>limit </a:t>
            </a: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744;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1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4871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Exercises (players)</a:t>
            </a:r>
            <a:endParaRPr lang="en-US" dirty="0">
              <a:latin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00000"/>
              </a:lnSpc>
              <a:buFont typeface="+mj-lt"/>
              <a:buAutoNum type="arabicParenR"/>
            </a:pPr>
            <a:r>
              <a:rPr lang="en-US" dirty="0">
                <a:latin typeface="Arial" charset="0"/>
              </a:rPr>
              <a:t>Create a player file that can be used to inject a daily heating </a:t>
            </a:r>
            <a:r>
              <a:rPr lang="en-US" dirty="0" err="1">
                <a:latin typeface="Arial" charset="0"/>
              </a:rPr>
              <a:t>setpoint</a:t>
            </a:r>
            <a:r>
              <a:rPr lang="en-US" dirty="0">
                <a:latin typeface="Arial" charset="0"/>
              </a:rPr>
              <a:t>.  </a:t>
            </a:r>
            <a:r>
              <a:rPr lang="en-US" dirty="0" err="1">
                <a:latin typeface="Arial" charset="0"/>
              </a:rPr>
              <a:t>Nightime</a:t>
            </a:r>
            <a:r>
              <a:rPr lang="en-US" dirty="0">
                <a:latin typeface="Arial" charset="0"/>
              </a:rPr>
              <a:t> (72F) is 9PM to 6AM and daytime (75F) is 6AM to 9PM.  Hint: use relative times.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arabicParenR"/>
            </a:pPr>
            <a:r>
              <a:rPr lang="en-US" dirty="0">
                <a:latin typeface="Arial" charset="0"/>
              </a:rPr>
              <a:t>Attach the player to a house and run the simulation for 4 weeks.  Hint: you will need to loop the player file</a:t>
            </a:r>
            <a:r>
              <a:rPr lang="en-US" dirty="0" smtClean="0">
                <a:latin typeface="Arial" charset="0"/>
              </a:rPr>
              <a:t>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arenR"/>
            </a:pPr>
            <a:r>
              <a:rPr lang="en-US" dirty="0">
                <a:latin typeface="Arial" charset="0"/>
              </a:rPr>
              <a:t>Modify Exercise 2 to create an additional home that uses a player transform to inject a daily heating </a:t>
            </a:r>
            <a:r>
              <a:rPr lang="en-US" dirty="0" err="1">
                <a:latin typeface="Arial" charset="0"/>
              </a:rPr>
              <a:t>setpoint</a:t>
            </a:r>
            <a:r>
              <a:rPr lang="en-US" dirty="0">
                <a:latin typeface="Arial" charset="0"/>
              </a:rPr>
              <a:t>.  Nighttime (74F) is 9PM to 6AM and daytime (77F) is 6AM to 9PM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pPr marL="609600" indent="-609600" eaLnBrk="1" hangingPunct="1">
              <a:lnSpc>
                <a:spcPct val="100000"/>
              </a:lnSpc>
              <a:buFontTx/>
              <a:buAutoNum type="circleNumDbPlain"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Exercises (recorders)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110000"/>
              </a:lnSpc>
              <a:buFont typeface="+mj-lt"/>
              <a:buAutoNum type="arabicParenR" startAt="4"/>
            </a:pPr>
            <a:r>
              <a:rPr lang="en-US" dirty="0">
                <a:latin typeface="Arial" charset="0"/>
              </a:rPr>
              <a:t>Create a recorder to collect hourly indoor air temperature of the default house for the year 2001.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arenR" startAt="4"/>
            </a:pPr>
            <a:r>
              <a:rPr lang="en-US" dirty="0">
                <a:latin typeface="Arial" charset="0"/>
              </a:rPr>
              <a:t>Create a recorder to collect 100 values of  the default </a:t>
            </a:r>
            <a:r>
              <a:rPr lang="en-US" dirty="0" err="1">
                <a:latin typeface="Arial" charset="0"/>
              </a:rPr>
              <a:t>waterheater</a:t>
            </a:r>
            <a:r>
              <a:rPr lang="en-US" dirty="0">
                <a:latin typeface="Arial" charset="0"/>
              </a:rPr>
              <a:t> power transitions (</a:t>
            </a:r>
            <a:r>
              <a:rPr lang="en-US" dirty="0" err="1">
                <a:latin typeface="Arial" charset="0"/>
              </a:rPr>
              <a:t>actual_load</a:t>
            </a:r>
            <a:r>
              <a:rPr lang="en-US" dirty="0">
                <a:latin typeface="Arial" charset="0"/>
              </a:rPr>
              <a:t>) in the default house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pPr marL="609600" indent="-609600">
              <a:lnSpc>
                <a:spcPct val="110000"/>
              </a:lnSpc>
              <a:buFont typeface="+mj-ea"/>
              <a:buAutoNum type="arabicParenR" startAt="4"/>
            </a:pPr>
            <a:r>
              <a:rPr lang="en-US" dirty="0">
                <a:latin typeface="Arial" charset="0"/>
              </a:rPr>
              <a:t>Create a multi-recorder to record the </a:t>
            </a:r>
            <a:r>
              <a:rPr lang="en-US" dirty="0" err="1">
                <a:latin typeface="Arial" charset="0"/>
              </a:rPr>
              <a:t>waterheater</a:t>
            </a:r>
            <a:r>
              <a:rPr lang="en-US" dirty="0">
                <a:latin typeface="Arial" charset="0"/>
              </a:rPr>
              <a:t> power and the house HVAC power (</a:t>
            </a:r>
            <a:r>
              <a:rPr lang="en-US" dirty="0" err="1">
                <a:latin typeface="Arial" charset="0"/>
              </a:rPr>
              <a:t>hvac_load</a:t>
            </a:r>
            <a:r>
              <a:rPr lang="en-US" dirty="0">
                <a:latin typeface="Arial" charset="0"/>
              </a:rPr>
              <a:t>) at five minute intervals for one week.</a:t>
            </a:r>
          </a:p>
          <a:p>
            <a:pPr marL="609600" indent="-609600">
              <a:lnSpc>
                <a:spcPct val="110000"/>
              </a:lnSpc>
              <a:buFontTx/>
              <a:buAutoNum type="arabicParenR" startAt="4"/>
            </a:pPr>
            <a:r>
              <a:rPr lang="en-US" dirty="0">
                <a:latin typeface="Arial" charset="0"/>
              </a:rPr>
              <a:t>Create two recorders to collect voltages in the IEEE 37 node test model (use load701 &amp; node775; </a:t>
            </a:r>
            <a:r>
              <a:rPr lang="en-US" dirty="0" err="1">
                <a:latin typeface="Arial" charset="0"/>
              </a:rPr>
              <a:t>voltage_A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voltage_B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voltage_C</a:t>
            </a:r>
            <a:r>
              <a:rPr lang="en-US" dirty="0">
                <a:latin typeface="Arial" charset="0"/>
              </a:rPr>
              <a:t>) to observe the voltages as they converge.  Hint: when using Excel, *.real and *.</a:t>
            </a:r>
            <a:r>
              <a:rPr lang="en-US" dirty="0" err="1">
                <a:latin typeface="Arial" charset="0"/>
              </a:rPr>
              <a:t>imag</a:t>
            </a:r>
            <a:r>
              <a:rPr lang="en-US" dirty="0">
                <a:latin typeface="Arial" charset="0"/>
              </a:rPr>
              <a:t> are very helpful.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6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Exercises (collectors)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10000"/>
              </a:lnSpc>
              <a:buFont typeface="+mj-lt"/>
              <a:buAutoNum type="arabicParenR" startAt="8"/>
            </a:pPr>
            <a:r>
              <a:rPr lang="en-US" dirty="0">
                <a:latin typeface="Arial" charset="0"/>
              </a:rPr>
              <a:t>Collect total power consumption for a population of 100 water heaters for one </a:t>
            </a:r>
            <a:r>
              <a:rPr lang="en-US" dirty="0" smtClean="0">
                <a:latin typeface="Arial" charset="0"/>
              </a:rPr>
              <a:t>month. </a:t>
            </a:r>
            <a:r>
              <a:rPr lang="en-US" dirty="0">
                <a:latin typeface="Arial" charset="0"/>
              </a:rPr>
              <a:t>Hint: use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 err="1">
                <a:latin typeface="Arial" charset="0"/>
              </a:rPr>
              <a:t>actual_load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.</a:t>
            </a:r>
          </a:p>
          <a:p>
            <a:pPr marL="609600" indent="-609600" eaLnBrk="1" hangingPunct="1">
              <a:lnSpc>
                <a:spcPct val="110000"/>
              </a:lnSpc>
              <a:buFont typeface="+mj-lt"/>
              <a:buAutoNum type="arabicParenR" startAt="8"/>
            </a:pPr>
            <a:r>
              <a:rPr lang="en-US" dirty="0" smtClean="0">
                <a:latin typeface="Arial" charset="0"/>
              </a:rPr>
              <a:t>Collect </a:t>
            </a:r>
            <a:r>
              <a:rPr lang="en-US" dirty="0">
                <a:latin typeface="Arial" charset="0"/>
              </a:rPr>
              <a:t>the hourly </a:t>
            </a:r>
            <a:r>
              <a:rPr lang="en-US" dirty="0" smtClean="0">
                <a:latin typeface="Arial" charset="0"/>
              </a:rPr>
              <a:t>mean, standard deviation, </a:t>
            </a:r>
            <a:r>
              <a:rPr lang="en-US" dirty="0">
                <a:latin typeface="Arial" charset="0"/>
              </a:rPr>
              <a:t>minimum and maximum indoor air temperature a population of 100 default houses for a </a:t>
            </a:r>
            <a:r>
              <a:rPr lang="en-US" dirty="0" smtClean="0">
                <a:latin typeface="Arial" charset="0"/>
              </a:rPr>
              <a:t>week. </a:t>
            </a:r>
            <a:r>
              <a:rPr lang="en-US" dirty="0">
                <a:latin typeface="Arial" charset="0"/>
              </a:rPr>
              <a:t>Hint: use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 err="1">
                <a:latin typeface="Arial" charset="0"/>
              </a:rPr>
              <a:t>air_temperature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.</a:t>
            </a:r>
          </a:p>
          <a:p>
            <a:pPr marL="609600" indent="-609600" eaLnBrk="1" hangingPunct="1">
              <a:lnSpc>
                <a:spcPct val="110000"/>
              </a:lnSpc>
              <a:buFont typeface="+mj-lt"/>
              <a:buAutoNum type="arabicParenR" startAt="8"/>
            </a:pPr>
            <a:r>
              <a:rPr lang="en-US" dirty="0" smtClean="0">
                <a:latin typeface="Arial" charset="0"/>
              </a:rPr>
              <a:t>Collect </a:t>
            </a:r>
            <a:r>
              <a:rPr lang="en-US" dirty="0">
                <a:latin typeface="Arial" charset="0"/>
              </a:rPr>
              <a:t>the minimum and maximum voltages of all nodes in the IEEE 37-bus test model as it </a:t>
            </a:r>
            <a:r>
              <a:rPr lang="en-US" dirty="0" smtClean="0">
                <a:latin typeface="Arial" charset="0"/>
              </a:rPr>
              <a:t>converges. </a:t>
            </a:r>
            <a:r>
              <a:rPr lang="en-US" dirty="0">
                <a:latin typeface="Arial" charset="0"/>
              </a:rPr>
              <a:t>Hint: use </a:t>
            </a:r>
            <a:r>
              <a:rPr lang="en-US" dirty="0" err="1">
                <a:latin typeface="Arial" charset="0"/>
              </a:rPr>
              <a:t>voltage_A.mag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voltage_B.mag</a:t>
            </a:r>
            <a:r>
              <a:rPr lang="en-US" dirty="0">
                <a:latin typeface="Arial" charset="0"/>
              </a:rPr>
              <a:t>, &amp; </a:t>
            </a:r>
            <a:r>
              <a:rPr lang="en-US" dirty="0" err="1">
                <a:latin typeface="Arial" charset="0"/>
              </a:rPr>
              <a:t>voltage_C.mag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Determining next state change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i="1" dirty="0" smtClean="0"/>
              <a:t>Resolution </a:t>
            </a:r>
            <a:r>
              <a:rPr lang="en-US" i="1" dirty="0"/>
              <a:t>of multiple overlapping time series</a:t>
            </a:r>
            <a:endParaRPr lang="en-US" i="1" dirty="0">
              <a:sym typeface="Symbol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i="1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914400" y="52578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flipV="1">
            <a:off x="914400" y="2514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7239000" y="53340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Time (</a:t>
            </a:r>
            <a:r>
              <a:rPr lang="en-US" i="1"/>
              <a:t>t</a:t>
            </a:r>
            <a:r>
              <a:rPr lang="en-US"/>
              <a:t>)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 rot="-5400000">
            <a:off x="116682" y="2702718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State 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6151" name="Freeform 80"/>
          <p:cNvSpPr>
            <a:spLocks/>
          </p:cNvSpPr>
          <p:nvPr/>
        </p:nvSpPr>
        <p:spPr bwMode="auto">
          <a:xfrm>
            <a:off x="914400" y="4165600"/>
            <a:ext cx="7315200" cy="355600"/>
          </a:xfrm>
          <a:custGeom>
            <a:avLst/>
            <a:gdLst>
              <a:gd name="T0" fmla="*/ 0 w 4608"/>
              <a:gd name="T1" fmla="*/ 2147483647 h 224"/>
              <a:gd name="T2" fmla="*/ 2147483647 w 4608"/>
              <a:gd name="T3" fmla="*/ 2147483647 h 224"/>
              <a:gd name="T4" fmla="*/ 2147483647 w 4608"/>
              <a:gd name="T5" fmla="*/ 2147483647 h 224"/>
              <a:gd name="T6" fmla="*/ 2147483647 w 4608"/>
              <a:gd name="T7" fmla="*/ 2147483647 h 224"/>
              <a:gd name="T8" fmla="*/ 2147483647 w 4608"/>
              <a:gd name="T9" fmla="*/ 2147483647 h 224"/>
              <a:gd name="T10" fmla="*/ 2147483647 w 4608"/>
              <a:gd name="T11" fmla="*/ 2147483647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08"/>
              <a:gd name="T19" fmla="*/ 0 h 224"/>
              <a:gd name="T20" fmla="*/ 4608 w 4608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08" h="224">
                <a:moveTo>
                  <a:pt x="0" y="112"/>
                </a:moveTo>
                <a:cubicBezTo>
                  <a:pt x="256" y="104"/>
                  <a:pt x="512" y="96"/>
                  <a:pt x="768" y="112"/>
                </a:cubicBezTo>
                <a:cubicBezTo>
                  <a:pt x="1024" y="128"/>
                  <a:pt x="1224" y="224"/>
                  <a:pt x="1536" y="208"/>
                </a:cubicBezTo>
                <a:cubicBezTo>
                  <a:pt x="1848" y="192"/>
                  <a:pt x="2296" y="32"/>
                  <a:pt x="2640" y="16"/>
                </a:cubicBezTo>
                <a:cubicBezTo>
                  <a:pt x="2984" y="0"/>
                  <a:pt x="3272" y="88"/>
                  <a:pt x="3600" y="112"/>
                </a:cubicBezTo>
                <a:cubicBezTo>
                  <a:pt x="3928" y="136"/>
                  <a:pt x="4448" y="152"/>
                  <a:pt x="4608" y="16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Freeform 81"/>
          <p:cNvSpPr>
            <a:spLocks/>
          </p:cNvSpPr>
          <p:nvPr/>
        </p:nvSpPr>
        <p:spPr bwMode="auto">
          <a:xfrm rot="10645251">
            <a:off x="914400" y="3149600"/>
            <a:ext cx="7315200" cy="355600"/>
          </a:xfrm>
          <a:custGeom>
            <a:avLst/>
            <a:gdLst>
              <a:gd name="T0" fmla="*/ 0 w 4608"/>
              <a:gd name="T1" fmla="*/ 2147483647 h 224"/>
              <a:gd name="T2" fmla="*/ 2147483647 w 4608"/>
              <a:gd name="T3" fmla="*/ 2147483647 h 224"/>
              <a:gd name="T4" fmla="*/ 2147483647 w 4608"/>
              <a:gd name="T5" fmla="*/ 2147483647 h 224"/>
              <a:gd name="T6" fmla="*/ 2147483647 w 4608"/>
              <a:gd name="T7" fmla="*/ 2147483647 h 224"/>
              <a:gd name="T8" fmla="*/ 2147483647 w 4608"/>
              <a:gd name="T9" fmla="*/ 2147483647 h 224"/>
              <a:gd name="T10" fmla="*/ 2147483647 w 4608"/>
              <a:gd name="T11" fmla="*/ 2147483647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08"/>
              <a:gd name="T19" fmla="*/ 0 h 224"/>
              <a:gd name="T20" fmla="*/ 4608 w 4608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08" h="224">
                <a:moveTo>
                  <a:pt x="0" y="112"/>
                </a:moveTo>
                <a:cubicBezTo>
                  <a:pt x="256" y="104"/>
                  <a:pt x="512" y="96"/>
                  <a:pt x="768" y="112"/>
                </a:cubicBezTo>
                <a:cubicBezTo>
                  <a:pt x="1024" y="128"/>
                  <a:pt x="1224" y="224"/>
                  <a:pt x="1536" y="208"/>
                </a:cubicBezTo>
                <a:cubicBezTo>
                  <a:pt x="1848" y="192"/>
                  <a:pt x="2296" y="32"/>
                  <a:pt x="2640" y="16"/>
                </a:cubicBezTo>
                <a:cubicBezTo>
                  <a:pt x="2984" y="0"/>
                  <a:pt x="3272" y="88"/>
                  <a:pt x="3600" y="112"/>
                </a:cubicBezTo>
                <a:cubicBezTo>
                  <a:pt x="3928" y="136"/>
                  <a:pt x="4448" y="152"/>
                  <a:pt x="4608" y="16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3" name="Group 108"/>
          <p:cNvGrpSpPr>
            <a:grpSpLocks/>
          </p:cNvGrpSpPr>
          <p:nvPr/>
        </p:nvGrpSpPr>
        <p:grpSpPr bwMode="auto">
          <a:xfrm>
            <a:off x="914400" y="3124200"/>
            <a:ext cx="7315200" cy="381000"/>
            <a:chOff x="576" y="1968"/>
            <a:chExt cx="4608" cy="240"/>
          </a:xfrm>
        </p:grpSpPr>
        <p:sp>
          <p:nvSpPr>
            <p:cNvPr id="6195" name="Line 83"/>
            <p:cNvSpPr>
              <a:spLocks noChangeShapeType="1"/>
            </p:cNvSpPr>
            <p:nvPr/>
          </p:nvSpPr>
          <p:spPr bwMode="auto">
            <a:xfrm>
              <a:off x="2160" y="220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92"/>
            <p:cNvSpPr>
              <a:spLocks noChangeShapeType="1"/>
            </p:cNvSpPr>
            <p:nvPr/>
          </p:nvSpPr>
          <p:spPr bwMode="auto">
            <a:xfrm>
              <a:off x="576" y="216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93"/>
            <p:cNvSpPr>
              <a:spLocks noChangeShapeType="1"/>
            </p:cNvSpPr>
            <p:nvPr/>
          </p:nvSpPr>
          <p:spPr bwMode="auto">
            <a:xfrm>
              <a:off x="2832" y="21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94"/>
            <p:cNvSpPr>
              <a:spLocks noChangeShapeType="1"/>
            </p:cNvSpPr>
            <p:nvPr/>
          </p:nvSpPr>
          <p:spPr bwMode="auto">
            <a:xfrm>
              <a:off x="3024" y="21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95"/>
            <p:cNvSpPr>
              <a:spLocks noChangeShapeType="1"/>
            </p:cNvSpPr>
            <p:nvPr/>
          </p:nvSpPr>
          <p:spPr bwMode="auto">
            <a:xfrm>
              <a:off x="3216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96"/>
            <p:cNvSpPr>
              <a:spLocks noChangeShapeType="1"/>
            </p:cNvSpPr>
            <p:nvPr/>
          </p:nvSpPr>
          <p:spPr bwMode="auto">
            <a:xfrm>
              <a:off x="3360" y="201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97"/>
            <p:cNvSpPr>
              <a:spLocks noChangeShapeType="1"/>
            </p:cNvSpPr>
            <p:nvPr/>
          </p:nvSpPr>
          <p:spPr bwMode="auto">
            <a:xfrm>
              <a:off x="3648" y="19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98"/>
            <p:cNvSpPr>
              <a:spLocks noChangeShapeType="1"/>
            </p:cNvSpPr>
            <p:nvPr/>
          </p:nvSpPr>
          <p:spPr bwMode="auto">
            <a:xfrm>
              <a:off x="4272" y="201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4" name="Group 107"/>
          <p:cNvGrpSpPr>
            <a:grpSpLocks/>
          </p:cNvGrpSpPr>
          <p:nvPr/>
        </p:nvGrpSpPr>
        <p:grpSpPr bwMode="auto">
          <a:xfrm>
            <a:off x="914400" y="4191000"/>
            <a:ext cx="7315200" cy="304800"/>
            <a:chOff x="576" y="2640"/>
            <a:chExt cx="4608" cy="192"/>
          </a:xfrm>
        </p:grpSpPr>
        <p:sp>
          <p:nvSpPr>
            <p:cNvPr id="6185" name="Line 82"/>
            <p:cNvSpPr>
              <a:spLocks noChangeShapeType="1"/>
            </p:cNvSpPr>
            <p:nvPr/>
          </p:nvSpPr>
          <p:spPr bwMode="auto">
            <a:xfrm>
              <a:off x="576" y="2736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84"/>
            <p:cNvSpPr>
              <a:spLocks noChangeShapeType="1"/>
            </p:cNvSpPr>
            <p:nvPr/>
          </p:nvSpPr>
          <p:spPr bwMode="auto">
            <a:xfrm>
              <a:off x="1920" y="283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5"/>
            <p:cNvSpPr>
              <a:spLocks noChangeShapeType="1"/>
            </p:cNvSpPr>
            <p:nvPr/>
          </p:nvSpPr>
          <p:spPr bwMode="auto">
            <a:xfrm>
              <a:off x="2448" y="278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6"/>
            <p:cNvSpPr>
              <a:spLocks noChangeShapeType="1"/>
            </p:cNvSpPr>
            <p:nvPr/>
          </p:nvSpPr>
          <p:spPr bwMode="auto">
            <a:xfrm>
              <a:off x="2688" y="27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7"/>
            <p:cNvSpPr>
              <a:spLocks noChangeShapeType="1"/>
            </p:cNvSpPr>
            <p:nvPr/>
          </p:nvSpPr>
          <p:spPr bwMode="auto">
            <a:xfrm>
              <a:off x="2880" y="26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89"/>
            <p:cNvSpPr>
              <a:spLocks noChangeShapeType="1"/>
            </p:cNvSpPr>
            <p:nvPr/>
          </p:nvSpPr>
          <p:spPr bwMode="auto">
            <a:xfrm>
              <a:off x="3792" y="26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90"/>
            <p:cNvSpPr>
              <a:spLocks noChangeShapeType="1"/>
            </p:cNvSpPr>
            <p:nvPr/>
          </p:nvSpPr>
          <p:spPr bwMode="auto">
            <a:xfrm>
              <a:off x="4176" y="273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91"/>
            <p:cNvSpPr>
              <a:spLocks noChangeShapeType="1"/>
            </p:cNvSpPr>
            <p:nvPr/>
          </p:nvSpPr>
          <p:spPr bwMode="auto">
            <a:xfrm>
              <a:off x="5136" y="2784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00"/>
            <p:cNvSpPr>
              <a:spLocks noChangeShapeType="1"/>
            </p:cNvSpPr>
            <p:nvPr/>
          </p:nvSpPr>
          <p:spPr bwMode="auto">
            <a:xfrm>
              <a:off x="1632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Line 101"/>
          <p:cNvSpPr>
            <a:spLocks noChangeShapeType="1"/>
          </p:cNvSpPr>
          <p:nvPr/>
        </p:nvSpPr>
        <p:spPr bwMode="auto">
          <a:xfrm>
            <a:off x="2590800" y="4343400"/>
            <a:ext cx="0" cy="914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02"/>
          <p:cNvSpPr>
            <a:spLocks noChangeShapeType="1"/>
          </p:cNvSpPr>
          <p:nvPr/>
        </p:nvSpPr>
        <p:spPr bwMode="auto">
          <a:xfrm>
            <a:off x="3048000" y="4419600"/>
            <a:ext cx="0" cy="8382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03"/>
          <p:cNvSpPr>
            <a:spLocks noChangeShapeType="1"/>
          </p:cNvSpPr>
          <p:nvPr/>
        </p:nvSpPr>
        <p:spPr bwMode="auto">
          <a:xfrm>
            <a:off x="3886200" y="4419600"/>
            <a:ext cx="0" cy="8382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04"/>
          <p:cNvSpPr>
            <a:spLocks noChangeShapeType="1"/>
          </p:cNvSpPr>
          <p:nvPr/>
        </p:nvSpPr>
        <p:spPr bwMode="auto">
          <a:xfrm>
            <a:off x="4267200" y="4343400"/>
            <a:ext cx="0" cy="914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05"/>
          <p:cNvSpPr>
            <a:spLocks noChangeShapeType="1"/>
          </p:cNvSpPr>
          <p:nvPr/>
        </p:nvSpPr>
        <p:spPr bwMode="auto">
          <a:xfrm>
            <a:off x="4572000" y="4267200"/>
            <a:ext cx="0" cy="9906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06"/>
          <p:cNvSpPr>
            <a:spLocks noChangeShapeType="1"/>
          </p:cNvSpPr>
          <p:nvPr/>
        </p:nvSpPr>
        <p:spPr bwMode="auto">
          <a:xfrm>
            <a:off x="5105400" y="4191000"/>
            <a:ext cx="0" cy="10668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09"/>
          <p:cNvSpPr>
            <a:spLocks noChangeShapeType="1"/>
          </p:cNvSpPr>
          <p:nvPr/>
        </p:nvSpPr>
        <p:spPr bwMode="auto">
          <a:xfrm>
            <a:off x="6019800" y="4191000"/>
            <a:ext cx="0" cy="10668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10"/>
          <p:cNvSpPr>
            <a:spLocks noChangeShapeType="1"/>
          </p:cNvSpPr>
          <p:nvPr/>
        </p:nvSpPr>
        <p:spPr bwMode="auto">
          <a:xfrm>
            <a:off x="6629400" y="4267200"/>
            <a:ext cx="0" cy="9906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111"/>
          <p:cNvSpPr>
            <a:spLocks noChangeShapeType="1"/>
          </p:cNvSpPr>
          <p:nvPr/>
        </p:nvSpPr>
        <p:spPr bwMode="auto">
          <a:xfrm>
            <a:off x="3429000" y="3429000"/>
            <a:ext cx="0" cy="18288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112"/>
          <p:cNvSpPr>
            <a:spLocks noChangeShapeType="1"/>
          </p:cNvSpPr>
          <p:nvPr/>
        </p:nvSpPr>
        <p:spPr bwMode="auto">
          <a:xfrm>
            <a:off x="4495800" y="3429000"/>
            <a:ext cx="0" cy="18288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113"/>
          <p:cNvSpPr>
            <a:spLocks noChangeShapeType="1"/>
          </p:cNvSpPr>
          <p:nvPr/>
        </p:nvSpPr>
        <p:spPr bwMode="auto">
          <a:xfrm>
            <a:off x="4800600" y="3352800"/>
            <a:ext cx="0" cy="1905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114"/>
          <p:cNvSpPr>
            <a:spLocks noChangeShapeType="1"/>
          </p:cNvSpPr>
          <p:nvPr/>
        </p:nvSpPr>
        <p:spPr bwMode="auto">
          <a:xfrm>
            <a:off x="5097463" y="3276600"/>
            <a:ext cx="0" cy="19812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115"/>
          <p:cNvSpPr>
            <a:spLocks noChangeShapeType="1"/>
          </p:cNvSpPr>
          <p:nvPr/>
        </p:nvSpPr>
        <p:spPr bwMode="auto">
          <a:xfrm>
            <a:off x="5334000" y="3200400"/>
            <a:ext cx="0" cy="2057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116"/>
          <p:cNvSpPr>
            <a:spLocks noChangeShapeType="1"/>
          </p:cNvSpPr>
          <p:nvPr/>
        </p:nvSpPr>
        <p:spPr bwMode="auto">
          <a:xfrm>
            <a:off x="5791200" y="3124200"/>
            <a:ext cx="0" cy="21336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117"/>
          <p:cNvSpPr>
            <a:spLocks noChangeShapeType="1"/>
          </p:cNvSpPr>
          <p:nvPr/>
        </p:nvSpPr>
        <p:spPr bwMode="auto">
          <a:xfrm>
            <a:off x="6781800" y="3124200"/>
            <a:ext cx="0" cy="21336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118"/>
          <p:cNvSpPr>
            <a:spLocks noChangeShapeType="1"/>
          </p:cNvSpPr>
          <p:nvPr/>
        </p:nvSpPr>
        <p:spPr bwMode="auto">
          <a:xfrm>
            <a:off x="914400" y="5181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119"/>
          <p:cNvSpPr>
            <a:spLocks noChangeShapeType="1"/>
          </p:cNvSpPr>
          <p:nvPr/>
        </p:nvSpPr>
        <p:spPr bwMode="auto">
          <a:xfrm>
            <a:off x="2590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120"/>
          <p:cNvSpPr>
            <a:spLocks noChangeShapeType="1"/>
          </p:cNvSpPr>
          <p:nvPr/>
        </p:nvSpPr>
        <p:spPr bwMode="auto">
          <a:xfrm>
            <a:off x="30480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121"/>
          <p:cNvSpPr>
            <a:spLocks noChangeShapeType="1"/>
          </p:cNvSpPr>
          <p:nvPr/>
        </p:nvSpPr>
        <p:spPr bwMode="auto">
          <a:xfrm>
            <a:off x="3429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122"/>
          <p:cNvSpPr>
            <a:spLocks noChangeShapeType="1"/>
          </p:cNvSpPr>
          <p:nvPr/>
        </p:nvSpPr>
        <p:spPr bwMode="auto">
          <a:xfrm>
            <a:off x="38862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123"/>
          <p:cNvSpPr>
            <a:spLocks noChangeShapeType="1"/>
          </p:cNvSpPr>
          <p:nvPr/>
        </p:nvSpPr>
        <p:spPr bwMode="auto">
          <a:xfrm>
            <a:off x="42672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124"/>
          <p:cNvSpPr>
            <a:spLocks noChangeShapeType="1"/>
          </p:cNvSpPr>
          <p:nvPr/>
        </p:nvSpPr>
        <p:spPr bwMode="auto">
          <a:xfrm>
            <a:off x="4495800" y="518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Line 125"/>
          <p:cNvSpPr>
            <a:spLocks noChangeShapeType="1"/>
          </p:cNvSpPr>
          <p:nvPr/>
        </p:nvSpPr>
        <p:spPr bwMode="auto">
          <a:xfrm>
            <a:off x="45720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Line 126"/>
          <p:cNvSpPr>
            <a:spLocks noChangeShapeType="1"/>
          </p:cNvSpPr>
          <p:nvPr/>
        </p:nvSpPr>
        <p:spPr bwMode="auto">
          <a:xfrm>
            <a:off x="48006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9" name="Line 127"/>
          <p:cNvSpPr>
            <a:spLocks noChangeShapeType="1"/>
          </p:cNvSpPr>
          <p:nvPr/>
        </p:nvSpPr>
        <p:spPr bwMode="auto">
          <a:xfrm>
            <a:off x="5105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Line 128"/>
          <p:cNvSpPr>
            <a:spLocks noChangeShapeType="1"/>
          </p:cNvSpPr>
          <p:nvPr/>
        </p:nvSpPr>
        <p:spPr bwMode="auto">
          <a:xfrm>
            <a:off x="5334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129"/>
          <p:cNvSpPr>
            <a:spLocks noChangeShapeType="1"/>
          </p:cNvSpPr>
          <p:nvPr/>
        </p:nvSpPr>
        <p:spPr bwMode="auto">
          <a:xfrm>
            <a:off x="57912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130"/>
          <p:cNvSpPr>
            <a:spLocks noChangeShapeType="1"/>
          </p:cNvSpPr>
          <p:nvPr/>
        </p:nvSpPr>
        <p:spPr bwMode="auto">
          <a:xfrm>
            <a:off x="6019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131"/>
          <p:cNvSpPr>
            <a:spLocks noChangeShapeType="1"/>
          </p:cNvSpPr>
          <p:nvPr/>
        </p:nvSpPr>
        <p:spPr bwMode="auto">
          <a:xfrm>
            <a:off x="66294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132"/>
          <p:cNvSpPr>
            <a:spLocks noChangeShapeType="1"/>
          </p:cNvSpPr>
          <p:nvPr/>
        </p:nvSpPr>
        <p:spPr bwMode="auto">
          <a:xfrm>
            <a:off x="6781800" y="5181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Caveats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Iterations are often required to find next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state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Non-strictly causal behavior is allowed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No guarantee of convergence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Non-causal behavior is not prohibited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Multiple </a:t>
            </a:r>
            <a:r>
              <a:rPr lang="en-US" dirty="0">
                <a:latin typeface="Arial" charset="0"/>
                <a:ea typeface="ＭＳ Ｐゴシック" charset="0"/>
              </a:rPr>
              <a:t>simultaneous interacting models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Incomplete information exchange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Presence of integral/discrete state variables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Numerous layers of interaction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Makes diagnostics difficult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Can lead to unintended consequences</a:t>
            </a:r>
          </a:p>
        </p:txBody>
      </p:sp>
    </p:spTree>
    <p:extLst>
      <p:ext uri="{BB962C8B-B14F-4D97-AF65-F5344CB8AC3E}">
        <p14:creationId xmlns:p14="http://schemas.microsoft.com/office/powerpoint/2010/main" val="3669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GLM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GLM files describe simulations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Input files (</a:t>
            </a:r>
            <a:r>
              <a:rPr lang="en-US" sz="2400" b="1" dirty="0" err="1">
                <a:latin typeface="Arial" charset="0"/>
                <a:ea typeface="ＭＳ Ｐゴシック" charset="0"/>
              </a:rPr>
              <a:t>G</a:t>
            </a:r>
            <a:r>
              <a:rPr lang="en-US" sz="2400" dirty="0" err="1">
                <a:latin typeface="Arial" charset="0"/>
                <a:ea typeface="ＭＳ Ｐゴシック" charset="0"/>
              </a:rPr>
              <a:t>rid</a:t>
            </a:r>
            <a:r>
              <a:rPr lang="en-US" sz="2400" b="1" dirty="0" err="1">
                <a:latin typeface="Arial" charset="0"/>
                <a:ea typeface="ＭＳ Ｐゴシック" charset="0"/>
              </a:rPr>
              <a:t>L</a:t>
            </a:r>
            <a:r>
              <a:rPr lang="en-US" sz="2400" dirty="0" err="1">
                <a:latin typeface="Arial" charset="0"/>
                <a:ea typeface="ＭＳ Ｐゴシック" charset="0"/>
              </a:rPr>
              <a:t>AB</a:t>
            </a:r>
            <a:r>
              <a:rPr lang="en-US" sz="2400" dirty="0">
                <a:latin typeface="Arial" charset="0"/>
                <a:ea typeface="ＭＳ Ｐゴシック" charset="0"/>
              </a:rPr>
              <a:t>-D </a:t>
            </a:r>
            <a:r>
              <a:rPr lang="en-US" sz="2400" b="1" dirty="0">
                <a:latin typeface="Arial" charset="0"/>
                <a:ea typeface="ＭＳ Ｐゴシック" charset="0"/>
              </a:rPr>
              <a:t>M</a:t>
            </a:r>
            <a:r>
              <a:rPr lang="en-US" sz="2400" dirty="0">
                <a:latin typeface="Arial" charset="0"/>
                <a:ea typeface="ＭＳ Ｐゴシック" charset="0"/>
              </a:rPr>
              <a:t>odel) 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Classes, objects, players, recorders and clocks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Strengths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Relatively easy to read and edit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Rich parametric syntax for managing multiple models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Single object definition can become entire populations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Object properties can have distributions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Weaknesses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Not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directly compatible </a:t>
            </a:r>
            <a:r>
              <a:rPr lang="en-US" sz="2400" dirty="0">
                <a:latin typeface="Arial" charset="0"/>
                <a:ea typeface="ＭＳ Ｐゴシック" charset="0"/>
              </a:rPr>
              <a:t>with any major software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tools</a:t>
            </a:r>
          </a:p>
          <a:p>
            <a:pPr lvl="1" eaLnBrk="1" hangingPunct="1"/>
            <a:r>
              <a:rPr lang="en-US" sz="2400" dirty="0" smtClean="0">
                <a:latin typeface="Arial" charset="0"/>
                <a:ea typeface="ＭＳ Ｐゴシック" charset="0"/>
              </a:rPr>
              <a:t>Integration modules/tools have been developed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6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is a GLM File?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Declares classes to use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Standard classes are implemented in modules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All classes can </a:t>
            </a:r>
            <a:r>
              <a:rPr lang="en-US" dirty="0">
                <a:latin typeface="Arial" charset="0"/>
                <a:ea typeface="ＭＳ Ｐゴシック" charset="0"/>
              </a:rPr>
              <a:t>be </a:t>
            </a:r>
            <a:r>
              <a:rPr lang="en-US" dirty="0" smtClean="0">
                <a:latin typeface="Arial" charset="0"/>
                <a:ea typeface="ＭＳ Ｐゴシック" charset="0"/>
              </a:rPr>
              <a:t>extended at runtime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New classes can be defined at runtime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Defines </a:t>
            </a:r>
            <a:r>
              <a:rPr lang="en-US" dirty="0" smtClean="0">
                <a:latin typeface="Arial" charset="0"/>
                <a:ea typeface="ＭＳ Ｐゴシック" charset="0"/>
              </a:rPr>
              <a:t>overall model </a:t>
            </a:r>
            <a:r>
              <a:rPr lang="en-US" dirty="0">
                <a:latin typeface="Arial" charset="0"/>
                <a:ea typeface="ＭＳ Ｐゴシック" charset="0"/>
              </a:rPr>
              <a:t>structure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Establishes initial conditions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Defines </a:t>
            </a:r>
            <a:r>
              <a:rPr lang="en-US" dirty="0" smtClean="0">
                <a:latin typeface="Arial" charset="0"/>
                <a:ea typeface="ＭＳ Ｐゴシック" charset="0"/>
              </a:rPr>
              <a:t>certain boundary </a:t>
            </a:r>
            <a:r>
              <a:rPr lang="en-US" dirty="0">
                <a:latin typeface="Arial" charset="0"/>
                <a:ea typeface="ＭＳ Ｐゴシック" charset="0"/>
              </a:rPr>
              <a:t>conditions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Determines </a:t>
            </a:r>
            <a:r>
              <a:rPr lang="en-US" dirty="0" smtClean="0">
                <a:latin typeface="Arial" charset="0"/>
                <a:ea typeface="ＭＳ Ｐゴシック" charset="0"/>
              </a:rPr>
              <a:t>starting time and stopping </a:t>
            </a:r>
            <a:r>
              <a:rPr lang="en-US" dirty="0">
                <a:latin typeface="Arial" charset="0"/>
                <a:ea typeface="ＭＳ Ｐゴシック" charset="0"/>
              </a:rPr>
              <a:t>conditions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Constructs inputs </a:t>
            </a:r>
            <a:r>
              <a:rPr lang="en-US" dirty="0">
                <a:latin typeface="Arial" charset="0"/>
                <a:ea typeface="ＭＳ Ｐゴシック" charset="0"/>
              </a:rPr>
              <a:t>and </a:t>
            </a:r>
            <a:r>
              <a:rPr lang="en-US" dirty="0" smtClean="0">
                <a:latin typeface="Arial" charset="0"/>
                <a:ea typeface="ＭＳ Ｐゴシック" charset="0"/>
              </a:rPr>
              <a:t>outputs objects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Players, recorders, collectors are objects too</a:t>
            </a:r>
          </a:p>
        </p:txBody>
      </p:sp>
    </p:spTree>
    <p:extLst>
      <p:ext uri="{BB962C8B-B14F-4D97-AF65-F5344CB8AC3E}">
        <p14:creationId xmlns:p14="http://schemas.microsoft.com/office/powerpoint/2010/main" val="314890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is a module?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Collects classes that are related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Delivers all model </a:t>
            </a:r>
            <a:r>
              <a:rPr lang="en-US" dirty="0" smtClean="0">
                <a:latin typeface="Arial" charset="0"/>
                <a:ea typeface="ＭＳ Ｐゴシック" charset="0"/>
              </a:rPr>
              <a:t>functionality related to a particular domain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Loaded on demand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Groups common parameters and </a:t>
            </a:r>
            <a:r>
              <a:rPr lang="en-US" dirty="0" smtClean="0">
                <a:latin typeface="Arial" charset="0"/>
                <a:ea typeface="ＭＳ Ｐゴシック" charset="0"/>
              </a:rPr>
              <a:t>domain solvers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Often include module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globals</a:t>
            </a:r>
            <a:r>
              <a:rPr lang="en-US" dirty="0" smtClean="0">
                <a:latin typeface="Arial" charset="0"/>
                <a:ea typeface="ＭＳ Ｐゴシック" charset="0"/>
              </a:rPr>
              <a:t> to control features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May be proprietary or open-source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smtClean="0">
                <a:latin typeface="Arial" charset="0"/>
                <a:ea typeface="ＭＳ Ｐゴシック" charset="0"/>
              </a:rPr>
              <a:t>modules are downloads </a:t>
            </a:r>
            <a:r>
              <a:rPr lang="en-US" dirty="0">
                <a:latin typeface="Arial" charset="0"/>
                <a:ea typeface="ＭＳ Ｐゴシック" charset="0"/>
              </a:rPr>
              <a:t>from </a:t>
            </a:r>
            <a:r>
              <a:rPr lang="en-US" dirty="0" err="1">
                <a:latin typeface="Arial" charset="0"/>
                <a:ea typeface="ＭＳ Ｐゴシック" charset="0"/>
              </a:rPr>
              <a:t>SourceForge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Vendor-based distributions possible</a:t>
            </a:r>
          </a:p>
        </p:txBody>
      </p:sp>
    </p:spTree>
    <p:extLst>
      <p:ext uri="{BB962C8B-B14F-4D97-AF65-F5344CB8AC3E}">
        <p14:creationId xmlns:p14="http://schemas.microsoft.com/office/powerpoint/2010/main" val="266435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Modules Available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Climate (incorporates weather data)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Buildings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Commercial (single-zone office buildings) – </a:t>
            </a:r>
            <a:r>
              <a:rPr lang="en-US" sz="2000" i="1" dirty="0">
                <a:latin typeface="Arial" charset="0"/>
                <a:ea typeface="ＭＳ Ｐゴシック" charset="0"/>
              </a:rPr>
              <a:t>in progress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Residential (HVAC and appliance models)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Electrical network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err="1">
                <a:latin typeface="Arial" charset="0"/>
                <a:ea typeface="ＭＳ Ｐゴシック" charset="0"/>
              </a:rPr>
              <a:t>Powerflow</a:t>
            </a:r>
            <a:r>
              <a:rPr lang="en-US" sz="2000" dirty="0">
                <a:latin typeface="Arial" charset="0"/>
                <a:ea typeface="ＭＳ Ｐゴシック" charset="0"/>
              </a:rPr>
              <a:t> (3 phase unbalanced distribution solver – FBS/NR)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Reliability (events, metrics)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Distributed Generators (battery, diesel, PV, wind, inverters) – </a:t>
            </a:r>
            <a:r>
              <a:rPr lang="en-US" sz="2000" i="1" dirty="0">
                <a:latin typeface="Arial" charset="0"/>
                <a:ea typeface="ＭＳ Ｐゴシック" charset="0"/>
              </a:rPr>
              <a:t>generalized models – further development this year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Markets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Double and single sided auctions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Appliance controllers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 err="1">
                <a:latin typeface="Arial" charset="0"/>
                <a:ea typeface="ＭＳ Ｐゴシック" charset="0"/>
              </a:rPr>
              <a:t>Input/</a:t>
            </a:r>
            <a:r>
              <a:rPr lang="en-US" sz="2400" dirty="0" err="1" smtClean="0">
                <a:latin typeface="Arial" charset="0"/>
                <a:ea typeface="ＭＳ Ｐゴシック" charset="0"/>
              </a:rPr>
              <a:t>Output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latin typeface="Arial" charset="0"/>
                <a:ea typeface="ＭＳ Ｐゴシック" charset="0"/>
              </a:rPr>
              <a:t>Players</a:t>
            </a:r>
            <a:r>
              <a:rPr lang="en-US" sz="2200" dirty="0">
                <a:latin typeface="Arial" charset="0"/>
                <a:ea typeface="ＭＳ Ｐゴシック" charset="0"/>
              </a:rPr>
              <a:t>, </a:t>
            </a:r>
            <a:r>
              <a:rPr lang="en-US" sz="2200" dirty="0" smtClean="0">
                <a:latin typeface="Arial" charset="0"/>
                <a:ea typeface="ＭＳ Ｐゴシック" charset="0"/>
              </a:rPr>
              <a:t>recorders, </a:t>
            </a:r>
            <a:r>
              <a:rPr lang="en-US" sz="2200" dirty="0">
                <a:latin typeface="Arial" charset="0"/>
                <a:ea typeface="ＭＳ Ｐゴシック" charset="0"/>
              </a:rPr>
              <a:t>collectors, </a:t>
            </a:r>
            <a:r>
              <a:rPr lang="en-US" sz="2200" dirty="0" smtClean="0">
                <a:latin typeface="Arial" charset="0"/>
                <a:ea typeface="ＭＳ Ｐゴシック" charset="0"/>
              </a:rPr>
              <a:t>MySQL, </a:t>
            </a:r>
            <a:r>
              <a:rPr lang="en-US" sz="2200" dirty="0" err="1" smtClean="0">
                <a:latin typeface="Arial" charset="0"/>
                <a:ea typeface="ＭＳ Ｐゴシック" charset="0"/>
              </a:rPr>
              <a:t>Matlab</a:t>
            </a:r>
            <a:endParaRPr lang="en-US" sz="2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Describing models: classes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Classes define similar objects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Properties are the same for all objects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Behavior are can be set parametrically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Exposed methods (if any) are shared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Static classes are precompiled in modules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Hard to build but very rich and detailed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Runtime classes are user-defined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Easier to build but harder to make detailed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Detail is limited by buffer size and ability to interact with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53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Describing systems: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Objects are instances of classes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Single instance or population of instances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Object properties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Simple value or distribution of values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Parent-child relation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Primary solver dependency relationship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Child </a:t>
            </a:r>
            <a:r>
              <a:rPr lang="en-US" dirty="0" smtClean="0">
                <a:latin typeface="Arial" charset="0"/>
                <a:ea typeface="ＭＳ Ｐゴシック" charset="0"/>
              </a:rPr>
              <a:t>dependent </a:t>
            </a:r>
            <a:r>
              <a:rPr lang="en-US" dirty="0">
                <a:latin typeface="Arial" charset="0"/>
                <a:ea typeface="ＭＳ Ｐゴシック" charset="0"/>
              </a:rPr>
              <a:t>on parent </a:t>
            </a:r>
            <a:r>
              <a:rPr lang="en-US" dirty="0" smtClean="0">
                <a:latin typeface="Arial" charset="0"/>
                <a:ea typeface="ＭＳ Ｐゴシック" charset="0"/>
              </a:rPr>
              <a:t>before </a:t>
            </a:r>
            <a:r>
              <a:rPr lang="en-US" dirty="0">
                <a:latin typeface="Arial" charset="0"/>
                <a:ea typeface="ＭＳ Ｐゴシック" charset="0"/>
              </a:rPr>
              <a:t>parent </a:t>
            </a:r>
            <a:r>
              <a:rPr lang="en-US" dirty="0" smtClean="0">
                <a:latin typeface="Arial" charset="0"/>
                <a:ea typeface="ＭＳ Ｐゴシック" charset="0"/>
              </a:rPr>
              <a:t>dependent </a:t>
            </a:r>
            <a:r>
              <a:rPr lang="en-US" dirty="0">
                <a:latin typeface="Arial" charset="0"/>
                <a:ea typeface="ＭＳ Ｐゴシック" charset="0"/>
              </a:rPr>
              <a:t>on child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Parent </a:t>
            </a:r>
            <a:r>
              <a:rPr lang="en-US" dirty="0" smtClean="0">
                <a:latin typeface="Arial" charset="0"/>
                <a:ea typeface="ＭＳ Ｐゴシック" charset="0"/>
              </a:rPr>
              <a:t>expected to aggregate </a:t>
            </a:r>
            <a:r>
              <a:rPr lang="en-US" dirty="0">
                <a:latin typeface="Arial" charset="0"/>
                <a:ea typeface="ＭＳ Ｐゴシック" charset="0"/>
              </a:rPr>
              <a:t>information from children</a:t>
            </a:r>
          </a:p>
        </p:txBody>
      </p:sp>
    </p:spTree>
    <p:extLst>
      <p:ext uri="{BB962C8B-B14F-4D97-AF65-F5344CB8AC3E}">
        <p14:creationId xmlns:p14="http://schemas.microsoft.com/office/powerpoint/2010/main" val="13130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Course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 on </a:t>
            </a:r>
            <a:r>
              <a:rPr lang="en-US" dirty="0" err="1" smtClean="0">
                <a:latin typeface="Arial" charset="0"/>
              </a:rPr>
              <a:t>GridLAB</a:t>
            </a:r>
            <a:r>
              <a:rPr lang="en-US" dirty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D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Using the simulation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Adding new models</a:t>
            </a:r>
          </a:p>
          <a:p>
            <a:pPr marL="914400" lvl="1" indent="-457200">
              <a:buFont typeface="Arial"/>
              <a:buChar char="•"/>
            </a:pP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Addresses the following </a:t>
            </a:r>
            <a:r>
              <a:rPr lang="en-US" dirty="0" smtClean="0">
                <a:latin typeface="Arial" charset="0"/>
              </a:rPr>
              <a:t>topics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Using </a:t>
            </a:r>
            <a:r>
              <a:rPr lang="en-US" sz="2000" dirty="0">
                <a:latin typeface="Arial" charset="0"/>
              </a:rPr>
              <a:t>the </a:t>
            </a:r>
            <a:r>
              <a:rPr lang="en-US" sz="2000" dirty="0" err="1">
                <a:latin typeface="Arial" charset="0"/>
              </a:rPr>
              <a:t>GridLAB</a:t>
            </a:r>
            <a:r>
              <a:rPr lang="en-US" sz="2000" dirty="0">
                <a:latin typeface="Arial" charset="0"/>
              </a:rPr>
              <a:t>-D modeling (GLM) language </a:t>
            </a:r>
            <a:endParaRPr lang="en-US" sz="2000" dirty="0" smtClean="0">
              <a:latin typeface="Arial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Creating </a:t>
            </a:r>
            <a:r>
              <a:rPr lang="en-US" sz="2000" dirty="0">
                <a:latin typeface="Arial" charset="0"/>
              </a:rPr>
              <a:t>models and optimizing simulations </a:t>
            </a:r>
            <a:endParaRPr lang="en-US" sz="2000" dirty="0" smtClean="0">
              <a:latin typeface="Arial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Administering </a:t>
            </a:r>
            <a:r>
              <a:rPr lang="en-US" sz="2000" dirty="0">
                <a:latin typeface="Arial" charset="0"/>
              </a:rPr>
              <a:t>and configuring </a:t>
            </a:r>
            <a:r>
              <a:rPr lang="en-US" sz="2000" dirty="0" err="1">
                <a:latin typeface="Arial" charset="0"/>
              </a:rPr>
              <a:t>GridLAB</a:t>
            </a:r>
            <a:r>
              <a:rPr lang="en-US" sz="2000" dirty="0">
                <a:latin typeface="Arial" charset="0"/>
              </a:rPr>
              <a:t>-D systems </a:t>
            </a:r>
            <a:endParaRPr lang="en-US" sz="2000" dirty="0" smtClean="0">
              <a:latin typeface="Arial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Creating </a:t>
            </a:r>
            <a:r>
              <a:rPr lang="en-US" sz="2000" dirty="0">
                <a:latin typeface="Arial" charset="0"/>
              </a:rPr>
              <a:t>large-scale </a:t>
            </a:r>
            <a:r>
              <a:rPr lang="en-US" sz="2000" dirty="0" err="1">
                <a:latin typeface="Arial" charset="0"/>
              </a:rPr>
              <a:t>GridLAB</a:t>
            </a:r>
            <a:r>
              <a:rPr lang="en-US" sz="2000" dirty="0">
                <a:latin typeface="Arial" charset="0"/>
              </a:rPr>
              <a:t>-D operating environments </a:t>
            </a:r>
            <a:endParaRPr lang="en-US" sz="2000" dirty="0" smtClean="0">
              <a:latin typeface="Arial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Programming </a:t>
            </a:r>
            <a:r>
              <a:rPr lang="en-US" sz="2000" dirty="0">
                <a:latin typeface="Arial" charset="0"/>
              </a:rPr>
              <a:t>and debugging with </a:t>
            </a:r>
            <a:r>
              <a:rPr lang="en-US" sz="2000" dirty="0" err="1">
                <a:latin typeface="Arial" charset="0"/>
              </a:rPr>
              <a:t>GridLAB</a:t>
            </a:r>
            <a:r>
              <a:rPr lang="en-US" sz="2000" dirty="0">
                <a:latin typeface="Arial" charset="0"/>
              </a:rPr>
              <a:t>-D </a:t>
            </a:r>
            <a:endParaRPr lang="en-US" sz="2000" dirty="0" smtClean="0">
              <a:latin typeface="Arial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Arial" charset="0"/>
              </a:rPr>
              <a:t>Installation </a:t>
            </a:r>
            <a:r>
              <a:rPr lang="en-US" sz="2000" dirty="0">
                <a:latin typeface="Arial" charset="0"/>
              </a:rPr>
              <a:t>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407391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Example Object Declaration 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Define a </a:t>
            </a:r>
            <a:r>
              <a:rPr lang="en-US" sz="1800" dirty="0">
                <a:latin typeface="Arial" charset="0"/>
                <a:ea typeface="ＭＳ Ｐゴシック" charset="0"/>
              </a:rPr>
              <a:t>house with default values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module residential; 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// module declaration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object house { 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// instantiation of an object of class house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	name 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MyHouse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// name the new object</a:t>
            </a:r>
            <a:endParaRPr lang="en-US" sz="16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}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Define a </a:t>
            </a:r>
            <a:r>
              <a:rPr lang="en-US" sz="1800" dirty="0">
                <a:latin typeface="Arial" charset="0"/>
                <a:ea typeface="ＭＳ Ｐゴシック" charset="0"/>
              </a:rPr>
              <a:t>house with custom values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module residential; </a:t>
            </a:r>
            <a:endParaRPr lang="en-US" sz="16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include "CA-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Los_angeles.glm</a:t>
            </a:r>
            <a:r>
              <a:rPr lang="ja-JP" altLang="en-US" sz="1600" b="1" dirty="0">
                <a:latin typeface="Courier New" charset="0"/>
                <a:ea typeface="ＭＳ Ｐゴシック" charset="0"/>
                <a:cs typeface="Courier New" charset="0"/>
              </a:rPr>
              <a:t>“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//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load weather</a:t>
            </a:r>
            <a:endParaRPr lang="en-US" sz="16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object house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name </a:t>
            </a:r>
            <a:r>
              <a:rPr lang="en-US" sz="1600" dirty="0" err="1" smtClean="0">
                <a:latin typeface="Courier New" charset="0"/>
                <a:ea typeface="ＭＳ Ｐゴシック" charset="0"/>
                <a:cs typeface="Courier New" charset="0"/>
              </a:rPr>
              <a:t>MyHouse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sz="16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1600" b="1" dirty="0" err="1" smtClean="0">
                <a:latin typeface="Courier New" charset="0"/>
                <a:ea typeface="ＭＳ Ｐゴシック" charset="0"/>
                <a:cs typeface="Courier New" charset="0"/>
              </a:rPr>
              <a:t>floor_area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random.normal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1500,300) </a:t>
            </a:r>
            <a:r>
              <a:rPr lang="en-US" sz="1600" b="1" dirty="0" err="1" smtClean="0">
                <a:latin typeface="Courier New" charset="0"/>
                <a:ea typeface="ＭＳ Ｐゴシック" charset="0"/>
                <a:cs typeface="Courier New" charset="0"/>
              </a:rPr>
              <a:t>sf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; 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//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random initial value</a:t>
            </a: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heating_setpoint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 70.0 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degF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// heating </a:t>
            </a:r>
            <a:r>
              <a:rPr lang="en-US" sz="1600" dirty="0" err="1" smtClean="0">
                <a:latin typeface="Courier New" charset="0"/>
                <a:ea typeface="ＭＳ Ｐゴシック" charset="0"/>
                <a:cs typeface="Courier New" charset="0"/>
              </a:rPr>
              <a:t>setpoint</a:t>
            </a: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cooling_setpoint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 76.0 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degF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// cooling </a:t>
            </a:r>
            <a:r>
              <a:rPr lang="en-US" sz="1600" dirty="0" err="1" smtClean="0">
                <a:latin typeface="Courier New" charset="0"/>
                <a:ea typeface="ＭＳ Ｐゴシック" charset="0"/>
                <a:cs typeface="Courier New" charset="0"/>
              </a:rPr>
              <a:t>setpoint</a:t>
            </a: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thermostat_deadband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 1.0 </a:t>
            </a:r>
            <a:r>
              <a:rPr lang="en-US" sz="1600" b="1" dirty="0" err="1">
                <a:latin typeface="Courier New" charset="0"/>
                <a:ea typeface="ＭＳ Ｐゴシック" charset="0"/>
                <a:cs typeface="Courier New" charset="0"/>
              </a:rPr>
              <a:t>degF</a:t>
            </a:r>
            <a:r>
              <a:rPr lang="en-US" sz="1600" b="1" dirty="0" smtClean="0">
                <a:latin typeface="Courier New" charset="0"/>
                <a:ea typeface="ＭＳ Ｐゴシック" charset="0"/>
                <a:cs typeface="Courier New" charset="0"/>
              </a:rPr>
              <a:t>; </a:t>
            </a:r>
            <a:r>
              <a:rPr lang="en-US" sz="1600" dirty="0" smtClean="0">
                <a:latin typeface="Courier New" charset="0"/>
                <a:ea typeface="ＭＳ Ｐゴシック" charset="0"/>
                <a:cs typeface="Courier New" charset="0"/>
              </a:rPr>
              <a:t>// thermostat hysteresis</a:t>
            </a:r>
            <a:endParaRPr lang="en-US" sz="1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}</a:t>
            </a:r>
            <a:endParaRPr lang="en-US" sz="1600" b="1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7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Controlling time: clocks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System clock represents simulation time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Objects have private </a:t>
            </a:r>
            <a:r>
              <a:rPr lang="en-US" dirty="0">
                <a:latin typeface="Arial" charset="0"/>
                <a:ea typeface="ＭＳ Ｐゴシック" charset="0"/>
              </a:rPr>
              <a:t>synchronization clock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Clock time </a:t>
            </a:r>
            <a:r>
              <a:rPr lang="en-US" dirty="0">
                <a:latin typeface="Arial" charset="0"/>
                <a:ea typeface="ＭＳ Ｐゴシック" charset="0"/>
              </a:rPr>
              <a:t>resolution is 1 sec or greater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Cannot represent any time before TS_INIT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TS_INIT is </a:t>
            </a:r>
            <a:r>
              <a:rPr lang="en-US" i="1" dirty="0">
                <a:latin typeface="Arial" charset="0"/>
                <a:ea typeface="ＭＳ Ｐゴシック" charset="0"/>
              </a:rPr>
              <a:t>Jan 1, 1970 0:00:00 UTC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Local time based on time </a:t>
            </a:r>
            <a:r>
              <a:rPr lang="en-US" dirty="0" smtClean="0">
                <a:latin typeface="Arial" charset="0"/>
                <a:ea typeface="ＭＳ Ｐゴシック" charset="0"/>
              </a:rPr>
              <a:t>zones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Use POSIX standard (e.g., PST+8PDT)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Alternative localization (e.g., US/CA/San Francisco)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Summer (daylight savings) </a:t>
            </a:r>
            <a:r>
              <a:rPr lang="en-US" dirty="0">
                <a:latin typeface="Arial" charset="0"/>
                <a:ea typeface="ＭＳ Ｐゴシック" charset="0"/>
              </a:rPr>
              <a:t>time rules are </a:t>
            </a:r>
            <a:r>
              <a:rPr lang="en-US" dirty="0" smtClean="0">
                <a:latin typeface="Arial" charset="0"/>
                <a:ea typeface="ＭＳ Ｐゴシック" charset="0"/>
              </a:rPr>
              <a:t>handled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Summer time rule change years are supported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1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Clock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Establish </a:t>
            </a:r>
            <a:r>
              <a:rPr lang="en-US" dirty="0">
                <a:latin typeface="Arial" charset="0"/>
                <a:ea typeface="ＭＳ Ｐゴシック" charset="0"/>
              </a:rPr>
              <a:t>the simulation time range for the model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buFontTx/>
              <a:buNone/>
            </a:pPr>
            <a:r>
              <a:rPr sz="2400" b="1" noProof="1" smtClean="0">
                <a:latin typeface="Courier New" charset="0"/>
                <a:ea typeface="ＭＳ Ｐゴシック" charset="0"/>
                <a:cs typeface="Courier New" charset="0"/>
              </a:rPr>
              <a:t>clock </a:t>
            </a:r>
            <a:r>
              <a:rPr sz="2400" b="1" noProof="1">
                <a:latin typeface="Courier New" charset="0"/>
                <a:ea typeface="ＭＳ Ｐゴシック" charset="0"/>
                <a:cs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sz="2400" b="1" noProof="1">
                <a:latin typeface="Courier New" charset="0"/>
                <a:ea typeface="ＭＳ Ｐゴシック" charset="0"/>
                <a:cs typeface="Courier New" charset="0"/>
              </a:rPr>
              <a:t>	timezone PST+8PDT;</a:t>
            </a:r>
          </a:p>
          <a:p>
            <a:pPr eaLnBrk="1" hangingPunct="1">
              <a:buFontTx/>
              <a:buNone/>
            </a:pPr>
            <a:r>
              <a:rPr sz="2400" b="1" noProof="1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starttime</a:t>
            </a:r>
            <a:r>
              <a:rPr sz="2400" b="1" noProof="1">
                <a:latin typeface="Courier New" charset="0"/>
                <a:ea typeface="ＭＳ Ｐゴシック" charset="0"/>
                <a:cs typeface="Courier New" charset="0"/>
              </a:rPr>
              <a:t> '2000-01-01 0:00:00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PST</a:t>
            </a:r>
            <a:r>
              <a:rPr sz="2400" b="1" noProof="1">
                <a:latin typeface="Courier New" charset="0"/>
                <a:ea typeface="ＭＳ Ｐゴシック" charset="0"/>
                <a:cs typeface="Courier New" charset="0"/>
              </a:rPr>
              <a:t>';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stoptime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'2001-01-01 0:00:00 PST';</a:t>
            </a:r>
            <a:endParaRPr sz="2400" b="1" noProof="1">
              <a:latin typeface="Courier New" charset="0"/>
              <a:ea typeface="ＭＳ Ｐゴシック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sz="2400" b="1" noProof="1" smtClean="0">
                <a:latin typeface="Courier New" charset="0"/>
                <a:ea typeface="ＭＳ Ｐゴシック" charset="0"/>
                <a:cs typeface="Courier New" charset="0"/>
              </a:rPr>
              <a:t>}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3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Example of GLM file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</a:rPr>
              <a:t>clock</a:t>
            </a: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 {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	timezone PST+8PDT;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starttime</a:t>
            </a: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800" b="1" noProof="1" smtClean="0">
                <a:latin typeface="Courier New" charset="0"/>
                <a:ea typeface="ＭＳ Ｐゴシック" charset="0"/>
                <a:cs typeface="Courier New" charset="0"/>
              </a:rPr>
              <a:t>'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2000</a:t>
            </a: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-01-01 0:00: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00</a:t>
            </a:r>
            <a:r>
              <a:rPr lang="en-US" sz="1800" b="1" noProof="1" smtClean="0">
                <a:latin typeface="Courier New" charset="0"/>
                <a:ea typeface="ＭＳ Ｐゴシック" charset="0"/>
                <a:cs typeface="Courier New" charset="0"/>
              </a:rPr>
              <a:t> PST'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; </a:t>
            </a:r>
            <a:endParaRPr lang="en-US" sz="1800" b="1" noProof="1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1800" b="1" noProof="1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stoptime </a:t>
            </a:r>
            <a:r>
              <a:rPr lang="en-US" sz="1800" b="1" noProof="1" smtClean="0">
                <a:latin typeface="Courier New" charset="0"/>
                <a:ea typeface="ＭＳ Ｐゴシック" charset="0"/>
                <a:cs typeface="Courier New" charset="0"/>
              </a:rPr>
              <a:t>'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2000</a:t>
            </a: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-07-01 0:00: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00</a:t>
            </a:r>
            <a:r>
              <a:rPr lang="en-US" sz="1800" b="1" noProof="1" smtClean="0">
                <a:latin typeface="Courier New" charset="0"/>
                <a:ea typeface="ＭＳ Ｐゴシック" charset="0"/>
                <a:cs typeface="Courier New" charset="0"/>
              </a:rPr>
              <a:t> PST'</a:t>
            </a:r>
            <a:r>
              <a:rPr sz="1800" b="1" noProof="1" smtClean="0">
                <a:latin typeface="Courier New" charset="0"/>
                <a:ea typeface="ＭＳ Ｐゴシック" charset="0"/>
                <a:cs typeface="Courier New" charset="0"/>
              </a:rPr>
              <a:t>;  </a:t>
            </a:r>
            <a:endParaRPr sz="1800" b="1" noProof="1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}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sz="1800" b="1" noProof="1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</a:rPr>
              <a:t>module</a:t>
            </a: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 residential;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sz="1800" b="1" noProof="1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</a:rPr>
              <a:t>object</a:t>
            </a: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 house {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	floor_area random.normal(1500,300) sf;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	heating_setpoint 70.0 degF;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endParaRPr sz="1800" b="1" noProof="1"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	cooling_setpoint 76.0 degF; 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	thermostat_deadband 1.0 degF; </a:t>
            </a:r>
            <a:endParaRPr sz="1800" b="1" noProof="1">
              <a:solidFill>
                <a:srgbClr val="FF0000"/>
              </a:solidFill>
              <a:latin typeface="Courier New" charset="0"/>
              <a:ea typeface="ＭＳ Ｐゴシック" charset="0"/>
              <a:cs typeface="Courier New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sz="1800" b="1" noProof="1">
                <a:latin typeface="Courier New" charset="0"/>
                <a:ea typeface="ＭＳ Ｐゴシック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5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1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Running Simulations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Details </a:t>
            </a:r>
            <a:r>
              <a:rPr lang="en-US" sz="2800" dirty="0">
                <a:latin typeface="Arial" charset="0"/>
              </a:rPr>
              <a:t>on how to run and control </a:t>
            </a:r>
            <a:endParaRPr lang="en-US" sz="2800" dirty="0" smtClean="0">
              <a:latin typeface="Arial" charset="0"/>
            </a:endParaRPr>
          </a:p>
          <a:p>
            <a:pPr eaLnBrk="1" hangingPunct="1"/>
            <a:r>
              <a:rPr lang="en-US" sz="2800" dirty="0" err="1" smtClean="0">
                <a:latin typeface="Arial" charset="0"/>
              </a:rPr>
              <a:t>GridLAB</a:t>
            </a:r>
            <a:r>
              <a:rPr lang="en-US" sz="2800" dirty="0">
                <a:latin typeface="Arial" charset="0"/>
              </a:rPr>
              <a:t>-</a:t>
            </a:r>
            <a:r>
              <a:rPr lang="en-US" sz="2800" dirty="0" smtClean="0">
                <a:latin typeface="Arial" charset="0"/>
              </a:rPr>
              <a:t>D models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1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Specifying input file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charset="0"/>
              </a:rPr>
              <a:t>To run a GLM file</a:t>
            </a:r>
          </a:p>
          <a:p>
            <a:pPr lvl="1"/>
            <a:r>
              <a:rPr lang="en-US" dirty="0">
                <a:latin typeface="Arial" charset="0"/>
              </a:rPr>
              <a:t>Command line must point to location of the executable</a:t>
            </a:r>
          </a:p>
          <a:p>
            <a:pPr marL="233362" lvl="1" indent="0"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	</a:t>
            </a:r>
          </a:p>
          <a:p>
            <a:pPr marL="233362" lvl="1" indent="0"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cs typeface="Courier New" charset="0"/>
              </a:rPr>
              <a:t>host% </a:t>
            </a:r>
            <a:r>
              <a:rPr lang="en-US" b="1" dirty="0" err="1">
                <a:latin typeface="Courier New" charset="0"/>
                <a:cs typeface="Courier New" charset="0"/>
              </a:rPr>
              <a:t>gridlabd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run_file.glm</a:t>
            </a:r>
            <a:endParaRPr lang="en-US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9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Saving 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Output by default goes to current executable location</a:t>
            </a:r>
          </a:p>
          <a:p>
            <a:pPr lvl="1"/>
            <a:r>
              <a:rPr lang="en-US" dirty="0">
                <a:latin typeface="Arial" charset="0"/>
              </a:rPr>
              <a:t>Only saves final state of the system</a:t>
            </a:r>
          </a:p>
          <a:p>
            <a:pPr eaLnBrk="1" hangingPunct="1"/>
            <a:r>
              <a:rPr lang="en-US" dirty="0">
                <a:latin typeface="Arial" charset="0"/>
              </a:rPr>
              <a:t>Sending output to another file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400" b="0" dirty="0">
                <a:latin typeface="Courier New" charset="0"/>
                <a:cs typeface="Courier New" charset="0"/>
              </a:rPr>
              <a:t>host%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400" b="0" dirty="0">
                <a:latin typeface="Courier New" charset="0"/>
                <a:cs typeface="Courier New" charset="0"/>
              </a:rPr>
              <a:t> file1.glm </a:t>
            </a:r>
            <a:r>
              <a:rPr lang="en-US" sz="2400" b="1" dirty="0">
                <a:latin typeface="Courier New" charset="0"/>
                <a:cs typeface="Courier New" charset="0"/>
              </a:rPr>
              <a:t>-o file1.xml</a:t>
            </a:r>
          </a:p>
          <a:p>
            <a:pPr lvl="1"/>
            <a:r>
              <a:rPr lang="en-US" dirty="0" smtClean="0">
                <a:latin typeface="Arial" charset="0"/>
              </a:rPr>
              <a:t>Saves </a:t>
            </a:r>
            <a:r>
              <a:rPr lang="en-US" dirty="0">
                <a:latin typeface="Arial" charset="0"/>
              </a:rPr>
              <a:t>the instance this run created</a:t>
            </a:r>
          </a:p>
          <a:p>
            <a:pPr lvl="1"/>
            <a:r>
              <a:rPr lang="en-US" dirty="0">
                <a:latin typeface="Arial" charset="0"/>
              </a:rPr>
              <a:t>Be careful not to overwrite input file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sz="2400" b="0" dirty="0">
                <a:latin typeface="Courier New" charset="0"/>
                <a:cs typeface="Courier New" charset="0"/>
              </a:rPr>
              <a:t>host%</a:t>
            </a:r>
            <a:r>
              <a:rPr lang="en-US" sz="2400" b="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4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400" b="0" dirty="0">
                <a:latin typeface="Courier New" charset="0"/>
                <a:cs typeface="Courier New" charset="0"/>
              </a:rPr>
              <a:t> file1</a:t>
            </a:r>
            <a:r>
              <a:rPr lang="en-US" sz="2400" b="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-o file1.glm</a:t>
            </a:r>
            <a:endParaRPr lang="en-US" sz="2400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1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Controlling output messages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Warnings can be disabled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400" b="0" dirty="0">
                <a:latin typeface="Courier New" charset="0"/>
                <a:cs typeface="Courier New" charset="0"/>
              </a:rPr>
              <a:t>host% </a:t>
            </a:r>
            <a:r>
              <a:rPr lang="en-US" sz="24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400" b="0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cs typeface="Courier New" charset="0"/>
              </a:rPr>
              <a:t>--warn </a:t>
            </a:r>
            <a:r>
              <a:rPr lang="en-US" sz="2400" b="0" dirty="0">
                <a:latin typeface="Courier New" charset="0"/>
                <a:cs typeface="Courier New" charset="0"/>
              </a:rPr>
              <a:t>file1.glm</a:t>
            </a:r>
            <a:endParaRPr lang="en-US" b="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Verbose </a:t>
            </a:r>
            <a:r>
              <a:rPr lang="en-US" dirty="0">
                <a:latin typeface="Arial" charset="0"/>
              </a:rPr>
              <a:t>output can be enabled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400" b="0" dirty="0">
                <a:latin typeface="Courier New" charset="0"/>
                <a:cs typeface="Courier New" charset="0"/>
              </a:rPr>
              <a:t>host% </a:t>
            </a:r>
            <a:r>
              <a:rPr lang="en-US" sz="24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400" b="0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cs typeface="Courier New" charset="0"/>
              </a:rPr>
              <a:t>--verbose </a:t>
            </a:r>
            <a:r>
              <a:rPr lang="en-US" sz="2400" b="0" dirty="0">
                <a:latin typeface="Courier New" charset="0"/>
                <a:cs typeface="Courier New" charset="0"/>
              </a:rPr>
              <a:t>file1.glm</a:t>
            </a:r>
            <a:endParaRPr lang="en-US" b="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Debug </a:t>
            </a:r>
            <a:r>
              <a:rPr lang="en-US" dirty="0">
                <a:latin typeface="Arial" charset="0"/>
              </a:rPr>
              <a:t>messages can be toggled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400" b="0" dirty="0">
                <a:latin typeface="Courier New" charset="0"/>
                <a:cs typeface="Courier New" charset="0"/>
              </a:rPr>
              <a:t>host% </a:t>
            </a:r>
            <a:r>
              <a:rPr lang="en-US" sz="24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400" b="0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cs typeface="Courier New" charset="0"/>
              </a:rPr>
              <a:t>--debug </a:t>
            </a:r>
            <a:r>
              <a:rPr lang="en-US" sz="2400" b="0" dirty="0">
                <a:latin typeface="Courier New" charset="0"/>
                <a:cs typeface="Courier New" charset="0"/>
              </a:rPr>
              <a:t>file1.glm</a:t>
            </a:r>
            <a:endParaRPr lang="en-US" b="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Quiet </a:t>
            </a:r>
            <a:r>
              <a:rPr lang="en-US" dirty="0">
                <a:latin typeface="Arial" charset="0"/>
              </a:rPr>
              <a:t>suppresses almost all messages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400" b="0" dirty="0">
                <a:latin typeface="Courier New" charset="0"/>
                <a:cs typeface="Courier New" charset="0"/>
              </a:rPr>
              <a:t>host% </a:t>
            </a:r>
            <a:r>
              <a:rPr lang="en-US" sz="24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400" b="0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cs typeface="Courier New" charset="0"/>
              </a:rPr>
              <a:t>--quiet </a:t>
            </a:r>
            <a:r>
              <a:rPr lang="en-US" sz="2400" b="0" dirty="0">
                <a:latin typeface="Courier New" charset="0"/>
                <a:cs typeface="Courier New" charset="0"/>
              </a:rPr>
              <a:t>file1.glm</a:t>
            </a:r>
            <a:endParaRPr lang="en-US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3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Controlling global parameters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Many </a:t>
            </a:r>
            <a:r>
              <a:rPr lang="en-US" dirty="0">
                <a:latin typeface="Arial" charset="0"/>
              </a:rPr>
              <a:t>parameters </a:t>
            </a:r>
            <a:r>
              <a:rPr lang="en-US" dirty="0" smtClean="0">
                <a:latin typeface="Arial" charset="0"/>
              </a:rPr>
              <a:t>have </a:t>
            </a:r>
            <a:r>
              <a:rPr lang="en-US" dirty="0">
                <a:latin typeface="Arial" charset="0"/>
              </a:rPr>
              <a:t>global or module scope</a:t>
            </a:r>
          </a:p>
          <a:p>
            <a:pPr lvl="1"/>
            <a:r>
              <a:rPr lang="en-US" dirty="0">
                <a:latin typeface="Arial" charset="0"/>
              </a:rPr>
              <a:t>Custom model parameters also allowed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Parameters </a:t>
            </a:r>
            <a:r>
              <a:rPr lang="en-US" dirty="0">
                <a:latin typeface="Arial" charset="0"/>
              </a:rPr>
              <a:t>are defined as model </a:t>
            </a:r>
            <a:r>
              <a:rPr lang="en-US" dirty="0" err="1">
                <a:latin typeface="Arial" charset="0"/>
              </a:rPr>
              <a:t>globals</a:t>
            </a:r>
            <a:r>
              <a:rPr lang="en-US" dirty="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b="0" dirty="0" smtClean="0">
                <a:latin typeface="Courier New" charset="0"/>
                <a:cs typeface="Courier New" charset="0"/>
              </a:rPr>
              <a:t>	host</a:t>
            </a:r>
            <a:r>
              <a:rPr lang="en-US" sz="2000" b="0" dirty="0">
                <a:latin typeface="Courier New" charset="0"/>
                <a:cs typeface="Courier New" charset="0"/>
              </a:rPr>
              <a:t>% </a:t>
            </a:r>
            <a:r>
              <a:rPr lang="en-US" sz="20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000" b="0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–D 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name</a:t>
            </a:r>
            <a:r>
              <a:rPr lang="en-US" sz="2000" b="1" dirty="0">
                <a:latin typeface="Courier New" charset="0"/>
                <a:cs typeface="Courier New" charset="0"/>
              </a:rPr>
              <a:t>=</a:t>
            </a:r>
            <a:r>
              <a:rPr lang="en-US" sz="2000" b="1" i="1" dirty="0">
                <a:latin typeface="Courier New" charset="0"/>
                <a:cs typeface="Courier New" charset="0"/>
              </a:rPr>
              <a:t>value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0" dirty="0">
                <a:latin typeface="Courier New" charset="0"/>
                <a:cs typeface="Courier New" charset="0"/>
              </a:rPr>
              <a:t>file1.glm</a:t>
            </a:r>
            <a:endParaRPr lang="en-US" sz="2000" b="0" dirty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Modules </a:t>
            </a:r>
            <a:r>
              <a:rPr lang="en-US" dirty="0">
                <a:latin typeface="Arial" charset="0"/>
              </a:rPr>
              <a:t>can also have their own </a:t>
            </a:r>
            <a:r>
              <a:rPr lang="en-US" dirty="0" err="1">
                <a:latin typeface="Arial" charset="0"/>
              </a:rPr>
              <a:t>globals</a:t>
            </a: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 b="0" dirty="0" smtClean="0">
                <a:latin typeface="Courier New" charset="0"/>
                <a:cs typeface="Courier New" charset="0"/>
              </a:rPr>
              <a:t>	host</a:t>
            </a:r>
            <a:r>
              <a:rPr lang="en-US" sz="2000" b="0" dirty="0">
                <a:latin typeface="Courier New" charset="0"/>
                <a:cs typeface="Courier New" charset="0"/>
              </a:rPr>
              <a:t>% </a:t>
            </a:r>
            <a:r>
              <a:rPr lang="en-US" sz="2000" b="0" dirty="0" err="1">
                <a:latin typeface="Courier New" charset="0"/>
                <a:cs typeface="Courier New" charset="0"/>
              </a:rPr>
              <a:t>gridlabd</a:t>
            </a:r>
            <a:r>
              <a:rPr lang="en-US" sz="2000" b="0" dirty="0">
                <a:latin typeface="Courier New" charset="0"/>
                <a:cs typeface="Courier New" charset="0"/>
              </a:rPr>
              <a:t> –D </a:t>
            </a:r>
            <a:r>
              <a:rPr lang="en-US" sz="2000" b="1" i="1" dirty="0">
                <a:latin typeface="Courier New" charset="0"/>
                <a:cs typeface="Courier New" charset="0"/>
              </a:rPr>
              <a:t>module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2000" b="0" i="1" dirty="0" smtClean="0">
                <a:latin typeface="Courier New" charset="0"/>
                <a:cs typeface="Courier New" charset="0"/>
              </a:rPr>
              <a:t>name</a:t>
            </a:r>
            <a:r>
              <a:rPr lang="en-US" sz="2000" b="0" dirty="0">
                <a:latin typeface="Courier New" charset="0"/>
                <a:cs typeface="Courier New" charset="0"/>
              </a:rPr>
              <a:t>=</a:t>
            </a:r>
            <a:r>
              <a:rPr lang="en-US" sz="2000" b="0" i="1" dirty="0" smtClean="0">
                <a:latin typeface="Courier New" charset="0"/>
                <a:cs typeface="Courier New" charset="0"/>
              </a:rPr>
              <a:t>value</a:t>
            </a:r>
            <a:r>
              <a:rPr lang="en-US" sz="2000" b="0" dirty="0" smtClean="0">
                <a:latin typeface="Courier New" charset="0"/>
                <a:cs typeface="Courier New" charset="0"/>
              </a:rPr>
              <a:t> file1.glm</a:t>
            </a:r>
            <a:endParaRPr lang="en-US" sz="2000" b="0" i="1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(More </a:t>
            </a:r>
            <a:r>
              <a:rPr lang="en-US" dirty="0">
                <a:latin typeface="Arial" charset="0"/>
              </a:rPr>
              <a:t>about this when using GLM macros)</a:t>
            </a:r>
          </a:p>
        </p:txBody>
      </p:sp>
    </p:spTree>
    <p:extLst>
      <p:ext uri="{BB962C8B-B14F-4D97-AF65-F5344CB8AC3E}">
        <p14:creationId xmlns:p14="http://schemas.microsoft.com/office/powerpoint/2010/main" val="428093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What to expect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Does not address the following topics: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How to </a:t>
            </a:r>
            <a:r>
              <a:rPr lang="en-US" sz="2000" dirty="0" smtClean="0">
                <a:latin typeface="Arial" charset="0"/>
              </a:rPr>
              <a:t>integrate or link </a:t>
            </a:r>
            <a:r>
              <a:rPr lang="en-US" sz="2000" dirty="0" err="1">
                <a:latin typeface="Arial" charset="0"/>
              </a:rPr>
              <a:t>gridlabd</a:t>
            </a:r>
            <a:r>
              <a:rPr lang="en-US" sz="2000" dirty="0">
                <a:latin typeface="Arial" charset="0"/>
              </a:rPr>
              <a:t> with other simulators</a:t>
            </a:r>
          </a:p>
          <a:p>
            <a:pPr lvl="1" eaLnBrk="1" hangingPunct="1"/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to </a:t>
            </a:r>
            <a:r>
              <a:rPr lang="en-US" sz="2000" dirty="0" smtClean="0">
                <a:latin typeface="Arial" charset="0"/>
              </a:rPr>
              <a:t>change how </a:t>
            </a:r>
            <a:r>
              <a:rPr lang="en-US" sz="2000" dirty="0" err="1" smtClean="0">
                <a:latin typeface="Arial" charset="0"/>
              </a:rPr>
              <a:t>gridlabd</a:t>
            </a:r>
            <a:r>
              <a:rPr lang="en-US" sz="2000" dirty="0" smtClean="0">
                <a:latin typeface="Arial" charset="0"/>
              </a:rPr>
              <a:t> works internally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You </a:t>
            </a:r>
            <a:r>
              <a:rPr lang="en-US" dirty="0">
                <a:latin typeface="Arial" charset="0"/>
              </a:rPr>
              <a:t>will need the following to work problems: </a:t>
            </a:r>
          </a:p>
          <a:p>
            <a:pPr lvl="1"/>
            <a:r>
              <a:rPr lang="en-US" sz="2000" dirty="0">
                <a:latin typeface="Arial" charset="0"/>
              </a:rPr>
              <a:t>A system on which to install </a:t>
            </a:r>
            <a:r>
              <a:rPr lang="en-US" sz="2000" dirty="0" err="1">
                <a:latin typeface="Arial" charset="0"/>
              </a:rPr>
              <a:t>GridLAB</a:t>
            </a:r>
            <a:r>
              <a:rPr lang="en-US" sz="2000" dirty="0">
                <a:latin typeface="Arial" charset="0"/>
              </a:rPr>
              <a:t>-D </a:t>
            </a:r>
            <a:r>
              <a:rPr lang="en-US" sz="2000" dirty="0" smtClean="0">
                <a:latin typeface="Arial" charset="0"/>
              </a:rPr>
              <a:t>(Windows 64, RHEL-6, or Mac OSX Mavericks or Yosemite)</a:t>
            </a:r>
            <a:endParaRPr lang="en-US" sz="2000" dirty="0">
              <a:latin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</a:rPr>
              <a:t>Install </a:t>
            </a:r>
            <a:r>
              <a:rPr lang="en-US" sz="2000" dirty="0" err="1" smtClean="0">
                <a:latin typeface="Arial" charset="0"/>
              </a:rPr>
              <a:t>GridLAB</a:t>
            </a:r>
            <a:r>
              <a:rPr lang="en-US" sz="2000" dirty="0">
                <a:latin typeface="Arial" charset="0"/>
              </a:rPr>
              <a:t>-D from </a:t>
            </a:r>
            <a:r>
              <a:rPr lang="en-US" sz="2000" dirty="0" err="1" smtClean="0">
                <a:latin typeface="Arial" charset="0"/>
              </a:rPr>
              <a:t>SourceForge</a:t>
            </a:r>
            <a:endParaRPr lang="en-US" sz="2000" dirty="0" smtClean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Development tools (e.g., </a:t>
            </a:r>
            <a:r>
              <a:rPr lang="en-US" sz="2000" dirty="0" err="1" smtClean="0">
                <a:latin typeface="Arial" charset="0"/>
              </a:rPr>
              <a:t>svn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gcc</a:t>
            </a:r>
            <a:r>
              <a:rPr lang="en-US" sz="2000" dirty="0" smtClean="0">
                <a:latin typeface="Arial" charset="0"/>
              </a:rPr>
              <a:t>/</a:t>
            </a:r>
            <a:r>
              <a:rPr lang="en-US" sz="2000" dirty="0" err="1" smtClean="0">
                <a:latin typeface="Arial" charset="0"/>
              </a:rPr>
              <a:t>mingw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gdb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lldb</a:t>
            </a:r>
            <a:r>
              <a:rPr lang="en-US" sz="2000" dirty="0">
                <a:latin typeface="Arial" charset="0"/>
              </a:rPr>
              <a:t>)</a:t>
            </a:r>
            <a:endParaRPr lang="en-US" sz="1600" dirty="0">
              <a:latin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</a:rPr>
              <a:t>Install </a:t>
            </a:r>
            <a:r>
              <a:rPr lang="en-US" sz="2000" dirty="0" err="1" smtClean="0">
                <a:latin typeface="Arial" charset="0"/>
              </a:rPr>
              <a:t>Matlab</a:t>
            </a:r>
            <a:r>
              <a:rPr lang="en-US" sz="2000" dirty="0" smtClean="0">
                <a:latin typeface="Arial" charset="0"/>
              </a:rPr>
              <a:t> and MySQL</a:t>
            </a:r>
          </a:p>
          <a:p>
            <a:pPr lvl="1" eaLnBrk="1" hangingPunct="1"/>
            <a:r>
              <a:rPr lang="en-US" sz="2000" dirty="0" smtClean="0">
                <a:latin typeface="Arial" charset="0"/>
              </a:rPr>
              <a:t>Course written for Eclipse users, but this is not required</a:t>
            </a:r>
            <a:endParaRPr lang="en-US" sz="2000" dirty="0">
              <a:latin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</a:rPr>
              <a:t>Optional tools include (e.g., </a:t>
            </a:r>
            <a:r>
              <a:rPr lang="en-US" sz="2000" dirty="0" err="1" smtClean="0">
                <a:latin typeface="Arial" charset="0"/>
              </a:rPr>
              <a:t>gnuplot</a:t>
            </a:r>
            <a:r>
              <a:rPr lang="en-US" sz="2000" dirty="0" smtClean="0">
                <a:latin typeface="Arial" charset="0"/>
              </a:rPr>
              <a:t>) not used </a:t>
            </a:r>
            <a:r>
              <a:rPr lang="en-US" sz="2000" dirty="0">
                <a:latin typeface="Arial" charset="0"/>
              </a:rPr>
              <a:t>in this </a:t>
            </a:r>
            <a:r>
              <a:rPr lang="en-US" sz="2000" dirty="0" smtClean="0">
                <a:latin typeface="Arial" charset="0"/>
              </a:rPr>
              <a:t>course.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49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Some useful </a:t>
            </a:r>
            <a:r>
              <a:rPr lang="en-US" sz="3200" dirty="0" smtClean="0">
                <a:latin typeface="Arial" charset="0"/>
              </a:rPr>
              <a:t>global variables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62518" name="Group 54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4962525"/>
        </p:xfrm>
        <a:graphic>
          <a:graphicData uri="http://schemas.openxmlformats.org/drawingml/2006/table">
            <a:tbl>
              <a:tblPr/>
              <a:tblGrid>
                <a:gridCol w="1752600"/>
                <a:gridCol w="6477000"/>
              </a:tblGrid>
              <a:tr h="701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iteration_limit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 number of iterations allowed before convergence fails (default=100)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dumpfile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to use for model dump if simulation fails (default=gridlabd.xml)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stoptime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Simulation time at which to stop regardless of state (default=never)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kmlfile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Google Earth output file (default=gridlabd.kml)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urlbase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URL base for stylesheets when viewing XML files in a browser (default=http://www.gridlabd.org)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timezone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default timezone to use if non specified in the model (default=locale)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randomseed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Deterministic pseudo-random number seed; 0 means non-deterministic random numbers (default=0)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40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Reading error messages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Loader messages</a:t>
            </a:r>
          </a:p>
          <a:p>
            <a:pPr lvl="1" eaLnBrk="1" hangingPunct="1">
              <a:buFontTx/>
              <a:buNone/>
            </a:pPr>
            <a:r>
              <a:rPr lang="en-US" i="1">
                <a:latin typeface="Courier New" charset="0"/>
                <a:cs typeface="Courier New" charset="0"/>
              </a:rPr>
              <a:t>file</a:t>
            </a:r>
            <a:r>
              <a:rPr lang="en-US">
                <a:latin typeface="Courier New" charset="0"/>
                <a:cs typeface="Courier New" charset="0"/>
              </a:rPr>
              <a:t>.glm(</a:t>
            </a:r>
            <a:r>
              <a:rPr lang="en-US" i="1">
                <a:latin typeface="Courier New" charset="0"/>
                <a:cs typeface="Courier New" charset="0"/>
              </a:rPr>
              <a:t>line</a:t>
            </a:r>
            <a:r>
              <a:rPr lang="en-US">
                <a:latin typeface="Courier New" charset="0"/>
                <a:cs typeface="Courier New" charset="0"/>
              </a:rPr>
              <a:t>): </a:t>
            </a:r>
            <a:r>
              <a:rPr lang="en-US" i="1">
                <a:latin typeface="Courier New" charset="0"/>
                <a:cs typeface="Courier New" charset="0"/>
              </a:rPr>
              <a:t>load message</a:t>
            </a:r>
          </a:p>
          <a:p>
            <a:pPr eaLnBrk="1" hangingPunct="1"/>
            <a:r>
              <a:rPr lang="en-US">
                <a:latin typeface="Arial" charset="0"/>
              </a:rPr>
              <a:t>Compiler messages</a:t>
            </a:r>
          </a:p>
          <a:p>
            <a:pPr lvl="1" eaLnBrk="1" hangingPunct="1">
              <a:buFontTx/>
              <a:buNone/>
            </a:pPr>
            <a:r>
              <a:rPr lang="en-US" i="1">
                <a:latin typeface="Courier New" charset="0"/>
                <a:cs typeface="Courier New" charset="0"/>
              </a:rPr>
              <a:t>file</a:t>
            </a:r>
            <a:r>
              <a:rPr lang="en-US">
                <a:latin typeface="Courier New" charset="0"/>
                <a:cs typeface="Courier New" charset="0"/>
              </a:rPr>
              <a:t>.glm(</a:t>
            </a:r>
            <a:r>
              <a:rPr lang="en-US" i="1">
                <a:latin typeface="Courier New" charset="0"/>
                <a:cs typeface="Courier New" charset="0"/>
              </a:rPr>
              <a:t>line</a:t>
            </a:r>
            <a:r>
              <a:rPr lang="en-US">
                <a:latin typeface="Courier New" charset="0"/>
                <a:cs typeface="Courier New" charset="0"/>
              </a:rPr>
              <a:t>): </a:t>
            </a:r>
            <a:r>
              <a:rPr lang="en-US" i="1">
                <a:latin typeface="Courier New" charset="0"/>
                <a:cs typeface="Courier New" charset="0"/>
              </a:rPr>
              <a:t>cpp message</a:t>
            </a: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</a:rPr>
              <a:t>-or-</a:t>
            </a:r>
          </a:p>
          <a:p>
            <a:pPr lvl="1" eaLnBrk="1" hangingPunct="1">
              <a:buFontTx/>
              <a:buNone/>
            </a:pPr>
            <a:r>
              <a:rPr lang="en-US" i="1">
                <a:latin typeface="Courier New" charset="0"/>
                <a:cs typeface="Courier New" charset="0"/>
              </a:rPr>
              <a:t>file</a:t>
            </a:r>
            <a:r>
              <a:rPr lang="en-US">
                <a:latin typeface="Courier New" charset="0"/>
                <a:cs typeface="Courier New" charset="0"/>
              </a:rPr>
              <a:t>.cpp(</a:t>
            </a:r>
            <a:r>
              <a:rPr lang="en-US" i="1">
                <a:latin typeface="Courier New" charset="0"/>
                <a:cs typeface="Courier New" charset="0"/>
              </a:rPr>
              <a:t>line</a:t>
            </a:r>
            <a:r>
              <a:rPr lang="en-US">
                <a:latin typeface="Courier New" charset="0"/>
                <a:cs typeface="Courier New" charset="0"/>
              </a:rPr>
              <a:t>): </a:t>
            </a:r>
            <a:r>
              <a:rPr lang="en-US" i="1">
                <a:latin typeface="Courier New" charset="0"/>
                <a:cs typeface="Courier New" charset="0"/>
              </a:rPr>
              <a:t>cpp message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>
                <a:latin typeface="Arial" charset="0"/>
              </a:rPr>
              <a:t>Simulator runtime messages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charset="0"/>
                <a:cs typeface="Courier New" charset="0"/>
              </a:rPr>
              <a:t>ERROR[</a:t>
            </a:r>
            <a:r>
              <a:rPr lang="en-US" i="1">
                <a:latin typeface="Courier New" charset="0"/>
                <a:cs typeface="Courier New" charset="0"/>
              </a:rPr>
              <a:t>timestamp</a:t>
            </a:r>
            <a:r>
              <a:rPr lang="en-US">
                <a:latin typeface="Courier New" charset="0"/>
                <a:cs typeface="Courier New" charset="0"/>
              </a:rPr>
              <a:t>]: </a:t>
            </a:r>
            <a:r>
              <a:rPr lang="en-US" i="1">
                <a:latin typeface="Courier New" charset="0"/>
                <a:cs typeface="Courier New" charset="0"/>
              </a:rPr>
              <a:t>exec message</a:t>
            </a:r>
          </a:p>
        </p:txBody>
      </p:sp>
    </p:spTree>
    <p:extLst>
      <p:ext uri="{BB962C8B-B14F-4D97-AF65-F5344CB8AC3E}">
        <p14:creationId xmlns:p14="http://schemas.microsoft.com/office/powerpoint/2010/main" val="1449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Configuration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</a:rPr>
              <a:t>gridlabd.conf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System copy is in </a:t>
            </a:r>
            <a:r>
              <a:rPr lang="en-US" b="1" dirty="0" smtClean="0">
                <a:latin typeface="Arial" charset="0"/>
              </a:rPr>
              <a:t>/</a:t>
            </a:r>
            <a:r>
              <a:rPr lang="en-US" b="1" dirty="0" err="1" smtClean="0">
                <a:latin typeface="Arial" charset="0"/>
              </a:rPr>
              <a:t>usr</a:t>
            </a:r>
            <a:r>
              <a:rPr lang="en-US" b="1" dirty="0" smtClean="0">
                <a:latin typeface="Arial" charset="0"/>
              </a:rPr>
              <a:t>/local/share/</a:t>
            </a:r>
            <a:r>
              <a:rPr lang="en-US" b="1" dirty="0" err="1" smtClean="0">
                <a:latin typeface="Arial" charset="0"/>
              </a:rPr>
              <a:t>gridlabd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folder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A local </a:t>
            </a:r>
            <a:r>
              <a:rPr lang="en-US" dirty="0">
                <a:latin typeface="Arial" charset="0"/>
              </a:rPr>
              <a:t>copy will override </a:t>
            </a:r>
            <a:r>
              <a:rPr lang="en-US" dirty="0" smtClean="0">
                <a:latin typeface="Arial" charset="0"/>
              </a:rPr>
              <a:t>system copy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Has system-wide settings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valid for all users</a:t>
            </a:r>
          </a:p>
          <a:p>
            <a:pPr eaLnBrk="1" hangingPunct="1"/>
            <a:r>
              <a:rPr lang="en-US" dirty="0" err="1">
                <a:latin typeface="Arial" charset="0"/>
              </a:rPr>
              <a:t>gridlabd-</a:t>
            </a:r>
            <a:r>
              <a:rPr lang="en-US" i="1" dirty="0" err="1">
                <a:latin typeface="Arial" charset="0"/>
              </a:rPr>
              <a:t>user</a:t>
            </a:r>
            <a:r>
              <a:rPr lang="en-US" dirty="0" err="1">
                <a:latin typeface="Arial" charset="0"/>
              </a:rPr>
              <a:t>.conf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User-specific settings</a:t>
            </a:r>
          </a:p>
          <a:p>
            <a:pPr lvl="1" eaLnBrk="1" hangingPunct="1"/>
            <a:r>
              <a:rPr lang="en-US" dirty="0">
                <a:latin typeface="Arial" charset="0"/>
              </a:rPr>
              <a:t>Based on </a:t>
            </a:r>
            <a:r>
              <a:rPr lang="en-US" dirty="0" smtClean="0">
                <a:latin typeface="Arial" charset="0"/>
              </a:rPr>
              <a:t>USER or USERNAME </a:t>
            </a:r>
            <a:r>
              <a:rPr lang="en-US" dirty="0">
                <a:latin typeface="Arial" charset="0"/>
              </a:rPr>
              <a:t>environment variable</a:t>
            </a:r>
          </a:p>
          <a:p>
            <a:pPr lvl="1"/>
            <a:r>
              <a:rPr lang="en-US" dirty="0" smtClean="0">
                <a:latin typeface="Arial" charset="0"/>
              </a:rPr>
              <a:t>Can be loaded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/local/share/</a:t>
            </a:r>
            <a:r>
              <a:rPr lang="en-US" b="1" dirty="0" err="1" smtClean="0"/>
              <a:t>gridlabd</a:t>
            </a:r>
            <a:r>
              <a:rPr lang="en-US" b="1" dirty="0" smtClean="0"/>
              <a:t> </a:t>
            </a:r>
            <a:r>
              <a:rPr lang="en-US" dirty="0" smtClean="0">
                <a:latin typeface="Arial" charset="0"/>
              </a:rPr>
              <a:t>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373823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1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Getting Help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3646170"/>
            <a:ext cx="5538787" cy="2187702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to </a:t>
            </a:r>
            <a:r>
              <a:rPr lang="en-US" sz="2000" dirty="0" smtClean="0">
                <a:latin typeface="Arial" charset="0"/>
              </a:rPr>
              <a:t>get </a:t>
            </a:r>
            <a:r>
              <a:rPr lang="en-US" sz="2000" dirty="0">
                <a:latin typeface="Arial" charset="0"/>
              </a:rPr>
              <a:t>help and report problems.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Help Resources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</a:rPr>
              <a:t>Runtime resources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b="1" dirty="0">
                <a:latin typeface="Arial" charset="0"/>
              </a:rPr>
              <a:t>--help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b="1" dirty="0">
                <a:latin typeface="Arial" charset="0"/>
              </a:rPr>
              <a:t>--</a:t>
            </a:r>
            <a:r>
              <a:rPr lang="en-US" sz="1800" b="1" dirty="0" err="1">
                <a:latin typeface="Arial" charset="0"/>
              </a:rPr>
              <a:t>modhelp</a:t>
            </a:r>
            <a:r>
              <a:rPr lang="en-US" sz="1800" b="1" dirty="0">
                <a:latin typeface="Arial" charset="0"/>
              </a:rPr>
              <a:t> </a:t>
            </a:r>
            <a:r>
              <a:rPr lang="en-US" sz="1800" i="1" dirty="0">
                <a:latin typeface="Arial" charset="0"/>
              </a:rPr>
              <a:t>module</a:t>
            </a:r>
            <a:r>
              <a:rPr lang="en-US" sz="1800" dirty="0">
                <a:latin typeface="Arial" charset="0"/>
              </a:rPr>
              <a:t>[</a:t>
            </a:r>
            <a:r>
              <a:rPr lang="en-US" sz="1800" b="1" dirty="0">
                <a:latin typeface="Arial" charset="0"/>
              </a:rPr>
              <a:t>:</a:t>
            </a:r>
            <a:r>
              <a:rPr lang="en-US" sz="1800" i="1" dirty="0">
                <a:latin typeface="Arial" charset="0"/>
              </a:rPr>
              <a:t>class</a:t>
            </a:r>
            <a:r>
              <a:rPr lang="en-US" sz="1800" dirty="0">
                <a:latin typeface="Arial" charset="0"/>
              </a:rPr>
              <a:t>]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</a:rPr>
              <a:t>Troubleshooting </a:t>
            </a:r>
            <a:r>
              <a:rPr lang="en-US" sz="2000" dirty="0" smtClean="0">
                <a:latin typeface="Arial" charset="0"/>
              </a:rPr>
              <a:t>pages</a:t>
            </a: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Documents warning and error messages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</a:rPr>
              <a:t>SF Wiki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Latest documentation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Searchable and you can make </a:t>
            </a:r>
            <a:r>
              <a:rPr lang="en-US" sz="1800" dirty="0" smtClean="0">
                <a:latin typeface="Arial" charset="0"/>
              </a:rPr>
              <a:t>edits (registered users)</a:t>
            </a: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</a:rPr>
              <a:t>SF Forums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Questions not covered by Wiki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All users see answer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</a:rPr>
              <a:t>SF user emails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Ok, but not always as quick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Other users don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t benefit from answer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</a:rPr>
              <a:t>SF TRAC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Used if none of the above addresses the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>
                <a:latin typeface="Arial" charset="0"/>
              </a:rPr>
              <a:t>Used to report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sz="1800" dirty="0">
                <a:latin typeface="Arial" charset="0"/>
              </a:rPr>
              <a:t>bugs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sz="1800" dirty="0">
                <a:latin typeface="Arial" charset="0"/>
              </a:rPr>
              <a:t> or requested upgrades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Command line: </a:t>
            </a:r>
            <a:r>
              <a:rPr lang="en-US" sz="3200" dirty="0">
                <a:latin typeface="Arial" charset="0"/>
              </a:rPr>
              <a:t>--</a:t>
            </a:r>
            <a:r>
              <a:rPr lang="en-US" sz="3200" dirty="0" smtClean="0">
                <a:latin typeface="Arial" charset="0"/>
              </a:rPr>
              <a:t>help</a:t>
            </a:r>
            <a:endParaRPr lang="en-US" sz="32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dirty="0" smtClean="0">
                <a:latin typeface="Courier New"/>
                <a:cs typeface="Courier New"/>
              </a:rPr>
              <a:t>host% </a:t>
            </a:r>
            <a:r>
              <a:rPr lang="en-US" sz="800" dirty="0" err="1" smtClean="0">
                <a:latin typeface="Courier New"/>
                <a:cs typeface="Courier New"/>
              </a:rPr>
              <a:t>gridlabd</a:t>
            </a:r>
            <a:r>
              <a:rPr lang="en-US" sz="800" dirty="0" smtClean="0">
                <a:latin typeface="Courier New"/>
                <a:cs typeface="Courier New"/>
              </a:rPr>
              <a:t> --help</a:t>
            </a: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800" b="0" dirty="0" smtClean="0">
                <a:latin typeface="Courier New"/>
                <a:cs typeface="Courier New"/>
              </a:rPr>
              <a:t>Syntax</a:t>
            </a:r>
            <a:r>
              <a:rPr lang="en-US" sz="800" b="0" dirty="0">
                <a:latin typeface="Courier New"/>
                <a:cs typeface="Courier New"/>
              </a:rPr>
              <a:t>: </a:t>
            </a:r>
            <a:r>
              <a:rPr lang="en-US" sz="800" b="0" dirty="0" err="1">
                <a:latin typeface="Courier New"/>
                <a:cs typeface="Courier New"/>
              </a:rPr>
              <a:t>gridlabd</a:t>
            </a:r>
            <a:r>
              <a:rPr lang="en-US" sz="800" b="0" dirty="0">
                <a:latin typeface="Courier New"/>
                <a:cs typeface="Courier New"/>
              </a:rPr>
              <a:t> [&lt;options&gt;] file1 [file2 [...]]</a:t>
            </a:r>
          </a:p>
          <a:p>
            <a:pPr>
              <a:lnSpc>
                <a:spcPct val="100000"/>
              </a:lnSpc>
            </a:pPr>
            <a:endParaRPr lang="en-US" sz="800" b="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Command-line options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--------------------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--check|-c                                      Performs module checks before starting simulation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--debug                                         Toggles display of debug messages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--debugger                                      Enables the debugger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</a:t>
            </a:r>
            <a:r>
              <a:rPr lang="en-US" sz="800" b="0" dirty="0" err="1">
                <a:latin typeface="Courier New"/>
                <a:cs typeface="Courier New"/>
              </a:rPr>
              <a:t>dumpall</a:t>
            </a:r>
            <a:r>
              <a:rPr lang="en-US" sz="800" b="0" dirty="0">
                <a:latin typeface="Courier New"/>
                <a:cs typeface="Courier New"/>
              </a:rPr>
              <a:t>                                       Dumps the global variable list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</a:t>
            </a:r>
            <a:r>
              <a:rPr lang="en-US" sz="800" b="0" dirty="0" err="1">
                <a:latin typeface="Courier New"/>
                <a:cs typeface="Courier New"/>
              </a:rPr>
              <a:t>mt_profile</a:t>
            </a:r>
            <a:r>
              <a:rPr lang="en-US" sz="800" b="0" dirty="0">
                <a:latin typeface="Courier New"/>
                <a:cs typeface="Courier New"/>
              </a:rPr>
              <a:t> &lt;n-threads&gt;                        Analyses multithreaded performance profile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--profile                                       Toggles performance profiling of core and modules while simulation runs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--quiet|-q                                      Toggles suppression of all but error and fatal messages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--verbose|-v                                    Toggles output of verbose messages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--warn|-w                                       Toggles display of warning messages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</a:t>
            </a:r>
            <a:r>
              <a:rPr lang="en-US" sz="800" b="0" dirty="0" err="1">
                <a:latin typeface="Courier New"/>
                <a:cs typeface="Courier New"/>
              </a:rPr>
              <a:t>workdir</a:t>
            </a:r>
            <a:r>
              <a:rPr lang="en-US" sz="800" b="0" dirty="0">
                <a:latin typeface="Courier New"/>
                <a:cs typeface="Courier New"/>
              </a:rPr>
              <a:t>|-W                                    Sets the working </a:t>
            </a:r>
            <a:r>
              <a:rPr lang="en-US" sz="800" b="0" dirty="0" smtClean="0">
                <a:latin typeface="Courier New"/>
                <a:cs typeface="Courier New"/>
              </a:rPr>
              <a:t>directory</a:t>
            </a:r>
          </a:p>
          <a:p>
            <a:pPr>
              <a:lnSpc>
                <a:spcPct val="100000"/>
              </a:lnSpc>
            </a:pPr>
            <a:endParaRPr lang="en-US" sz="800" b="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Global and module control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-------------------------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--define|-D &lt;name&gt;=[&lt;module&gt;:]&lt;value&gt;           Defines or sets a global (or module) variable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</a:t>
            </a:r>
            <a:r>
              <a:rPr lang="en-US" sz="800" b="0" dirty="0" err="1">
                <a:latin typeface="Courier New"/>
                <a:cs typeface="Courier New"/>
              </a:rPr>
              <a:t>globals</a:t>
            </a:r>
            <a:r>
              <a:rPr lang="en-US" sz="800" b="0" dirty="0">
                <a:latin typeface="Courier New"/>
                <a:cs typeface="Courier New"/>
              </a:rPr>
              <a:t>                                       Displays a sorted list of all global variables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</a:t>
            </a:r>
            <a:r>
              <a:rPr lang="en-US" sz="800" b="0" dirty="0" err="1">
                <a:latin typeface="Courier New"/>
                <a:cs typeface="Courier New"/>
              </a:rPr>
              <a:t>libinfo</a:t>
            </a:r>
            <a:r>
              <a:rPr lang="en-US" sz="800" b="0" dirty="0">
                <a:latin typeface="Courier New"/>
                <a:cs typeface="Courier New"/>
              </a:rPr>
              <a:t>|-L &lt;module&gt;                           Displays information about a module</a:t>
            </a:r>
          </a:p>
          <a:p>
            <a:pPr>
              <a:lnSpc>
                <a:spcPct val="100000"/>
              </a:lnSpc>
            </a:pPr>
            <a:endParaRPr lang="en-US" sz="800" b="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Information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-----------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--copyright                                     Displays copyright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--license                                       Displays the license agreement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--version|-V                                    Displays the version information</a:t>
            </a:r>
          </a:p>
          <a:p>
            <a:pPr>
              <a:lnSpc>
                <a:spcPct val="100000"/>
              </a:lnSpc>
            </a:pPr>
            <a:r>
              <a:rPr lang="en-US" sz="800" b="0" dirty="0">
                <a:latin typeface="Courier New"/>
                <a:cs typeface="Courier New"/>
              </a:rPr>
              <a:t>  --setup                                         Open simulation setup </a:t>
            </a:r>
            <a:r>
              <a:rPr lang="en-US" sz="800" b="0" dirty="0" smtClean="0">
                <a:latin typeface="Courier New"/>
                <a:cs typeface="Courier New"/>
              </a:rPr>
              <a:t>screen</a:t>
            </a:r>
          </a:p>
          <a:p>
            <a:pPr>
              <a:lnSpc>
                <a:spcPct val="100000"/>
              </a:lnSpc>
            </a:pPr>
            <a:endParaRPr lang="en-US" sz="800" b="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800" b="0" dirty="0" smtClean="0">
                <a:latin typeface="Courier New"/>
                <a:cs typeface="Courier New"/>
              </a:rPr>
              <a:t>...</a:t>
            </a:r>
            <a:endParaRPr lang="en-US" sz="8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Command line: </a:t>
            </a:r>
            <a:r>
              <a:rPr lang="en-US" dirty="0">
                <a:latin typeface="Arial" charset="0"/>
              </a:rPr>
              <a:t>--</a:t>
            </a:r>
            <a:r>
              <a:rPr lang="en-US" dirty="0" err="1">
                <a:latin typeface="Arial" charset="0"/>
              </a:rPr>
              <a:t>modhelp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tape:player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 smtClean="0">
                <a:latin typeface="Courier New"/>
                <a:cs typeface="Courier New"/>
              </a:rPr>
              <a:t>host% </a:t>
            </a:r>
            <a:r>
              <a:rPr lang="en-US" b="0" dirty="0" err="1" smtClean="0">
                <a:latin typeface="Courier New"/>
                <a:cs typeface="Courier New"/>
              </a:rPr>
              <a:t>gridlabd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modhelp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tape:player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0" dirty="0" smtClean="0">
                <a:latin typeface="Courier New"/>
                <a:cs typeface="Courier New"/>
              </a:rPr>
              <a:t>module tape {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char1024 </a:t>
            </a:r>
            <a:r>
              <a:rPr lang="en-US" b="0" dirty="0" err="1" smtClean="0">
                <a:latin typeface="Courier New"/>
                <a:cs typeface="Courier New"/>
              </a:rPr>
              <a:t>gnuplot_path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int32 </a:t>
            </a:r>
            <a:r>
              <a:rPr lang="en-US" b="0" dirty="0" err="1" smtClean="0">
                <a:latin typeface="Courier New"/>
                <a:cs typeface="Courier New"/>
              </a:rPr>
              <a:t>flush_interval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int32 </a:t>
            </a:r>
            <a:r>
              <a:rPr lang="en-US" b="0" dirty="0" err="1" smtClean="0">
                <a:latin typeface="Courier New"/>
                <a:cs typeface="Courier New"/>
              </a:rPr>
              <a:t>csv_data_only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int32 </a:t>
            </a:r>
            <a:r>
              <a:rPr lang="en-US" b="0" dirty="0" err="1" smtClean="0">
                <a:latin typeface="Courier New"/>
                <a:cs typeface="Courier New"/>
              </a:rPr>
              <a:t>csv_keep_clean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timestamp </a:t>
            </a:r>
            <a:r>
              <a:rPr lang="en-US" b="0" dirty="0" err="1" smtClean="0">
                <a:latin typeface="Courier New"/>
                <a:cs typeface="Courier New"/>
              </a:rPr>
              <a:t>delta_mode_needed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}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class player {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char256 property;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char1024 file;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char8 </a:t>
            </a:r>
            <a:r>
              <a:rPr lang="en-US" b="0" dirty="0" err="1" smtClean="0">
                <a:latin typeface="Courier New"/>
                <a:cs typeface="Courier New"/>
              </a:rPr>
              <a:t>filetype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char32 mode;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	int32 loop;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}</a:t>
            </a:r>
          </a:p>
          <a:p>
            <a:endParaRPr lang="en-US" b="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26588" y="1154113"/>
              <a:ext cx="1587" cy="1587"/>
            </p14:xfrm>
          </p:contentPart>
        </mc:Choice>
        <mc:Fallback xmlns="">
          <p:pic>
            <p:nvPicPr>
              <p:cNvPr id="1026" name="Ink 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6988" y="4349750"/>
              <a:ext cx="1587" cy="1588"/>
            </p14:xfrm>
          </p:contentPart>
        </mc:Choice>
        <mc:Fallback xmlns="">
          <p:pic>
            <p:nvPicPr>
              <p:cNvPr id="1027" name="Ink 7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Command line: </a:t>
            </a:r>
            <a:r>
              <a:rPr lang="en-US" dirty="0">
                <a:latin typeface="Arial" charset="0"/>
              </a:rPr>
              <a:t>--</a:t>
            </a:r>
            <a:r>
              <a:rPr lang="en-US" dirty="0" err="1" smtClean="0">
                <a:latin typeface="Arial" charset="0"/>
              </a:rPr>
              <a:t>modhelp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host% </a:t>
            </a:r>
            <a:r>
              <a:rPr lang="en-US" dirty="0" err="1">
                <a:latin typeface="Courier New"/>
                <a:cs typeface="Courier New"/>
              </a:rPr>
              <a:t>gridlabd</a:t>
            </a:r>
            <a:r>
              <a:rPr lang="en-US" dirty="0">
                <a:latin typeface="Courier New"/>
                <a:cs typeface="Courier New"/>
              </a:rPr>
              <a:t> --</a:t>
            </a:r>
            <a:r>
              <a:rPr lang="en-US" dirty="0" err="1">
                <a:latin typeface="Courier New"/>
                <a:cs typeface="Courier New"/>
              </a:rPr>
              <a:t>modhelp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powerflow:line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 smtClean="0">
                <a:latin typeface="Courier New"/>
                <a:cs typeface="Courier New"/>
              </a:rPr>
              <a:t>module </a:t>
            </a:r>
            <a:r>
              <a:rPr lang="en-US" b="0" dirty="0" err="1">
                <a:latin typeface="Courier New"/>
                <a:cs typeface="Courier New"/>
              </a:rPr>
              <a:t>powerflow</a:t>
            </a:r>
            <a:r>
              <a:rPr lang="en-US" b="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show_matrix_values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primary_voltage_ratio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nominal_frequency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require_voltage_control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geographic_degree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complex </a:t>
            </a:r>
            <a:r>
              <a:rPr lang="en-US" b="0" dirty="0" err="1">
                <a:latin typeface="Courier New"/>
                <a:cs typeface="Courier New"/>
              </a:rPr>
              <a:t>fault_impedance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warning_underfrequency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warning_overfrequency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warning_undervoltage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warning_overvoltage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warning_voltageangle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maximum_voltage_error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enumeration {NR=2, GS=1, FBS=0} </a:t>
            </a:r>
            <a:r>
              <a:rPr lang="en-US" b="0" dirty="0" err="1">
                <a:latin typeface="Courier New"/>
                <a:cs typeface="Courier New"/>
              </a:rPr>
              <a:t>solver_method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line_capacitance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line_limits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char256 </a:t>
            </a:r>
            <a:r>
              <a:rPr lang="en-US" b="0" dirty="0" err="1">
                <a:latin typeface="Courier New"/>
                <a:cs typeface="Courier New"/>
              </a:rPr>
              <a:t>lu_solver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int64 </a:t>
            </a:r>
            <a:r>
              <a:rPr lang="en-US" b="0" dirty="0" err="1">
                <a:latin typeface="Courier New"/>
                <a:cs typeface="Courier New"/>
              </a:rPr>
              <a:t>NR_iteration_limit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int32 </a:t>
            </a:r>
            <a:r>
              <a:rPr lang="en-US" b="0" dirty="0" err="1">
                <a:latin typeface="Courier New"/>
                <a:cs typeface="Courier New"/>
              </a:rPr>
              <a:t>NR_superLU_procs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default_maximum_voltage_error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default_maximum_power_error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NR_admit_change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enable_subsecond_models</a:t>
            </a:r>
            <a:r>
              <a:rPr lang="en-US" b="0" dirty="0">
                <a:latin typeface="Courier New"/>
                <a:cs typeface="Courier New"/>
              </a:rPr>
              <a:t>; // Enable </a:t>
            </a:r>
            <a:r>
              <a:rPr lang="en-US" b="0" dirty="0" err="1">
                <a:latin typeface="Courier New"/>
                <a:cs typeface="Courier New"/>
              </a:rPr>
              <a:t>deltamode</a:t>
            </a:r>
            <a:r>
              <a:rPr lang="en-US" b="0" dirty="0">
                <a:latin typeface="Courier New"/>
                <a:cs typeface="Courier New"/>
              </a:rPr>
              <a:t> capabilities within the </a:t>
            </a:r>
            <a:r>
              <a:rPr lang="en-US" b="0" dirty="0" err="1">
                <a:latin typeface="Courier New"/>
                <a:cs typeface="Courier New"/>
              </a:rPr>
              <a:t>powerflow</a:t>
            </a:r>
            <a:r>
              <a:rPr lang="en-US" b="0" dirty="0">
                <a:latin typeface="Courier New"/>
                <a:cs typeface="Courier New"/>
              </a:rPr>
              <a:t> module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all_powerflow_delta</a:t>
            </a:r>
            <a:r>
              <a:rPr lang="en-US" b="0" dirty="0">
                <a:latin typeface="Courier New"/>
                <a:cs typeface="Courier New"/>
              </a:rPr>
              <a:t>; // Forces all </a:t>
            </a:r>
            <a:r>
              <a:rPr lang="en-US" b="0" dirty="0" err="1">
                <a:latin typeface="Courier New"/>
                <a:cs typeface="Courier New"/>
              </a:rPr>
              <a:t>powerflow</a:t>
            </a:r>
            <a:r>
              <a:rPr lang="en-US" b="0" dirty="0">
                <a:latin typeface="Courier New"/>
                <a:cs typeface="Courier New"/>
              </a:rPr>
              <a:t> objects that are capable to participate in </a:t>
            </a:r>
            <a:r>
              <a:rPr lang="en-US" b="0" dirty="0" err="1">
                <a:latin typeface="Courier New"/>
                <a:cs typeface="Courier New"/>
              </a:rPr>
              <a:t>deltamode</a:t>
            </a:r>
            <a:endParaRPr lang="en-US" b="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deltamode_timestep</a:t>
            </a:r>
            <a:r>
              <a:rPr lang="en-US" b="0" dirty="0">
                <a:latin typeface="Courier New"/>
                <a:cs typeface="Courier New"/>
              </a:rPr>
              <a:t>[ns]; // Desired minimum </a:t>
            </a:r>
            <a:r>
              <a:rPr lang="en-US" b="0" dirty="0" err="1">
                <a:latin typeface="Courier New"/>
                <a:cs typeface="Courier New"/>
              </a:rPr>
              <a:t>timestep</a:t>
            </a:r>
            <a:r>
              <a:rPr lang="en-US" b="0" dirty="0">
                <a:latin typeface="Courier New"/>
                <a:cs typeface="Courier New"/>
              </a:rPr>
              <a:t> for </a:t>
            </a:r>
            <a:r>
              <a:rPr lang="en-US" b="0" dirty="0" err="1">
                <a:latin typeface="Courier New"/>
                <a:cs typeface="Courier New"/>
              </a:rPr>
              <a:t>deltamode</a:t>
            </a:r>
            <a:r>
              <a:rPr lang="en-US" b="0" dirty="0">
                <a:latin typeface="Courier New"/>
                <a:cs typeface="Courier New"/>
              </a:rPr>
              <a:t>-related simulations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int64 </a:t>
            </a:r>
            <a:r>
              <a:rPr lang="en-US" b="0" dirty="0" err="1">
                <a:latin typeface="Courier New"/>
                <a:cs typeface="Courier New"/>
              </a:rPr>
              <a:t>deltamode_extra_function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current_frequency</a:t>
            </a:r>
            <a:r>
              <a:rPr lang="en-US" b="0" dirty="0">
                <a:latin typeface="Courier New"/>
                <a:cs typeface="Courier New"/>
              </a:rPr>
              <a:t>[Hz]; // Current system-level frequency of the </a:t>
            </a:r>
            <a:r>
              <a:rPr lang="en-US" b="0" dirty="0" err="1">
                <a:latin typeface="Courier New"/>
                <a:cs typeface="Courier New"/>
              </a:rPr>
              <a:t>powerflow</a:t>
            </a:r>
            <a:r>
              <a:rPr lang="en-US" b="0" dirty="0">
                <a:latin typeface="Courier New"/>
                <a:cs typeface="Courier New"/>
              </a:rPr>
              <a:t> system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master_frequency_update</a:t>
            </a:r>
            <a:r>
              <a:rPr lang="en-US" b="0" dirty="0">
                <a:latin typeface="Courier New"/>
                <a:cs typeface="Courier New"/>
              </a:rPr>
              <a:t>; // Tracking variable to see if an object has become the system frequency updater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enable_frequency_dependence</a:t>
            </a:r>
            <a:r>
              <a:rPr lang="en-US" b="0" dirty="0">
                <a:latin typeface="Courier New"/>
                <a:cs typeface="Courier New"/>
              </a:rPr>
              <a:t>; // Flag to enable frequency-based variations in impedance values of lines and loads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default_resistance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>
                <a:latin typeface="Courier New"/>
                <a:cs typeface="Courier New"/>
              </a:rPr>
              <a:t>bool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err="1">
                <a:latin typeface="Courier New"/>
                <a:cs typeface="Courier New"/>
              </a:rPr>
              <a:t>enable_inrush</a:t>
            </a:r>
            <a:r>
              <a:rPr lang="en-US" b="0" dirty="0">
                <a:latin typeface="Courier New"/>
                <a:cs typeface="Courier New"/>
              </a:rPr>
              <a:t>; // Flag to enable in-rush calculations for lines and transformers in </a:t>
            </a:r>
            <a:r>
              <a:rPr lang="en-US" b="0" dirty="0" err="1">
                <a:latin typeface="Courier New"/>
                <a:cs typeface="Courier New"/>
              </a:rPr>
              <a:t>deltamode</a:t>
            </a:r>
            <a:endParaRPr lang="en-US" b="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</a:t>
            </a:r>
            <a:r>
              <a:rPr lang="en-US" b="0" dirty="0" err="1">
                <a:latin typeface="Courier New"/>
                <a:cs typeface="Courier New"/>
              </a:rPr>
              <a:t>low_voltage_impedance_level</a:t>
            </a:r>
            <a:r>
              <a:rPr lang="en-US" b="0" dirty="0">
                <a:latin typeface="Courier New"/>
                <a:cs typeface="Courier New"/>
              </a:rPr>
              <a:t>; // Lower limit of voltage (in per-unit) at which all load types are converted to impedance for in-rush calculations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char1024 </a:t>
            </a:r>
            <a:r>
              <a:rPr lang="en-US" b="0" dirty="0" err="1">
                <a:latin typeface="Courier New"/>
                <a:cs typeface="Courier New"/>
              </a:rPr>
              <a:t>market_price_name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 smtClean="0">
                <a:latin typeface="Courier New"/>
                <a:cs typeface="Courier New"/>
              </a:rPr>
              <a:t>...</a:t>
            </a:r>
            <a:endParaRPr lang="en-US" b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</a:rPr>
              <a:t>Command line: --</a:t>
            </a:r>
            <a:r>
              <a:rPr lang="en-US" sz="3600" dirty="0" err="1">
                <a:latin typeface="Arial" charset="0"/>
              </a:rPr>
              <a:t>modhelp</a:t>
            </a:r>
            <a:endParaRPr lang="en-US" sz="36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host% </a:t>
            </a:r>
            <a:r>
              <a:rPr lang="en-US" dirty="0" err="1">
                <a:latin typeface="Courier New"/>
                <a:cs typeface="Courier New"/>
              </a:rPr>
              <a:t>gridlabd</a:t>
            </a:r>
            <a:r>
              <a:rPr lang="en-US" dirty="0">
                <a:latin typeface="Courier New"/>
                <a:cs typeface="Courier New"/>
              </a:rPr>
              <a:t> --</a:t>
            </a:r>
            <a:r>
              <a:rPr lang="en-US" dirty="0" err="1">
                <a:latin typeface="Courier New"/>
                <a:cs typeface="Courier New"/>
              </a:rPr>
              <a:t>modhelp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powerflow:line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class line {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parent link;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class link {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parent </a:t>
            </a:r>
            <a:r>
              <a:rPr lang="en-US" b="0" dirty="0" err="1">
                <a:latin typeface="Courier New"/>
                <a:cs typeface="Courier New"/>
              </a:rPr>
              <a:t>powerflow_object</a:t>
            </a:r>
            <a:r>
              <a:rPr lang="en-US" b="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class </a:t>
            </a:r>
            <a:r>
              <a:rPr lang="en-US" b="0" dirty="0" err="1">
                <a:latin typeface="Courier New"/>
                <a:cs typeface="Courier New"/>
              </a:rPr>
              <a:t>powerflow_object</a:t>
            </a:r>
            <a:r>
              <a:rPr lang="en-US" b="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	set {A=1, B=2, C=4, D=256, N=8, S=112, G=128} phases;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	double </a:t>
            </a:r>
            <a:r>
              <a:rPr lang="en-US" b="0" dirty="0" err="1">
                <a:latin typeface="Courier New"/>
                <a:cs typeface="Courier New"/>
              </a:rPr>
              <a:t>nominal_voltage</a:t>
            </a:r>
            <a:r>
              <a:rPr lang="en-US" b="0" dirty="0">
                <a:latin typeface="Courier New"/>
                <a:cs typeface="Courier New"/>
              </a:rPr>
              <a:t>[V];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endParaRPr lang="en-US" b="0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function </a:t>
            </a:r>
            <a:r>
              <a:rPr lang="en-US" b="0" dirty="0" err="1">
                <a:latin typeface="Courier New"/>
                <a:cs typeface="Courier New"/>
              </a:rPr>
              <a:t>interupdate_pwr_object</a:t>
            </a:r>
            <a:r>
              <a:rPr lang="en-US" b="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function </a:t>
            </a:r>
            <a:r>
              <a:rPr lang="en-US" b="0" dirty="0" err="1">
                <a:latin typeface="Courier New"/>
                <a:cs typeface="Courier New"/>
              </a:rPr>
              <a:t>update_power_pwr_object</a:t>
            </a:r>
            <a:r>
              <a:rPr lang="en-US" b="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function </a:t>
            </a:r>
            <a:r>
              <a:rPr lang="en-US" b="0" dirty="0" err="1">
                <a:latin typeface="Courier New"/>
                <a:cs typeface="Courier New"/>
              </a:rPr>
              <a:t>check_limits_pwr_object</a:t>
            </a:r>
            <a:r>
              <a:rPr lang="en-US" b="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enumeration {OPEN=0, CLOSED=1} status; // 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object from; // </a:t>
            </a:r>
            <a:r>
              <a:rPr lang="en-US" b="0" dirty="0" err="1">
                <a:latin typeface="Courier New"/>
                <a:cs typeface="Courier New"/>
              </a:rPr>
              <a:t>from_node</a:t>
            </a:r>
            <a:r>
              <a:rPr lang="en-US" b="0" dirty="0">
                <a:latin typeface="Courier New"/>
                <a:cs typeface="Courier New"/>
              </a:rPr>
              <a:t> - source node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object to; // </a:t>
            </a:r>
            <a:r>
              <a:rPr lang="en-US" b="0" dirty="0" err="1">
                <a:latin typeface="Courier New"/>
                <a:cs typeface="Courier New"/>
              </a:rPr>
              <a:t>to_node</a:t>
            </a:r>
            <a:r>
              <a:rPr lang="en-US" b="0" dirty="0">
                <a:latin typeface="Courier New"/>
                <a:cs typeface="Courier New"/>
              </a:rPr>
              <a:t> - load node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power_in</a:t>
            </a:r>
            <a:r>
              <a:rPr lang="en-US" b="0" dirty="0">
                <a:latin typeface="Courier New"/>
                <a:cs typeface="Courier New"/>
              </a:rPr>
              <a:t>[VA]; // power flow in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power_out</a:t>
            </a:r>
            <a:r>
              <a:rPr lang="en-US" b="0" dirty="0">
                <a:latin typeface="Courier New"/>
                <a:cs typeface="Courier New"/>
              </a:rPr>
              <a:t>[VA]; // power flow out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to node)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double </a:t>
            </a:r>
            <a:r>
              <a:rPr lang="en-US" b="0" dirty="0" err="1">
                <a:latin typeface="Courier New"/>
                <a:cs typeface="Courier New"/>
              </a:rPr>
              <a:t>power_out_real</a:t>
            </a:r>
            <a:r>
              <a:rPr lang="en-US" b="0" dirty="0">
                <a:latin typeface="Courier New"/>
                <a:cs typeface="Courier New"/>
              </a:rPr>
              <a:t>[W]; // power flow out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to node), real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power_losses</a:t>
            </a:r>
            <a:r>
              <a:rPr lang="en-US" b="0" dirty="0">
                <a:latin typeface="Courier New"/>
                <a:cs typeface="Courier New"/>
              </a:rPr>
              <a:t>[VA]; // power losses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power_in_A</a:t>
            </a:r>
            <a:r>
              <a:rPr lang="en-US" b="0" dirty="0">
                <a:latin typeface="Courier New"/>
                <a:cs typeface="Courier New"/>
              </a:rPr>
              <a:t>[VA]; // power flow in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power_in_B</a:t>
            </a:r>
            <a:r>
              <a:rPr lang="en-US" b="0" dirty="0">
                <a:latin typeface="Courier New"/>
                <a:cs typeface="Courier New"/>
              </a:rPr>
              <a:t>[VA]; // power flow in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power_in_C</a:t>
            </a:r>
            <a:r>
              <a:rPr lang="en-US" b="0" dirty="0">
                <a:latin typeface="Courier New"/>
                <a:cs typeface="Courier New"/>
              </a:rPr>
              <a:t>[VA]; // power flow in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power_out_A</a:t>
            </a:r>
            <a:r>
              <a:rPr lang="en-US" b="0" dirty="0">
                <a:latin typeface="Courier New"/>
                <a:cs typeface="Courier New"/>
              </a:rPr>
              <a:t>[VA]; // power flow out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to node),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power_out_B</a:t>
            </a:r>
            <a:r>
              <a:rPr lang="en-US" b="0" dirty="0">
                <a:latin typeface="Courier New"/>
                <a:cs typeface="Courier New"/>
              </a:rPr>
              <a:t>[VA]; // power flow out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to node),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power_out_C</a:t>
            </a:r>
            <a:r>
              <a:rPr lang="en-US" b="0" dirty="0">
                <a:latin typeface="Courier New"/>
                <a:cs typeface="Courier New"/>
              </a:rPr>
              <a:t>[VA]; // power flow out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to node),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power_losses_A</a:t>
            </a:r>
            <a:r>
              <a:rPr lang="en-US" b="0" dirty="0">
                <a:latin typeface="Courier New"/>
                <a:cs typeface="Courier New"/>
              </a:rPr>
              <a:t>[VA]; // power losses,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power_losses_B</a:t>
            </a:r>
            <a:r>
              <a:rPr lang="en-US" b="0" dirty="0">
                <a:latin typeface="Courier New"/>
                <a:cs typeface="Courier New"/>
              </a:rPr>
              <a:t>[VA]; // power losses,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power_losses_C</a:t>
            </a:r>
            <a:r>
              <a:rPr lang="en-US" b="0" dirty="0">
                <a:latin typeface="Courier New"/>
                <a:cs typeface="Courier New"/>
              </a:rPr>
              <a:t>[VA]; // power losses,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current_out_A</a:t>
            </a:r>
            <a:r>
              <a:rPr lang="en-US" b="0" dirty="0">
                <a:latin typeface="Courier New"/>
                <a:cs typeface="Courier New"/>
              </a:rPr>
              <a:t>[A]; // current flow out of link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. to node),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current_out_B</a:t>
            </a:r>
            <a:r>
              <a:rPr lang="en-US" b="0" dirty="0">
                <a:latin typeface="Courier New"/>
                <a:cs typeface="Courier New"/>
              </a:rPr>
              <a:t>[A]; // current flow out of link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. to node),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current_out_C</a:t>
            </a:r>
            <a:r>
              <a:rPr lang="en-US" b="0" dirty="0">
                <a:latin typeface="Courier New"/>
                <a:cs typeface="Courier New"/>
              </a:rPr>
              <a:t>[A]; // current flow out of link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. to node),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current_in_A</a:t>
            </a:r>
            <a:r>
              <a:rPr lang="en-US" b="0" dirty="0">
                <a:latin typeface="Courier New"/>
                <a:cs typeface="Courier New"/>
              </a:rPr>
              <a:t>[A]; // current flow to link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current_in_B</a:t>
            </a:r>
            <a:r>
              <a:rPr lang="en-US" b="0" dirty="0">
                <a:latin typeface="Courier New"/>
                <a:cs typeface="Courier New"/>
              </a:rPr>
              <a:t>[A]; // current flow to link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current_in_C</a:t>
            </a:r>
            <a:r>
              <a:rPr lang="en-US" b="0" dirty="0">
                <a:latin typeface="Courier New"/>
                <a:cs typeface="Courier New"/>
              </a:rPr>
              <a:t>[A]; // current flow to link (</a:t>
            </a:r>
            <a:r>
              <a:rPr lang="en-US" b="0" dirty="0" err="1">
                <a:latin typeface="Courier New"/>
                <a:cs typeface="Courier New"/>
              </a:rPr>
              <a:t>w.r.t</a:t>
            </a:r>
            <a:r>
              <a:rPr lang="en-US" b="0" dirty="0">
                <a:latin typeface="Courier New"/>
                <a:cs typeface="Courier New"/>
              </a:rPr>
              <a:t> from node),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fault_current_in_A</a:t>
            </a:r>
            <a:r>
              <a:rPr lang="en-US" b="0" dirty="0">
                <a:latin typeface="Courier New"/>
                <a:cs typeface="Courier New"/>
              </a:rPr>
              <a:t>[A]; // fault current flowing in,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fault_current_in_B</a:t>
            </a:r>
            <a:r>
              <a:rPr lang="en-US" b="0" dirty="0">
                <a:latin typeface="Courier New"/>
                <a:cs typeface="Courier New"/>
              </a:rPr>
              <a:t>[A]; // fault current flowing in,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fault_current_in_C</a:t>
            </a:r>
            <a:r>
              <a:rPr lang="en-US" b="0" dirty="0">
                <a:latin typeface="Courier New"/>
                <a:cs typeface="Courier New"/>
              </a:rPr>
              <a:t>[A]; // fault current flowing in,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fault_current_out_A</a:t>
            </a:r>
            <a:r>
              <a:rPr lang="en-US" b="0" dirty="0">
                <a:latin typeface="Courier New"/>
                <a:cs typeface="Courier New"/>
              </a:rPr>
              <a:t>[A]; // fault current flowing out, phase A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fault_current_out_B</a:t>
            </a:r>
            <a:r>
              <a:rPr lang="en-US" b="0" dirty="0">
                <a:latin typeface="Courier New"/>
                <a:cs typeface="Courier New"/>
              </a:rPr>
              <a:t>[A]; // fault current flowing out, phase B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complex </a:t>
            </a:r>
            <a:r>
              <a:rPr lang="en-US" b="0" dirty="0" err="1">
                <a:latin typeface="Courier New"/>
                <a:cs typeface="Courier New"/>
              </a:rPr>
              <a:t>fault_current_out_C</a:t>
            </a:r>
            <a:r>
              <a:rPr lang="en-US" b="0" dirty="0">
                <a:latin typeface="Courier New"/>
                <a:cs typeface="Courier New"/>
              </a:rPr>
              <a:t>[A]; // fault current flowing out, phase C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set {CN=768, CR=512, CF=256, BN=48, BR=32, BF=16, AN=3, AR=2, AF=1, UNKNOWN=0} </a:t>
            </a:r>
            <a:r>
              <a:rPr lang="en-US" b="0" dirty="0" err="1">
                <a:latin typeface="Courier New"/>
                <a:cs typeface="Courier New"/>
              </a:rPr>
              <a:t>flow_direction</a:t>
            </a:r>
            <a:r>
              <a:rPr lang="en-US" b="0" dirty="0">
                <a:latin typeface="Courier New"/>
                <a:cs typeface="Courier New"/>
              </a:rPr>
              <a:t>; // flag used for describing direction of the flow of power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double </a:t>
            </a:r>
            <a:r>
              <a:rPr lang="en-US" b="0" dirty="0" err="1">
                <a:latin typeface="Courier New"/>
                <a:cs typeface="Courier New"/>
              </a:rPr>
              <a:t>mean_repair_time</a:t>
            </a:r>
            <a:r>
              <a:rPr lang="en-US" b="0" dirty="0">
                <a:latin typeface="Courier New"/>
                <a:cs typeface="Courier New"/>
              </a:rPr>
              <a:t>[s]; // Time after a fault clears for the object to be back in service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double </a:t>
            </a:r>
            <a:r>
              <a:rPr lang="en-US" b="0" dirty="0" err="1">
                <a:latin typeface="Courier New"/>
                <a:cs typeface="Courier New"/>
              </a:rPr>
              <a:t>continuous_rating</a:t>
            </a:r>
            <a:r>
              <a:rPr lang="en-US" b="0" dirty="0">
                <a:latin typeface="Courier New"/>
                <a:cs typeface="Courier New"/>
              </a:rPr>
              <a:t>[A]; // Continuous rating for this link object (set individual line segments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double </a:t>
            </a:r>
            <a:r>
              <a:rPr lang="en-US" b="0" dirty="0" err="1">
                <a:latin typeface="Courier New"/>
                <a:cs typeface="Courier New"/>
              </a:rPr>
              <a:t>emergency_rating</a:t>
            </a:r>
            <a:r>
              <a:rPr lang="en-US" b="0" dirty="0">
                <a:latin typeface="Courier New"/>
                <a:cs typeface="Courier New"/>
              </a:rPr>
              <a:t>[A]; // Emergency rating for this link object (set individual line segments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	double </a:t>
            </a:r>
            <a:r>
              <a:rPr lang="en-US" b="0" dirty="0" err="1">
                <a:latin typeface="Courier New"/>
                <a:cs typeface="Courier New"/>
              </a:rPr>
              <a:t>inrush_convergence_value</a:t>
            </a:r>
            <a:r>
              <a:rPr lang="en-US" b="0" dirty="0">
                <a:latin typeface="Courier New"/>
                <a:cs typeface="Courier New"/>
              </a:rPr>
              <a:t>[V]; // Tolerance, as change in line voltage drop between iterations, for </a:t>
            </a:r>
            <a:r>
              <a:rPr lang="en-US" b="0" dirty="0" err="1">
                <a:latin typeface="Courier New"/>
                <a:cs typeface="Courier New"/>
              </a:rPr>
              <a:t>deltamode</a:t>
            </a:r>
            <a:r>
              <a:rPr lang="en-US" b="0" dirty="0">
                <a:latin typeface="Courier New"/>
                <a:cs typeface="Courier New"/>
              </a:rPr>
              <a:t> in-rush completion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endParaRPr lang="en-US" b="0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function </a:t>
            </a:r>
            <a:r>
              <a:rPr lang="en-US" b="0" dirty="0" err="1">
                <a:latin typeface="Courier New"/>
                <a:cs typeface="Courier New"/>
              </a:rPr>
              <a:t>interupdate_pwr_object</a:t>
            </a:r>
            <a:r>
              <a:rPr lang="en-US" b="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function </a:t>
            </a:r>
            <a:r>
              <a:rPr lang="en-US" b="0" dirty="0" err="1">
                <a:latin typeface="Courier New"/>
                <a:cs typeface="Courier New"/>
              </a:rPr>
              <a:t>update_power_pwr_object</a:t>
            </a:r>
            <a:r>
              <a:rPr lang="en-US" b="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function </a:t>
            </a:r>
            <a:r>
              <a:rPr lang="en-US" b="0" dirty="0" err="1">
                <a:latin typeface="Courier New"/>
                <a:cs typeface="Courier New"/>
              </a:rPr>
              <a:t>check_limits_pwr_object</a:t>
            </a:r>
            <a:r>
              <a:rPr lang="en-US" b="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object configuration;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>
                <a:latin typeface="Courier New"/>
                <a:cs typeface="Courier New"/>
              </a:rPr>
              <a:t>	double length[</a:t>
            </a:r>
            <a:r>
              <a:rPr lang="en-US" b="0" dirty="0" err="1">
                <a:latin typeface="Courier New"/>
                <a:cs typeface="Courier New"/>
              </a:rPr>
              <a:t>ft</a:t>
            </a:r>
            <a:r>
              <a:rPr lang="en-US" b="0" dirty="0">
                <a:latin typeface="Courier New"/>
                <a:cs typeface="Courier New"/>
              </a:rPr>
              <a:t>];</a:t>
            </a:r>
          </a:p>
          <a:p>
            <a:pPr>
              <a:lnSpc>
                <a:spcPct val="70000"/>
              </a:lnSpc>
              <a:tabLst>
                <a:tab pos="225425" algn="l"/>
                <a:tab pos="457200" algn="l"/>
                <a:tab pos="682625" algn="l"/>
              </a:tabLst>
            </a:pPr>
            <a:r>
              <a:rPr lang="en-US" b="0" dirty="0" smtClean="0">
                <a:latin typeface="Courier New"/>
                <a:cs typeface="Courier New"/>
              </a:rPr>
              <a:t>}</a:t>
            </a:r>
            <a:endParaRPr lang="en-US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206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Course </a:t>
            </a:r>
            <a:r>
              <a:rPr lang="en-US" sz="3200" dirty="0" smtClean="0">
                <a:latin typeface="Arial" charset="0"/>
              </a:rPr>
              <a:t>outline</a:t>
            </a:r>
            <a:endParaRPr lang="en-US" sz="3200" dirty="0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and fundamentals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systems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</a:t>
            </a:r>
            <a:r>
              <a:rPr lang="en-US" dirty="0"/>
              <a:t>loads and weather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Markets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Generation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Reliability analysis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Beginning developers – Classes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Intermediate developers – Modules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Advanced developers – Core 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92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line: --info &lt;topic&gt;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Searches wiki pages for the topic</a:t>
            </a:r>
          </a:p>
          <a:p>
            <a:r>
              <a:rPr lang="en-US" dirty="0"/>
              <a:t>	</a:t>
            </a:r>
            <a:r>
              <a:rPr lang="en-US" b="0" dirty="0" smtClean="0">
                <a:latin typeface="Courier New"/>
                <a:cs typeface="Courier New"/>
              </a:rPr>
              <a:t>host</a:t>
            </a:r>
            <a:r>
              <a:rPr lang="en-US" b="0" dirty="0">
                <a:latin typeface="Courier New"/>
                <a:cs typeface="Courier New"/>
              </a:rPr>
              <a:t>% </a:t>
            </a:r>
            <a:r>
              <a:rPr lang="en-US" dirty="0" err="1">
                <a:latin typeface="Courier New"/>
                <a:cs typeface="Courier New"/>
              </a:rPr>
              <a:t>gridlabd</a:t>
            </a:r>
            <a:r>
              <a:rPr lang="en-US" dirty="0">
                <a:latin typeface="Courier New"/>
                <a:cs typeface="Courier New"/>
              </a:rPr>
              <a:t> --info "Getting help"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3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124"/>
            <a:ext cx="9144000" cy="6983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3913" y="6851650"/>
              <a:ext cx="34925" cy="1588"/>
            </p14:xfrm>
          </p:contentPart>
        </mc:Choice>
        <mc:Fallback xmlns="">
          <p:pic>
            <p:nvPicPr>
              <p:cNvPr id="2050" name="Ink 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9063" y="6750050"/>
              <a:ext cx="1587" cy="1588"/>
            </p14:xfrm>
          </p:contentPart>
        </mc:Choice>
        <mc:Fallback xmlns="">
          <p:pic>
            <p:nvPicPr>
              <p:cNvPr id="2051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8288" y="6451600"/>
              <a:ext cx="1587" cy="1588"/>
            </p14:xfrm>
          </p:contentPart>
        </mc:Choice>
        <mc:Fallback xmlns="">
          <p:pic>
            <p:nvPicPr>
              <p:cNvPr id="2052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0713" y="6664325"/>
              <a:ext cx="1587" cy="1588"/>
            </p14:xfrm>
          </p:contentPart>
        </mc:Choice>
        <mc:Fallback xmlns="">
          <p:pic>
            <p:nvPicPr>
              <p:cNvPr id="2053" name="Ink 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21550" y="5868988"/>
              <a:ext cx="1588" cy="1587"/>
            </p14:xfrm>
          </p:contentPart>
        </mc:Choice>
        <mc:Fallback xmlns="">
          <p:pic>
            <p:nvPicPr>
              <p:cNvPr id="2054" name="Ink 1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3825" y="6851650"/>
              <a:ext cx="1588" cy="1588"/>
            </p14:xfrm>
          </p:contentPart>
        </mc:Choice>
        <mc:Fallback xmlns="">
          <p:pic>
            <p:nvPicPr>
              <p:cNvPr id="2055" name="Ink 11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78825" y="6851650"/>
              <a:ext cx="1588" cy="1588"/>
            </p14:xfrm>
          </p:contentPart>
        </mc:Choice>
        <mc:Fallback xmlns="">
          <p:pic>
            <p:nvPicPr>
              <p:cNvPr id="2056" name="Ink 1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66275" y="754063"/>
              <a:ext cx="1588" cy="1587"/>
            </p14:xfrm>
          </p:contentPart>
        </mc:Choice>
        <mc:Fallback xmlns="">
          <p:pic>
            <p:nvPicPr>
              <p:cNvPr id="2057" name="Ink 13"/>
              <p:cNvPicPr/>
              <p:nvPr/>
            </p:nvPicPr>
            <p:blipFill/>
            <p:spPr/>
          </p:pic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help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33528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800" y="50292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94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SourceForce</a:t>
            </a:r>
            <a:r>
              <a:rPr lang="en-US" dirty="0" smtClean="0"/>
              <a:t> </a:t>
            </a:r>
            <a:r>
              <a:rPr lang="en-US" dirty="0" err="1" smtClean="0"/>
              <a:t>MediaWiki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9530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42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6388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32" y="52578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343400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Guides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0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Index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32-2E29-6E46-9F98-9B85CE5AFF2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94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32-2E29-6E46-9F98-9B85CE5AFF2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820535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564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to the forum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32-2E29-6E46-9F98-9B85CE5AFF2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14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3940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32-2E29-6E46-9F98-9B85CE5AFF2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32" y="4515332"/>
            <a:ext cx="391668" cy="457200"/>
          </a:xfrm>
          <a:prstGeom prst="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06094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32-2E29-6E46-9F98-9B85CE5AFF2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8823"/>
            <a:ext cx="83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1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Course structure</a:t>
            </a:r>
            <a:endParaRPr lang="en-US" sz="3200" dirty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Instruction</a:t>
            </a:r>
          </a:p>
          <a:p>
            <a:pPr lvl="1"/>
            <a:r>
              <a:rPr lang="en-US" dirty="0" smtClean="0">
                <a:latin typeface="Arial" charset="0"/>
              </a:rPr>
              <a:t>Objectives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Theory and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Methods and </a:t>
            </a:r>
            <a:r>
              <a:rPr lang="en-US" dirty="0" smtClean="0">
                <a:latin typeface="Arial" charset="0"/>
              </a:rPr>
              <a:t>applications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Worked </a:t>
            </a:r>
            <a:r>
              <a:rPr lang="en-US" dirty="0">
                <a:latin typeface="Arial" charset="0"/>
              </a:rPr>
              <a:t>examples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Exercises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Problems </a:t>
            </a:r>
            <a:r>
              <a:rPr lang="en-US" dirty="0">
                <a:latin typeface="Arial" charset="0"/>
              </a:rPr>
              <a:t>to solve</a:t>
            </a:r>
          </a:p>
        </p:txBody>
      </p:sp>
    </p:spTree>
    <p:extLst>
      <p:ext uri="{BB962C8B-B14F-4D97-AF65-F5344CB8AC3E}">
        <p14:creationId xmlns:p14="http://schemas.microsoft.com/office/powerpoint/2010/main" val="2200267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Modeling language basics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3646170"/>
            <a:ext cx="5462587" cy="2187702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Detailed discussion of </a:t>
            </a:r>
            <a:r>
              <a:rPr lang="en-US" sz="2800" dirty="0" err="1" smtClean="0">
                <a:latin typeface="Arial" charset="0"/>
              </a:rPr>
              <a:t>GridLAB</a:t>
            </a:r>
            <a:r>
              <a:rPr lang="en-US" sz="2800" dirty="0">
                <a:latin typeface="Arial" charset="0"/>
              </a:rPr>
              <a:t>-D modeling language (GLM).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1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Top-level Directives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Instructs loader on the content of the next </a:t>
            </a:r>
            <a:r>
              <a:rPr lang="en-US" dirty="0" smtClean="0">
                <a:latin typeface="Arial" charset="0"/>
              </a:rPr>
              <a:t>GLM block</a:t>
            </a:r>
            <a:endParaRPr lang="en-US" dirty="0">
              <a:latin typeface="Arial" charset="0"/>
            </a:endParaRPr>
          </a:p>
          <a:p>
            <a:pPr lvl="1"/>
            <a:r>
              <a:rPr lang="en-US" b="1" dirty="0">
                <a:latin typeface="Arial" charset="0"/>
              </a:rPr>
              <a:t>clock</a:t>
            </a:r>
            <a:r>
              <a:rPr lang="en-US" dirty="0">
                <a:latin typeface="Arial" charset="0"/>
              </a:rPr>
              <a:t> – </a:t>
            </a:r>
            <a:r>
              <a:rPr lang="en-US" dirty="0" smtClean="0">
                <a:latin typeface="Arial" charset="0"/>
              </a:rPr>
              <a:t>controls </a:t>
            </a:r>
            <a:r>
              <a:rPr lang="en-US" dirty="0">
                <a:latin typeface="Arial" charset="0"/>
              </a:rPr>
              <a:t>time</a:t>
            </a:r>
          </a:p>
          <a:p>
            <a:pPr lvl="1"/>
            <a:r>
              <a:rPr lang="en-US" b="1" dirty="0">
                <a:latin typeface="Arial" charset="0"/>
              </a:rPr>
              <a:t>module</a:t>
            </a:r>
            <a:r>
              <a:rPr lang="en-US" dirty="0">
                <a:latin typeface="Arial" charset="0"/>
              </a:rPr>
              <a:t> – </a:t>
            </a:r>
            <a:r>
              <a:rPr lang="en-US" dirty="0" smtClean="0">
                <a:latin typeface="Arial" charset="0"/>
              </a:rPr>
              <a:t>loads groups of classes and functions</a:t>
            </a:r>
            <a:endParaRPr lang="en-US" dirty="0">
              <a:latin typeface="Arial" charset="0"/>
            </a:endParaRPr>
          </a:p>
          <a:p>
            <a:pPr lvl="1"/>
            <a:r>
              <a:rPr lang="en-US" b="1" dirty="0">
                <a:latin typeface="Arial" charset="0"/>
              </a:rPr>
              <a:t>class</a:t>
            </a:r>
            <a:r>
              <a:rPr lang="en-US" dirty="0">
                <a:latin typeface="Arial" charset="0"/>
              </a:rPr>
              <a:t> – </a:t>
            </a:r>
            <a:r>
              <a:rPr lang="en-US" dirty="0" smtClean="0">
                <a:latin typeface="Arial" charset="0"/>
              </a:rPr>
              <a:t>defines </a:t>
            </a:r>
            <a:r>
              <a:rPr lang="en-US" dirty="0">
                <a:latin typeface="Arial" charset="0"/>
              </a:rPr>
              <a:t>a class</a:t>
            </a:r>
          </a:p>
          <a:p>
            <a:pPr lvl="1"/>
            <a:r>
              <a:rPr lang="en-US" b="1" dirty="0">
                <a:latin typeface="Arial" charset="0"/>
              </a:rPr>
              <a:t>object</a:t>
            </a:r>
            <a:r>
              <a:rPr lang="en-US" dirty="0">
                <a:latin typeface="Arial" charset="0"/>
              </a:rPr>
              <a:t> – </a:t>
            </a:r>
            <a:r>
              <a:rPr lang="en-US" dirty="0" smtClean="0">
                <a:latin typeface="Arial" charset="0"/>
              </a:rPr>
              <a:t>defines </a:t>
            </a:r>
            <a:r>
              <a:rPr lang="en-US" dirty="0">
                <a:latin typeface="Arial" charset="0"/>
              </a:rPr>
              <a:t>an object</a:t>
            </a:r>
          </a:p>
          <a:p>
            <a:pPr lvl="1"/>
            <a:r>
              <a:rPr lang="en-US" b="1" dirty="0">
                <a:latin typeface="Arial" charset="0"/>
              </a:rPr>
              <a:t>import</a:t>
            </a:r>
            <a:r>
              <a:rPr lang="en-US" dirty="0">
                <a:latin typeface="Arial" charset="0"/>
              </a:rPr>
              <a:t> – </a:t>
            </a:r>
            <a:r>
              <a:rPr lang="en-US" dirty="0" smtClean="0">
                <a:latin typeface="Arial" charset="0"/>
              </a:rPr>
              <a:t>imports </a:t>
            </a:r>
            <a:r>
              <a:rPr lang="en-US" dirty="0">
                <a:latin typeface="Arial" charset="0"/>
              </a:rPr>
              <a:t>a </a:t>
            </a:r>
            <a:r>
              <a:rPr lang="en-US" dirty="0" smtClean="0">
                <a:latin typeface="Arial" charset="0"/>
              </a:rPr>
              <a:t>model</a:t>
            </a:r>
          </a:p>
          <a:p>
            <a:pPr lvl="1"/>
            <a:r>
              <a:rPr lang="en-US" b="1" dirty="0" smtClean="0">
                <a:latin typeface="Arial" charset="0"/>
              </a:rPr>
              <a:t>export</a:t>
            </a:r>
            <a:r>
              <a:rPr lang="en-US" dirty="0" smtClean="0">
                <a:latin typeface="Arial" charset="0"/>
              </a:rPr>
              <a:t> – exports a model</a:t>
            </a:r>
          </a:p>
          <a:p>
            <a:pPr lvl="1"/>
            <a:r>
              <a:rPr lang="en-US" b="1" dirty="0" smtClean="0">
                <a:latin typeface="Arial" charset="0"/>
              </a:rPr>
              <a:t>link</a:t>
            </a:r>
            <a:r>
              <a:rPr lang="en-US" dirty="0" smtClean="0">
                <a:latin typeface="Arial" charset="0"/>
              </a:rPr>
              <a:t> – links a model to an external tool</a:t>
            </a:r>
          </a:p>
          <a:p>
            <a:pPr lvl="1"/>
            <a:r>
              <a:rPr lang="en-US" b="1" dirty="0" smtClean="0">
                <a:latin typeface="Arial" charset="0"/>
              </a:rPr>
              <a:t>filter</a:t>
            </a:r>
            <a:r>
              <a:rPr lang="en-US" dirty="0" smtClean="0">
                <a:latin typeface="Arial" charset="0"/>
              </a:rPr>
              <a:t> – defines a filter to connect object properties</a:t>
            </a:r>
          </a:p>
          <a:p>
            <a:pPr lvl="1"/>
            <a:r>
              <a:rPr lang="en-US" b="1" dirty="0" smtClean="0">
                <a:latin typeface="Arial" charset="0"/>
              </a:rPr>
              <a:t>extern</a:t>
            </a:r>
            <a:r>
              <a:rPr lang="en-US" dirty="0" smtClean="0">
                <a:latin typeface="Arial" charset="0"/>
              </a:rPr>
              <a:t> – defines a function to connect object properties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6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Clock directive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clock {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timezone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i="1" dirty="0">
                <a:latin typeface="Courier New" charset="0"/>
                <a:cs typeface="Courier New" charset="0"/>
              </a:rPr>
              <a:t>PST+8PDT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starttime</a:t>
            </a:r>
            <a:r>
              <a:rPr lang="en-US" b="1" dirty="0">
                <a:latin typeface="Courier New" charset="0"/>
                <a:cs typeface="Courier New" charset="0"/>
              </a:rPr>
              <a:t> '</a:t>
            </a:r>
            <a:r>
              <a:rPr lang="en-US" i="1" dirty="0">
                <a:latin typeface="Courier New" charset="0"/>
                <a:cs typeface="Courier New" charset="0"/>
              </a:rPr>
              <a:t>2001-01-23 01:23:45 PST</a:t>
            </a:r>
            <a:r>
              <a:rPr lang="en-US" b="1" dirty="0">
                <a:latin typeface="Courier New" charset="0"/>
                <a:cs typeface="Courier New" charset="0"/>
              </a:rPr>
              <a:t>';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stoptime</a:t>
            </a:r>
            <a:r>
              <a:rPr lang="en-US" b="1" dirty="0">
                <a:latin typeface="Courier New" charset="0"/>
                <a:cs typeface="Courier New" charset="0"/>
              </a:rPr>
              <a:t> '</a:t>
            </a:r>
            <a:r>
              <a:rPr lang="en-US" i="1" dirty="0">
                <a:latin typeface="Courier New" charset="0"/>
                <a:cs typeface="Courier New" charset="0"/>
              </a:rPr>
              <a:t>2001-06-12 01:23:45 PDT</a:t>
            </a:r>
            <a:r>
              <a:rPr lang="en-US" b="1" dirty="0">
                <a:latin typeface="Courier New" charset="0"/>
                <a:cs typeface="Courier New" charset="0"/>
              </a:rPr>
              <a:t>';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dirty="0" smtClean="0">
                <a:latin typeface="Arial" charset="0"/>
              </a:rPr>
              <a:t>Specifies the </a:t>
            </a:r>
            <a:r>
              <a:rPr lang="en-US" dirty="0" err="1" smtClean="0">
                <a:latin typeface="Arial" charset="0"/>
              </a:rPr>
              <a:t>timezone</a:t>
            </a:r>
            <a:r>
              <a:rPr lang="en-US" dirty="0" smtClean="0">
                <a:latin typeface="Arial" charset="0"/>
              </a:rPr>
              <a:t> (must come first)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Sets the start time</a:t>
            </a:r>
          </a:p>
          <a:p>
            <a:r>
              <a:rPr lang="en-US" b="1" dirty="0" smtClean="0">
                <a:latin typeface="Arial" charset="0"/>
                <a:cs typeface="Courier New" charset="0"/>
              </a:rPr>
              <a:t>Sets the end time (if steady state not reached first)</a:t>
            </a: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6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Module directive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module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i="1" dirty="0" err="1">
                <a:latin typeface="Courier New" charset="0"/>
                <a:cs typeface="Courier New" charset="0"/>
              </a:rPr>
              <a:t>powerflow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i="1" dirty="0" err="1">
                <a:latin typeface="Courier New" charset="0"/>
                <a:cs typeface="Courier New" charset="0"/>
              </a:rPr>
              <a:t>solver_method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i="1" dirty="0">
                <a:latin typeface="Courier New" charset="0"/>
                <a:cs typeface="Courier New" charset="0"/>
              </a:rPr>
              <a:t>NR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i="1" dirty="0" err="1">
                <a:latin typeface="Courier New" charset="0"/>
                <a:cs typeface="Courier New" charset="0"/>
              </a:rPr>
              <a:t>NR_iteration_limit</a:t>
            </a:r>
            <a:r>
              <a:rPr lang="en-US" i="1" dirty="0">
                <a:latin typeface="Courier New" charset="0"/>
                <a:cs typeface="Courier New" charset="0"/>
              </a:rPr>
              <a:t> 50;</a:t>
            </a:r>
            <a:endParaRPr lang="en-US" b="1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2800" dirty="0" smtClean="0">
                <a:latin typeface="Arial" charset="0"/>
              </a:rPr>
              <a:t>Loads </a:t>
            </a:r>
            <a:r>
              <a:rPr lang="en-US" sz="2800" dirty="0">
                <a:latin typeface="Arial" charset="0"/>
              </a:rPr>
              <a:t>the named module</a:t>
            </a:r>
          </a:p>
          <a:p>
            <a:r>
              <a:rPr lang="en-US" sz="2800" dirty="0">
                <a:latin typeface="Arial" charset="0"/>
              </a:rPr>
              <a:t>Sets the module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variables (overrides default)</a:t>
            </a:r>
          </a:p>
          <a:p>
            <a:pPr eaLnBrk="1" hangingPunct="1"/>
            <a:r>
              <a:rPr lang="en-US" sz="2800" dirty="0" smtClean="0">
                <a:latin typeface="Arial" charset="0"/>
              </a:rPr>
              <a:t>Modules </a:t>
            </a:r>
            <a:r>
              <a:rPr lang="en-US" sz="2800" dirty="0">
                <a:latin typeface="Arial" charset="0"/>
              </a:rPr>
              <a:t>define one or more classes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Modules often come with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328406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 directive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class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i="1" dirty="0">
                <a:latin typeface="Courier New" charset="0"/>
                <a:cs typeface="Courier New" charset="0"/>
              </a:rPr>
              <a:t>house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b="1" dirty="0">
                <a:latin typeface="Courier New" charset="0"/>
                <a:cs typeface="Courier New" charset="0"/>
              </a:rPr>
              <a:t>double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i="1" dirty="0" err="1">
                <a:latin typeface="Courier New" charset="0"/>
                <a:cs typeface="Courier New" charset="0"/>
              </a:rPr>
              <a:t>floor_area</a:t>
            </a:r>
            <a:r>
              <a:rPr lang="en-US" b="1" dirty="0">
                <a:latin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cs typeface="Courier New" charset="0"/>
              </a:rPr>
              <a:t>sf</a:t>
            </a:r>
            <a:r>
              <a:rPr lang="en-US" b="1" dirty="0">
                <a:latin typeface="Courier New" charset="0"/>
                <a:cs typeface="Courier New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Asserts structure </a:t>
            </a:r>
            <a:r>
              <a:rPr lang="en-US" dirty="0">
                <a:latin typeface="Arial" charset="0"/>
              </a:rPr>
              <a:t>of an existing class</a:t>
            </a:r>
          </a:p>
          <a:p>
            <a:pPr lvl="1" eaLnBrk="1" hangingPunct="1"/>
            <a:r>
              <a:rPr lang="en-US" dirty="0">
                <a:latin typeface="Arial" charset="0"/>
              </a:rPr>
              <a:t>Load fails if actual structure does not </a:t>
            </a:r>
            <a:r>
              <a:rPr lang="en-US" dirty="0" smtClean="0">
                <a:latin typeface="Arial" charset="0"/>
              </a:rPr>
              <a:t>match</a:t>
            </a:r>
          </a:p>
          <a:p>
            <a:r>
              <a:rPr lang="en-US" dirty="0" smtClean="0">
                <a:latin typeface="Arial" charset="0"/>
              </a:rPr>
              <a:t>Add new variables to an existing class</a:t>
            </a:r>
          </a:p>
          <a:p>
            <a:pPr lvl="1"/>
            <a:r>
              <a:rPr lang="en-US" dirty="0" smtClean="0">
                <a:latin typeface="Arial" charset="0"/>
              </a:rPr>
              <a:t>Type, name and units are defined.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Can be used to create a </a:t>
            </a:r>
            <a:r>
              <a:rPr lang="en-US" dirty="0">
                <a:latin typeface="Arial" charset="0"/>
              </a:rPr>
              <a:t>new class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include </a:t>
            </a:r>
            <a:r>
              <a:rPr lang="en-US" b="1" dirty="0" err="1">
                <a:latin typeface="Arial" charset="0"/>
              </a:rPr>
              <a:t>init</a:t>
            </a:r>
            <a:r>
              <a:rPr lang="en-US" dirty="0">
                <a:latin typeface="Arial" charset="0"/>
              </a:rPr>
              <a:t> and </a:t>
            </a:r>
            <a:r>
              <a:rPr lang="en-US" b="1" dirty="0">
                <a:latin typeface="Arial" charset="0"/>
              </a:rPr>
              <a:t>sync</a:t>
            </a:r>
            <a:r>
              <a:rPr lang="en-US" dirty="0">
                <a:latin typeface="Arial" charset="0"/>
              </a:rPr>
              <a:t> (more on this later)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(Windows users must installed </a:t>
            </a:r>
            <a:r>
              <a:rPr lang="en-US" b="1" dirty="0" err="1" smtClean="0">
                <a:latin typeface="Arial" charset="0"/>
              </a:rPr>
              <a:t>mingw</a:t>
            </a:r>
            <a:r>
              <a:rPr lang="en-US" dirty="0" smtClean="0">
                <a:latin typeface="Arial" charset="0"/>
              </a:rPr>
              <a:t>)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21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Property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</a:rPr>
              <a:t>bool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char8, char32, char256, char1024</a:t>
            </a:r>
          </a:p>
          <a:p>
            <a:r>
              <a:rPr lang="en-US" dirty="0">
                <a:latin typeface="Arial" charset="0"/>
              </a:rPr>
              <a:t>int8, int16, int32, </a:t>
            </a:r>
            <a:r>
              <a:rPr lang="en-US" dirty="0" smtClean="0">
                <a:latin typeface="Arial" charset="0"/>
              </a:rPr>
              <a:t>int64, </a:t>
            </a:r>
            <a:r>
              <a:rPr lang="en-US" dirty="0">
                <a:latin typeface="Arial" charset="0"/>
              </a:rPr>
              <a:t>timestamp, </a:t>
            </a:r>
          </a:p>
          <a:p>
            <a:pPr eaLnBrk="1" hangingPunct="1"/>
            <a:r>
              <a:rPr lang="en-US" dirty="0">
                <a:latin typeface="Arial" charset="0"/>
              </a:rPr>
              <a:t>enumeration, set</a:t>
            </a:r>
          </a:p>
          <a:p>
            <a:pPr eaLnBrk="1" hangingPunct="1"/>
            <a:r>
              <a:rPr lang="en-US" dirty="0">
                <a:latin typeface="Arial" charset="0"/>
              </a:rPr>
              <a:t>double, complex, float, </a:t>
            </a:r>
            <a:r>
              <a:rPr lang="en-US" dirty="0" smtClean="0">
                <a:latin typeface="Arial" charset="0"/>
              </a:rPr>
              <a:t>real, </a:t>
            </a:r>
            <a:r>
              <a:rPr lang="en-US" dirty="0" err="1" smtClean="0">
                <a:latin typeface="Arial" charset="0"/>
              </a:rPr>
              <a:t>randomvar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double_array</a:t>
            </a:r>
            <a:r>
              <a:rPr lang="en-US" dirty="0" smtClean="0">
                <a:latin typeface="Arial" charset="0"/>
              </a:rPr>
              <a:t>,</a:t>
            </a:r>
          </a:p>
          <a:p>
            <a:pPr eaLnBrk="1" hangingPunct="1"/>
            <a:r>
              <a:rPr lang="en-US" dirty="0" err="1" smtClean="0">
                <a:latin typeface="Arial" charset="0"/>
              </a:rPr>
              <a:t>loadshape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enduse</a:t>
            </a:r>
            <a:r>
              <a:rPr lang="en-US" dirty="0" smtClean="0">
                <a:latin typeface="Arial" charset="0"/>
              </a:rPr>
              <a:t>, object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72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property values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534400" cy="4525963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is_enabled</a:t>
            </a:r>
            <a:r>
              <a:rPr lang="en-US" sz="2000" b="1" dirty="0">
                <a:latin typeface="Courier New" charset="0"/>
                <a:cs typeface="Courier New" charset="0"/>
              </a:rPr>
              <a:t> TRUE</a:t>
            </a:r>
            <a:r>
              <a:rPr lang="en-US" sz="2000" dirty="0">
                <a:latin typeface="Courier New" charset="0"/>
                <a:cs typeface="Courier New" charset="0"/>
              </a:rPr>
              <a:t>; </a:t>
            </a:r>
            <a:r>
              <a:rPr lang="en-US" sz="2000" dirty="0" smtClean="0">
                <a:latin typeface="Courier New" charset="0"/>
                <a:cs typeface="Courier New" charset="0"/>
              </a:rPr>
              <a:t>//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boolean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motor_state</a:t>
            </a:r>
            <a:r>
              <a:rPr lang="en-US" sz="2000" b="1" dirty="0">
                <a:latin typeface="Courier New" charset="0"/>
                <a:cs typeface="Courier New" charset="0"/>
              </a:rPr>
              <a:t> STALLED</a:t>
            </a:r>
            <a:r>
              <a:rPr lang="en-US" sz="2000" dirty="0" smtClean="0">
                <a:latin typeface="Courier New" charset="0"/>
                <a:cs typeface="Courier New" charset="0"/>
              </a:rPr>
              <a:t>; // set/enumeration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city "Richland";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cs typeface="Courier New" charset="0"/>
              </a:rPr>
              <a:t>/</a:t>
            </a:r>
            <a:r>
              <a:rPr lang="en-US" sz="2000" dirty="0">
                <a:latin typeface="Courier New" charset="0"/>
                <a:cs typeface="Courier New" charset="0"/>
              </a:rPr>
              <a:t>/char*</a:t>
            </a: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start_at</a:t>
            </a:r>
            <a:r>
              <a:rPr lang="en-US" sz="2000" b="1" dirty="0">
                <a:latin typeface="Courier New" charset="0"/>
                <a:cs typeface="Courier New" charset="0"/>
              </a:rPr>
              <a:t> '2008-04-01 12:00:00 PDT'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 </a:t>
            </a:r>
            <a:r>
              <a:rPr lang="en-US" sz="2000" dirty="0" smtClean="0">
                <a:latin typeface="Courier New" charset="0"/>
                <a:cs typeface="Courier New" charset="0"/>
              </a:rPr>
              <a:t>// timestamp</a:t>
            </a:r>
            <a:endParaRPr lang="en-US" sz="2000" dirty="0">
              <a:latin typeface="Arial" charset="0"/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floor_area</a:t>
            </a:r>
            <a:r>
              <a:rPr lang="en-US" sz="2000" b="1" dirty="0">
                <a:latin typeface="Courier New" charset="0"/>
                <a:cs typeface="Courier New" charset="0"/>
              </a:rPr>
              <a:t> 2000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 </a:t>
            </a:r>
            <a:r>
              <a:rPr lang="en-US" sz="2000" dirty="0" smtClean="0">
                <a:latin typeface="Courier New" charset="0"/>
                <a:cs typeface="Courier New" charset="0"/>
              </a:rPr>
              <a:t>// double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floor_area</a:t>
            </a:r>
            <a:r>
              <a:rPr lang="en-US" sz="2000" b="1" dirty="0">
                <a:latin typeface="Courier New" charset="0"/>
                <a:cs typeface="Courier New" charset="0"/>
              </a:rPr>
              <a:t> 250 m^2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 </a:t>
            </a:r>
            <a:r>
              <a:rPr lang="en-US" sz="2000" dirty="0" smtClean="0">
                <a:latin typeface="Courier New" charset="0"/>
                <a:cs typeface="Courier New" charset="0"/>
              </a:rPr>
              <a:t>// double </a:t>
            </a:r>
            <a:r>
              <a:rPr lang="en-US" sz="2000" dirty="0">
                <a:latin typeface="Courier New" charset="0"/>
                <a:cs typeface="Courier New" charset="0"/>
              </a:rPr>
              <a:t>with units</a:t>
            </a: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floor_area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cs typeface="Courier New" charset="0"/>
              </a:rPr>
              <a:t>random.triangle</a:t>
            </a:r>
            <a:r>
              <a:rPr lang="en-US" sz="2000" b="1" dirty="0">
                <a:latin typeface="Courier New" charset="0"/>
                <a:cs typeface="Courier New" charset="0"/>
              </a:rPr>
              <a:t>(1500,2500)</a:t>
            </a:r>
            <a:r>
              <a:rPr lang="en-US" sz="2000" dirty="0" smtClean="0">
                <a:latin typeface="Courier New" charset="0"/>
                <a:cs typeface="Courier New" charset="0"/>
              </a:rPr>
              <a:t>; // functional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wall_area</a:t>
            </a:r>
            <a:r>
              <a:rPr lang="en-US" sz="2000" b="1" dirty="0">
                <a:latin typeface="Courier New" charset="0"/>
                <a:cs typeface="Courier New" charset="0"/>
              </a:rPr>
              <a:t> (</a:t>
            </a:r>
            <a:r>
              <a:rPr lang="en-US" sz="2000" b="1" dirty="0" err="1">
                <a:latin typeface="Courier New" charset="0"/>
                <a:cs typeface="Courier New" charset="0"/>
              </a:rPr>
              <a:t>sqrt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$</a:t>
            </a:r>
            <a:r>
              <a:rPr lang="en-US" sz="2000" b="1" i="1" dirty="0" err="1" smtClean="0">
                <a:latin typeface="Courier New" charset="0"/>
                <a:cs typeface="Courier New" charset="0"/>
              </a:rPr>
              <a:t>var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cs typeface="Courier New" charset="0"/>
              </a:rPr>
              <a:t>*8)</a:t>
            </a:r>
            <a:r>
              <a:rPr lang="en-US" sz="2000" dirty="0" smtClean="0">
                <a:latin typeface="Courier New" charset="0"/>
                <a:cs typeface="Courier New" charset="0"/>
              </a:rPr>
              <a:t>; // calculated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name `{</a:t>
            </a:r>
            <a:r>
              <a:rPr lang="en-US" sz="2000" b="1" i="1" dirty="0">
                <a:latin typeface="Courier New" charset="0"/>
                <a:cs typeface="Courier New" charset="0"/>
              </a:rPr>
              <a:t>class</a:t>
            </a:r>
            <a:r>
              <a:rPr lang="en-US" sz="2000" b="1" dirty="0">
                <a:latin typeface="Courier New" charset="0"/>
                <a:cs typeface="Courier New" charset="0"/>
              </a:rPr>
              <a:t>}:{</a:t>
            </a:r>
            <a:r>
              <a:rPr lang="en-US" sz="2000" b="1" i="1" dirty="0">
                <a:latin typeface="Courier New" charset="0"/>
                <a:cs typeface="Courier New" charset="0"/>
              </a:rPr>
              <a:t>id</a:t>
            </a:r>
            <a:r>
              <a:rPr lang="en-US" sz="2000" b="1" dirty="0">
                <a:latin typeface="Courier New" charset="0"/>
                <a:cs typeface="Courier New" charset="0"/>
              </a:rPr>
              <a:t>}`</a:t>
            </a:r>
            <a:r>
              <a:rPr lang="en-US" sz="2000" dirty="0" smtClean="0">
                <a:latin typeface="Courier New" charset="0"/>
                <a:cs typeface="Courier New" charset="0"/>
              </a:rPr>
              <a:t>; // expansion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name ${</a:t>
            </a:r>
            <a:r>
              <a:rPr lang="en-US" sz="2000" b="1" i="1" dirty="0" err="1" smtClean="0">
                <a:latin typeface="Courier New" charset="0"/>
                <a:cs typeface="Courier New" charset="0"/>
              </a:rPr>
              <a:t>var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++}; </a:t>
            </a:r>
            <a:r>
              <a:rPr lang="en-US" sz="2000" dirty="0" smtClean="0">
                <a:latin typeface="Courier New" charset="0"/>
                <a:cs typeface="Courier New" charset="0"/>
              </a:rPr>
              <a:t>// expression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test_result</a:t>
            </a:r>
            <a:r>
              <a:rPr lang="en-US" sz="2000" b="1" dirty="0">
                <a:latin typeface="Courier New" charset="0"/>
                <a:cs typeface="Courier New" charset="0"/>
              </a:rPr>
              <a:t> (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test_value</a:t>
            </a:r>
            <a:r>
              <a:rPr lang="en-US" sz="2000" b="1" dirty="0">
                <a:latin typeface="Courier New" charset="0"/>
                <a:cs typeface="Courier New" charset="0"/>
              </a:rPr>
              <a:t>) ? "&lt;=0" :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"&gt;</a:t>
            </a:r>
            <a:r>
              <a:rPr lang="en-US" sz="2000" b="1" dirty="0">
                <a:latin typeface="Courier New" charset="0"/>
                <a:cs typeface="Courier New" charset="0"/>
              </a:rPr>
              <a:t>0"</a:t>
            </a:r>
            <a:r>
              <a:rPr lang="en-US" sz="2000" b="1" i="1" dirty="0">
                <a:latin typeface="Courier New" charset="0"/>
                <a:cs typeface="Courier New" charset="0"/>
              </a:rPr>
              <a:t>; </a:t>
            </a:r>
            <a:r>
              <a:rPr lang="en-US" sz="2000" dirty="0">
                <a:latin typeface="Courier New" charset="0"/>
                <a:cs typeface="Courier New" charset="0"/>
              </a:rPr>
              <a:t>/</a:t>
            </a:r>
            <a:r>
              <a:rPr lang="en-US" sz="2000" dirty="0" smtClean="0">
                <a:latin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trinary</a:t>
            </a:r>
            <a:endParaRPr lang="en-US" sz="2000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39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Property units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Defines how values are stored in memory</a:t>
            </a:r>
          </a:p>
          <a:p>
            <a:pPr lvl="1"/>
            <a:r>
              <a:rPr lang="en-US" sz="2600" dirty="0" smtClean="0">
                <a:latin typeface="Arial" charset="0"/>
              </a:rPr>
              <a:t>Double and complex converted automatically</a:t>
            </a:r>
            <a:endParaRPr lang="en-US" sz="2600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General unit conversion system used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Standard units (m, W, V, A, h, s)</a:t>
            </a:r>
          </a:p>
          <a:p>
            <a:pPr lvl="1"/>
            <a:r>
              <a:rPr lang="en-US" sz="2600" dirty="0">
                <a:latin typeface="Arial" charset="0"/>
              </a:rPr>
              <a:t>Conventional units (kW, kVA, Btu)</a:t>
            </a:r>
          </a:p>
          <a:p>
            <a:pPr lvl="1"/>
            <a:r>
              <a:rPr lang="en-US" sz="2600" dirty="0">
                <a:latin typeface="Arial" charset="0"/>
              </a:rPr>
              <a:t>Derived units (e.g., MW/</a:t>
            </a:r>
            <a:r>
              <a:rPr lang="en-US" sz="2600" dirty="0" smtClean="0">
                <a:latin typeface="Arial" charset="0"/>
              </a:rPr>
              <a:t>h)—beware of quirks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600" dirty="0" smtClean="0">
                <a:latin typeface="Arial" charset="0"/>
              </a:rPr>
              <a:t>Complete </a:t>
            </a:r>
            <a:r>
              <a:rPr lang="en-US" sz="2600" dirty="0">
                <a:latin typeface="Arial" charset="0"/>
              </a:rPr>
              <a:t>list of units in </a:t>
            </a:r>
            <a:r>
              <a:rPr lang="en-US" sz="2600" b="1" dirty="0" err="1" smtClean="0">
                <a:latin typeface="Arial" charset="0"/>
              </a:rPr>
              <a:t>unitfile.txt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600" dirty="0">
                <a:latin typeface="Arial" charset="0"/>
              </a:rPr>
              <a:t>If unit is </a:t>
            </a:r>
            <a:r>
              <a:rPr lang="en-US" sz="2600" dirty="0" smtClean="0">
                <a:latin typeface="Arial" charset="0"/>
              </a:rPr>
              <a:t>not define the value </a:t>
            </a:r>
            <a:r>
              <a:rPr lang="en-US" sz="2600" dirty="0">
                <a:latin typeface="Arial" charset="0"/>
              </a:rPr>
              <a:t>is </a:t>
            </a:r>
            <a:r>
              <a:rPr lang="en-US" sz="2600" dirty="0" smtClean="0">
                <a:latin typeface="Arial" charset="0"/>
              </a:rPr>
              <a:t>dimensionless</a:t>
            </a:r>
          </a:p>
          <a:p>
            <a:pPr lvl="1"/>
            <a:r>
              <a:rPr lang="en-US" sz="2600" dirty="0" smtClean="0">
                <a:latin typeface="Arial" charset="0"/>
              </a:rPr>
              <a:t>If unit is not specified the property’s unit is assumed</a:t>
            </a:r>
            <a:endParaRPr lang="en-US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05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Reserved property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5943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Used by object headers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Cannot be used in class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class</a:t>
            </a:r>
            <a:r>
              <a:rPr lang="en-US" sz="240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400" i="1">
                <a:solidFill>
                  <a:srgbClr val="FF0000"/>
                </a:solidFill>
                <a:latin typeface="Courier New" charset="0"/>
                <a:cs typeface="Courier New" charset="0"/>
              </a:rPr>
              <a:t>invalid</a:t>
            </a:r>
            <a:r>
              <a:rPr lang="en-US" sz="240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object parent;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}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Can be set in object definitions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object</a:t>
            </a:r>
            <a:r>
              <a:rPr lang="en-US" sz="2400">
                <a:latin typeface="Courier New" charset="0"/>
                <a:cs typeface="Courier New" charset="0"/>
              </a:rPr>
              <a:t> </a:t>
            </a:r>
            <a:r>
              <a:rPr lang="en-US" sz="2400" i="1">
                <a:latin typeface="Courier New" charset="0"/>
                <a:cs typeface="Courier New" charset="0"/>
              </a:rPr>
              <a:t>dryer</a:t>
            </a:r>
            <a:r>
              <a:rPr lang="en-US" sz="2400">
                <a:latin typeface="Courier New" charset="0"/>
                <a:cs typeface="Courier New" charset="0"/>
              </a:rPr>
              <a:t> </a:t>
            </a:r>
            <a:r>
              <a:rPr lang="en-US" sz="2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			</a:t>
            </a:r>
            <a:r>
              <a:rPr lang="en-US" sz="2400" b="1">
                <a:latin typeface="Courier New" charset="0"/>
                <a:cs typeface="Courier New" charset="0"/>
              </a:rPr>
              <a:t>parent</a:t>
            </a:r>
            <a:r>
              <a:rPr lang="en-US" sz="2400">
                <a:latin typeface="Courier New" charset="0"/>
                <a:cs typeface="Courier New" charset="0"/>
              </a:rPr>
              <a:t> </a:t>
            </a:r>
            <a:r>
              <a:rPr lang="en-US" sz="2400" i="1">
                <a:latin typeface="Courier New" charset="0"/>
                <a:cs typeface="Courier New" charset="0"/>
              </a:rPr>
              <a:t>my_house</a:t>
            </a:r>
            <a:r>
              <a:rPr lang="en-US" sz="2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}</a:t>
            </a:r>
            <a:endParaRPr lang="en-US">
              <a:latin typeface="Arial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53200" y="1600200"/>
            <a:ext cx="2133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parent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rank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clock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valid_to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latitude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longitude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in_svc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out_svc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ü"/>
            </a:pPr>
            <a:r>
              <a:rPr lang="en-US">
                <a:latin typeface="Arial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3406321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Object directive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Basic syntax</a:t>
            </a:r>
          </a:p>
          <a:p>
            <a:pPr lvl="2" eaLnBrk="1" hangingPunct="1">
              <a:buFontTx/>
              <a:buNone/>
            </a:pPr>
            <a:r>
              <a:rPr lang="en-US" b="1" i="0" dirty="0" smtClean="0">
                <a:latin typeface="Courier New" charset="0"/>
                <a:cs typeface="Courier New" charset="0"/>
              </a:rPr>
              <a:t>object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b="1" i="1" dirty="0" err="1" smtClean="0">
                <a:latin typeface="Courier New" charset="0"/>
                <a:cs typeface="Courier New" charset="0"/>
              </a:rPr>
              <a:t>classname</a:t>
            </a:r>
            <a:r>
              <a:rPr lang="en-US" b="1" i="0" dirty="0" smtClean="0">
                <a:latin typeface="Courier New" charset="0"/>
                <a:cs typeface="Courier New" charset="0"/>
              </a:rPr>
              <a:t> {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	</a:t>
            </a:r>
            <a:r>
              <a:rPr lang="en-US" i="1" dirty="0" err="1" smtClean="0">
                <a:latin typeface="Courier New" charset="0"/>
                <a:cs typeface="Courier New" charset="0"/>
              </a:rPr>
              <a:t>property_name</a:t>
            </a:r>
            <a:r>
              <a:rPr lang="en-US" i="1" dirty="0" smtClean="0">
                <a:latin typeface="Courier New" charset="0"/>
                <a:cs typeface="Courier New" charset="0"/>
              </a:rPr>
              <a:t> </a:t>
            </a:r>
            <a:r>
              <a:rPr lang="en-US" i="1" dirty="0">
                <a:latin typeface="Courier New" charset="0"/>
                <a:cs typeface="Courier New" charset="0"/>
              </a:rPr>
              <a:t>value</a:t>
            </a:r>
            <a:r>
              <a:rPr lang="en-US" b="1" i="0" dirty="0" smtClean="0">
                <a:latin typeface="Courier New" charset="0"/>
                <a:cs typeface="Courier New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b="1" i="0" dirty="0" smtClean="0">
                <a:latin typeface="Courier New" charset="0"/>
                <a:cs typeface="Courier New" charset="0"/>
              </a:rPr>
              <a:t>	...</a:t>
            </a:r>
            <a:endParaRPr lang="en-US" b="1" i="0" dirty="0">
              <a:latin typeface="Courier New" charset="0"/>
              <a:cs typeface="Courier New" charset="0"/>
            </a:endParaRPr>
          </a:p>
          <a:p>
            <a:pPr lvl="2" eaLnBrk="1" hangingPunct="1">
              <a:buFontTx/>
              <a:buNone/>
            </a:pPr>
            <a:r>
              <a:rPr lang="en-US" b="1" i="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Defining multiple objects at once</a:t>
            </a:r>
          </a:p>
          <a:p>
            <a:pPr lvl="2" eaLnBrk="1" hangingPunct="1">
              <a:buFontTx/>
              <a:buNone/>
            </a:pPr>
            <a:r>
              <a:rPr lang="en-US" i="0" dirty="0">
                <a:latin typeface="Courier New" charset="0"/>
                <a:cs typeface="Courier New" charset="0"/>
              </a:rPr>
              <a:t>object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i="1" dirty="0" err="1">
                <a:latin typeface="Courier New" charset="0"/>
                <a:cs typeface="Courier New" charset="0"/>
              </a:rPr>
              <a:t>class</a:t>
            </a:r>
            <a:r>
              <a:rPr lang="en-US" b="1" dirty="0" err="1">
                <a:latin typeface="Courier New" charset="0"/>
                <a:cs typeface="Courier New" charset="0"/>
              </a:rPr>
              <a:t>:..</a:t>
            </a:r>
            <a:r>
              <a:rPr lang="en-US" b="1" i="1" dirty="0" err="1">
                <a:latin typeface="Courier New" charset="0"/>
                <a:cs typeface="Courier New" charset="0"/>
              </a:rPr>
              <a:t>count</a:t>
            </a:r>
            <a:r>
              <a:rPr lang="en-US" b="1" i="0" dirty="0">
                <a:latin typeface="Courier New" charset="0"/>
                <a:cs typeface="Courier New" charset="0"/>
              </a:rPr>
              <a:t> </a:t>
            </a:r>
            <a:r>
              <a:rPr lang="en-US" i="0" dirty="0" smtClean="0">
                <a:latin typeface="Courier New" charset="0"/>
                <a:cs typeface="Courier New" charset="0"/>
              </a:rPr>
              <a:t>...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Numerical identifiers</a:t>
            </a:r>
          </a:p>
          <a:p>
            <a:pPr lvl="2">
              <a:buNone/>
            </a:pPr>
            <a:r>
              <a:rPr lang="en-US" i="0" dirty="0">
                <a:latin typeface="Courier New" charset="0"/>
                <a:cs typeface="Courier New" charset="0"/>
              </a:rPr>
              <a:t>object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class</a:t>
            </a:r>
            <a:r>
              <a:rPr lang="en-US" b="1" dirty="0" err="1" smtClean="0">
                <a:latin typeface="Courier New" charset="0"/>
                <a:cs typeface="Courier New" charset="0"/>
              </a:rPr>
              <a:t>:num</a:t>
            </a:r>
            <a:r>
              <a:rPr lang="en-US" i="0" dirty="0" smtClean="0">
                <a:latin typeface="Courier New" charset="0"/>
                <a:cs typeface="Courier New" charset="0"/>
              </a:rPr>
              <a:t> ...</a:t>
            </a:r>
          </a:p>
          <a:p>
            <a:pPr lvl="2">
              <a:buNone/>
            </a:pPr>
            <a:r>
              <a:rPr lang="en-US" i="0" dirty="0">
                <a:latin typeface="Courier New" charset="0"/>
                <a:cs typeface="Courier New" charset="0"/>
              </a:rPr>
              <a:t>object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class</a:t>
            </a:r>
            <a:r>
              <a:rPr lang="en-US" b="1" dirty="0" err="1" smtClean="0">
                <a:latin typeface="Courier New" charset="0"/>
                <a:cs typeface="Courier New" charset="0"/>
              </a:rPr>
              <a:t>:first</a:t>
            </a:r>
            <a:r>
              <a:rPr lang="en-US" b="1" dirty="0" smtClean="0">
                <a:latin typeface="Courier New" charset="0"/>
                <a:cs typeface="Courier New" charset="0"/>
              </a:rPr>
              <a:t>..last</a:t>
            </a:r>
            <a:r>
              <a:rPr lang="en-US" i="0" dirty="0" smtClean="0">
                <a:latin typeface="Courier New" charset="0"/>
                <a:cs typeface="Courier New" charset="0"/>
              </a:rPr>
              <a:t> </a:t>
            </a:r>
            <a:r>
              <a:rPr lang="en-US" i="0" dirty="0">
                <a:latin typeface="Courier New" charset="0"/>
                <a:cs typeface="Courier New" charset="0"/>
              </a:rPr>
              <a:t>...</a:t>
            </a:r>
            <a:endParaRPr lang="en-US" dirty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5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9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Rules for values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Double quotes </a:t>
            </a:r>
            <a:r>
              <a:rPr lang="en-US" sz="2800" dirty="0" smtClean="0">
                <a:latin typeface="Arial" charset="0"/>
              </a:rPr>
              <a:t>required </a:t>
            </a:r>
            <a:r>
              <a:rPr lang="en-US" sz="2800" dirty="0">
                <a:latin typeface="Arial" charset="0"/>
              </a:rPr>
              <a:t>if string has spaces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Non-string values are converted automatically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Quotes suppress </a:t>
            </a:r>
            <a:r>
              <a:rPr lang="en-US" sz="2400" dirty="0">
                <a:latin typeface="Arial" charset="0"/>
              </a:rPr>
              <a:t>all other rules (math, expansions, etc.)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Times and other special types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Requires single quotes when spaces are included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Functional values allowed outside </a:t>
            </a:r>
            <a:r>
              <a:rPr lang="en-US" sz="2800" dirty="0" smtClean="0">
                <a:latin typeface="Arial" charset="0"/>
              </a:rPr>
              <a:t>parentheses</a:t>
            </a:r>
          </a:p>
          <a:p>
            <a:pPr lvl="1"/>
            <a:r>
              <a:rPr lang="en-US" sz="1800" b="1" i="0" dirty="0" err="1" smtClean="0">
                <a:latin typeface="Courier New" charset="0"/>
                <a:cs typeface="Courier New" charset="0"/>
              </a:rPr>
              <a:t>random.</a:t>
            </a:r>
            <a:r>
              <a:rPr lang="en-US" sz="1800" i="0" dirty="0" err="1" smtClean="0">
                <a:latin typeface="Courier New" charset="0"/>
                <a:cs typeface="Courier New" charset="0"/>
              </a:rPr>
              <a:t>dist</a:t>
            </a:r>
            <a:r>
              <a:rPr lang="en-US" sz="1800" b="1" i="0" dirty="0">
                <a:latin typeface="Courier New" charset="0"/>
                <a:cs typeface="Courier New" charset="0"/>
              </a:rPr>
              <a:t>(</a:t>
            </a:r>
            <a:r>
              <a:rPr lang="en-US" sz="1800" i="1" dirty="0" err="1">
                <a:latin typeface="Courier New" charset="0"/>
                <a:cs typeface="Courier New" charset="0"/>
              </a:rPr>
              <a:t>args</a:t>
            </a:r>
            <a:r>
              <a:rPr lang="en-US" sz="1800" i="1" dirty="0">
                <a:latin typeface="Courier New" charset="0"/>
                <a:cs typeface="Courier New" charset="0"/>
              </a:rPr>
              <a:t>...</a:t>
            </a:r>
            <a:r>
              <a:rPr lang="en-US" sz="1800" b="1" i="0" dirty="0" smtClean="0">
                <a:latin typeface="Courier New" charset="0"/>
                <a:cs typeface="Courier New" charset="0"/>
              </a:rPr>
              <a:t>)</a:t>
            </a:r>
            <a:endParaRPr lang="en-US" i="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Arial" charset="0"/>
                <a:cs typeface="Courier New" charset="0"/>
              </a:rPr>
              <a:t>Some properties use extended syntax, e.g.,</a:t>
            </a:r>
          </a:p>
          <a:p>
            <a:pPr lvl="1"/>
            <a:r>
              <a:rPr lang="en-US" sz="1800" i="1" dirty="0" err="1" smtClean="0">
                <a:latin typeface="Courier New" charset="0"/>
                <a:cs typeface="Courier New" charset="0"/>
              </a:rPr>
              <a:t>my_randomvar</a:t>
            </a:r>
            <a:r>
              <a:rPr lang="en-US" sz="1800" dirty="0" smtClean="0">
                <a:latin typeface="Courier New" charset="0"/>
                <a:cs typeface="Courier New" charset="0"/>
              </a:rPr>
              <a:t> {</a:t>
            </a:r>
            <a:r>
              <a:rPr lang="en-US" sz="1800" b="1" dirty="0" err="1" smtClean="0">
                <a:latin typeface="Courier New" charset="0"/>
                <a:cs typeface="Courier New" charset="0"/>
              </a:rPr>
              <a:t>type:normal</a:t>
            </a:r>
            <a:r>
              <a:rPr lang="en-US" sz="1800" dirty="0" smtClean="0">
                <a:latin typeface="Courier New" charset="0"/>
                <a:cs typeface="Courier New" charset="0"/>
              </a:rPr>
              <a:t>(0,1); </a:t>
            </a:r>
            <a:r>
              <a:rPr lang="en-US" sz="1800" b="1" dirty="0" smtClean="0">
                <a:latin typeface="Courier New" charset="0"/>
                <a:cs typeface="Courier New" charset="0"/>
              </a:rPr>
              <a:t>min</a:t>
            </a:r>
            <a:r>
              <a:rPr lang="en-US" sz="1800" dirty="0" smtClean="0">
                <a:latin typeface="Courier New" charset="0"/>
                <a:cs typeface="Courier New" charset="0"/>
              </a:rPr>
              <a:t>:0; </a:t>
            </a:r>
            <a:r>
              <a:rPr lang="en-US" sz="1800" b="1" dirty="0" smtClean="0">
                <a:latin typeface="Courier New" charset="0"/>
                <a:cs typeface="Courier New" charset="0"/>
              </a:rPr>
              <a:t>refresh</a:t>
            </a:r>
            <a:r>
              <a:rPr lang="en-US" sz="1800" dirty="0" smtClean="0">
                <a:latin typeface="Courier New" charset="0"/>
                <a:cs typeface="Courier New" charset="0"/>
              </a:rPr>
              <a:t>:30s; };</a:t>
            </a:r>
            <a:endParaRPr lang="en-US" sz="2600" b="1" i="0" dirty="0" smtClean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59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Expression syntax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Standard math operations used</a:t>
            </a:r>
          </a:p>
          <a:p>
            <a:pPr lvl="2"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((12+8)/9)</a:t>
            </a:r>
          </a:p>
          <a:p>
            <a:pPr eaLnBrk="1" hangingPunct="1"/>
            <a:r>
              <a:rPr lang="en-US" dirty="0">
                <a:latin typeface="Arial" charset="0"/>
              </a:rPr>
              <a:t>Usual math functions supported</a:t>
            </a:r>
          </a:p>
          <a:p>
            <a:pPr lvl="2"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(sin((12+8)/2*Pi))</a:t>
            </a:r>
          </a:p>
          <a:p>
            <a:pPr eaLnBrk="1" hangingPunct="1"/>
            <a:r>
              <a:rPr lang="en-US" dirty="0">
                <a:latin typeface="Arial" charset="0"/>
              </a:rPr>
              <a:t>Can refer to other properties of object, e.g.,</a:t>
            </a:r>
          </a:p>
          <a:p>
            <a:pPr lvl="2"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(… $</a:t>
            </a:r>
            <a:r>
              <a:rPr lang="en-US" i="1" dirty="0" err="1">
                <a:latin typeface="Courier New" charset="0"/>
                <a:cs typeface="Courier New" charset="0"/>
              </a:rPr>
              <a:t>property_name</a:t>
            </a:r>
            <a:r>
              <a:rPr lang="en-US" i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cs typeface="Courier New" charset="0"/>
              </a:rPr>
              <a:t>…)</a:t>
            </a:r>
          </a:p>
          <a:p>
            <a:pPr lvl="2"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(… </a:t>
            </a:r>
            <a:r>
              <a:rPr lang="en-US" b="1" dirty="0" err="1">
                <a:latin typeface="Courier New" charset="0"/>
                <a:cs typeface="Courier New" charset="0"/>
              </a:rPr>
              <a:t>this.</a:t>
            </a:r>
            <a:r>
              <a:rPr lang="en-US" i="1" dirty="0" err="1">
                <a:latin typeface="Courier New" charset="0"/>
                <a:cs typeface="Courier New" charset="0"/>
              </a:rPr>
              <a:t>property_name</a:t>
            </a:r>
            <a:r>
              <a:rPr lang="en-US" i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cs typeface="Courier New" charset="0"/>
              </a:rPr>
              <a:t>…)</a:t>
            </a:r>
          </a:p>
          <a:p>
            <a:pPr lvl="2"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(… </a:t>
            </a:r>
            <a:r>
              <a:rPr lang="en-US" b="1" dirty="0" err="1">
                <a:latin typeface="Courier New" charset="0"/>
                <a:cs typeface="Courier New" charset="0"/>
              </a:rPr>
              <a:t>parent.</a:t>
            </a:r>
            <a:r>
              <a:rPr lang="en-US" i="1" dirty="0" err="1">
                <a:latin typeface="Courier New" charset="0"/>
                <a:cs typeface="Courier New" charset="0"/>
              </a:rPr>
              <a:t>property_name</a:t>
            </a:r>
            <a:r>
              <a:rPr lang="en-US" i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cs typeface="Courier New" charset="0"/>
              </a:rPr>
              <a:t>…)</a:t>
            </a:r>
          </a:p>
          <a:p>
            <a:pPr lvl="2" eaLnBrk="1" hangingPunct="1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(… </a:t>
            </a:r>
            <a:r>
              <a:rPr lang="en-US" i="1" dirty="0" err="1">
                <a:latin typeface="Courier New" charset="0"/>
                <a:cs typeface="Courier New" charset="0"/>
              </a:rPr>
              <a:t>object</a:t>
            </a:r>
            <a:r>
              <a:rPr lang="en-US" b="1" dirty="0" err="1">
                <a:latin typeface="Courier New" charset="0"/>
                <a:cs typeface="Courier New" charset="0"/>
              </a:rPr>
              <a:t>.</a:t>
            </a:r>
            <a:r>
              <a:rPr lang="en-US" i="1" dirty="0" err="1">
                <a:latin typeface="Courier New" charset="0"/>
                <a:cs typeface="Courier New" charset="0"/>
              </a:rPr>
              <a:t>property_name</a:t>
            </a:r>
            <a:r>
              <a:rPr lang="en-US" i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cs typeface="Courier New" charset="0"/>
              </a:rPr>
              <a:t>…) </a:t>
            </a:r>
            <a:r>
              <a:rPr lang="en-US" b="1" dirty="0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b="1" dirty="0">
                <a:latin typeface="Courier New" charset="0"/>
                <a:cs typeface="Courier New" charset="0"/>
              </a:rPr>
              <a:t>caveat!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36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Functionals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Only for random numbers</a:t>
            </a:r>
          </a:p>
          <a:p>
            <a:pPr eaLnBrk="1" hangingPunct="1"/>
            <a:r>
              <a:rPr lang="en-US" sz="2400">
                <a:latin typeface="Arial" charset="0"/>
              </a:rPr>
              <a:t>Distributions require arguments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Discrete distributions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degenerate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bernoulli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p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sampled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n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x</a:t>
            </a:r>
            <a:r>
              <a:rPr lang="en-US" sz="2000" baseline="-25000">
                <a:latin typeface="Courier New" charset="0"/>
                <a:cs typeface="Courier New" charset="0"/>
              </a:rPr>
              <a:t>1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x</a:t>
            </a:r>
            <a:r>
              <a:rPr lang="en-US" sz="2000" baseline="-25000">
                <a:latin typeface="Courier New" charset="0"/>
                <a:cs typeface="Courier New" charset="0"/>
              </a:rPr>
              <a:t>2</a:t>
            </a:r>
            <a:r>
              <a:rPr lang="en-US" sz="2000">
                <a:latin typeface="Courier New" charset="0"/>
                <a:cs typeface="Courier New" charset="0"/>
              </a:rPr>
              <a:t>,…,</a:t>
            </a:r>
            <a:r>
              <a:rPr lang="en-US" sz="2000" i="1">
                <a:latin typeface="Courier New" charset="0"/>
                <a:cs typeface="Courier New" charset="0"/>
              </a:rPr>
              <a:t>x</a:t>
            </a:r>
            <a:r>
              <a:rPr lang="en-US" sz="2000" i="1" baseline="-25000">
                <a:latin typeface="Courier New" charset="0"/>
                <a:cs typeface="Courier New" charset="0"/>
              </a:rPr>
              <a:t>n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endParaRPr lang="en-US" sz="240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Others likely coming</a:t>
            </a:r>
            <a:endParaRPr lang="en-US" sz="2400">
              <a:latin typeface="Courier New" charset="0"/>
              <a:cs typeface="Courier New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Continuous distributions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uniform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a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b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normal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m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lognormal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m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exponential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l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pareto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m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g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beta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a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b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gamma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a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b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weibull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l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k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rayleigh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triangle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sz="2000" i="1">
                <a:latin typeface="Courier New" charset="0"/>
                <a:cs typeface="Courier New" charset="0"/>
              </a:rPr>
              <a:t>a</a:t>
            </a:r>
            <a:r>
              <a:rPr lang="en-US" sz="2000">
                <a:latin typeface="Courier New" charset="0"/>
                <a:cs typeface="Courier New" charset="0"/>
              </a:rPr>
              <a:t>,</a:t>
            </a:r>
            <a:r>
              <a:rPr lang="en-US" sz="2000" i="1">
                <a:latin typeface="Courier New" charset="0"/>
                <a:cs typeface="Courier New" charset="0"/>
              </a:rPr>
              <a:t>b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706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Nested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Implicit parent-child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Allows generation of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Avoid having to provide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Equivalent: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object house {		object house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object dryer {		  name </a:t>
            </a:r>
            <a:r>
              <a:rPr lang="en-US" sz="1800" b="1" dirty="0" err="1">
                <a:latin typeface="Courier New" charset="0"/>
                <a:cs typeface="Courier New" charset="0"/>
              </a:rPr>
              <a:t>my_house</a:t>
            </a:r>
            <a:r>
              <a:rPr lang="en-US" sz="1800" b="1" dirty="0">
                <a:latin typeface="Courier New" charset="0"/>
                <a:cs typeface="Courier New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	...			  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};				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...				object dryer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}					  parent </a:t>
            </a:r>
            <a:r>
              <a:rPr lang="en-US" sz="1800" b="1" dirty="0" err="1">
                <a:latin typeface="Courier New" charset="0"/>
                <a:cs typeface="Courier New" charset="0"/>
              </a:rPr>
              <a:t>my_house</a:t>
            </a:r>
            <a:r>
              <a:rPr lang="en-US" sz="1800" b="1" dirty="0">
                <a:latin typeface="Courier New" charset="0"/>
                <a:cs typeface="Courier New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charset="0"/>
                <a:cs typeface="Courier New" charset="0"/>
              </a:rPr>
              <a:t>					  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Arial" charset="0"/>
              </a:rPr>
              <a:t>					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equivalent: 	</a:t>
            </a:r>
            <a:r>
              <a:rPr lang="en-US" sz="2400" b="1" dirty="0">
                <a:latin typeface="Courier New" charset="0"/>
                <a:cs typeface="Courier New" charset="0"/>
              </a:rPr>
              <a:t>object house:..10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48087" y="4967288"/>
            <a:ext cx="1190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62387" y="3757613"/>
            <a:ext cx="962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qual 17"/>
          <p:cNvSpPr/>
          <p:nvPr/>
        </p:nvSpPr>
        <p:spPr>
          <a:xfrm>
            <a:off x="3505200" y="4010026"/>
            <a:ext cx="457200" cy="228600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45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Macro processing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Hash (#) in first </a:t>
            </a:r>
            <a:r>
              <a:rPr lang="en-US" dirty="0" smtClean="0">
                <a:latin typeface="Arial" charset="0"/>
              </a:rPr>
              <a:t>non-white of a line specifies macros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Macro processing is done first</a:t>
            </a:r>
          </a:p>
          <a:p>
            <a:pPr eaLnBrk="1" hangingPunct="1"/>
            <a:r>
              <a:rPr lang="en-US" dirty="0">
                <a:latin typeface="Arial" charset="0"/>
              </a:rPr>
              <a:t>New values stored as global variables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Courier New" charset="0"/>
                <a:cs typeface="Courier New" charset="0"/>
              </a:rPr>
              <a:t>#define MYDEF=text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Inline substitutions of macros syntax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${MYDEF}</a:t>
            </a:r>
          </a:p>
          <a:p>
            <a:pPr eaLnBrk="1" hangingPunct="1"/>
            <a:r>
              <a:rPr lang="en-US" dirty="0">
                <a:latin typeface="Arial" charset="0"/>
              </a:rPr>
              <a:t>Environment variables also substituted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${USER}</a:t>
            </a:r>
          </a:p>
        </p:txBody>
      </p:sp>
    </p:spTree>
    <p:extLst>
      <p:ext uri="{BB962C8B-B14F-4D97-AF65-F5344CB8AC3E}">
        <p14:creationId xmlns:p14="http://schemas.microsoft.com/office/powerpoint/2010/main" val="4125342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Standard macros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Standard expressions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#include </a:t>
            </a:r>
            <a:r>
              <a:rPr lang="en-US" i="1">
                <a:latin typeface="Courier New" charset="0"/>
                <a:cs typeface="Courier New" charset="0"/>
              </a:rPr>
              <a:t>filename</a:t>
            </a:r>
            <a:endParaRPr lang="en-US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#print </a:t>
            </a:r>
            <a:r>
              <a:rPr lang="en-US" i="1">
                <a:latin typeface="Courier New" charset="0"/>
                <a:cs typeface="Courier New" charset="0"/>
              </a:rPr>
              <a:t>expression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#warning </a:t>
            </a:r>
            <a:r>
              <a:rPr lang="en-US" i="1">
                <a:latin typeface="Courier New" charset="0"/>
                <a:cs typeface="Courier New" charset="0"/>
              </a:rPr>
              <a:t>message</a:t>
            </a:r>
            <a:endParaRPr lang="en-US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#error </a:t>
            </a:r>
            <a:r>
              <a:rPr lang="en-US" i="1">
                <a:latin typeface="Courier New" charset="0"/>
                <a:cs typeface="Courier New" charset="0"/>
              </a:rPr>
              <a:t>message</a:t>
            </a:r>
            <a:endParaRPr lang="en-US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#define </a:t>
            </a:r>
            <a:r>
              <a:rPr lang="en-US" i="1">
                <a:latin typeface="Courier New" charset="0"/>
                <a:cs typeface="Courier New" charset="0"/>
              </a:rPr>
              <a:t>name</a:t>
            </a:r>
            <a:r>
              <a:rPr lang="en-US" b="1">
                <a:latin typeface="Courier New" charset="0"/>
                <a:cs typeface="Courier New" charset="0"/>
              </a:rPr>
              <a:t>=</a:t>
            </a:r>
            <a:r>
              <a:rPr lang="en-US" i="1">
                <a:latin typeface="Courier New" charset="0"/>
                <a:cs typeface="Courier New" charset="0"/>
              </a:rPr>
              <a:t>value</a:t>
            </a:r>
            <a:endParaRPr lang="en-US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#set </a:t>
            </a:r>
            <a:r>
              <a:rPr lang="en-US" i="1">
                <a:latin typeface="Courier New" charset="0"/>
                <a:cs typeface="Courier New" charset="0"/>
              </a:rPr>
              <a:t>name</a:t>
            </a:r>
            <a:r>
              <a:rPr lang="en-US" b="1">
                <a:latin typeface="Courier New" charset="0"/>
                <a:cs typeface="Courier New" charset="0"/>
              </a:rPr>
              <a:t>=</a:t>
            </a:r>
            <a:r>
              <a:rPr lang="en-US" i="1">
                <a:latin typeface="Courier New" charset="0"/>
                <a:cs typeface="Courier New" charset="0"/>
              </a:rPr>
              <a:t>value</a:t>
            </a:r>
            <a:endParaRPr lang="en-US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#setenv </a:t>
            </a:r>
            <a:r>
              <a:rPr lang="en-US" i="1">
                <a:latin typeface="Courier New" charset="0"/>
                <a:cs typeface="Courier New" charset="0"/>
              </a:rPr>
              <a:t>name</a:t>
            </a:r>
            <a:r>
              <a:rPr lang="en-US" b="1">
                <a:latin typeface="Courier New" charset="0"/>
                <a:cs typeface="Courier New" charset="0"/>
              </a:rPr>
              <a:t>=</a:t>
            </a:r>
            <a:r>
              <a:rPr lang="en-US" i="1">
                <a:latin typeface="Courier New" charset="0"/>
                <a:cs typeface="Courier New" charset="0"/>
              </a:rPr>
              <a:t>value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Conditionals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#if </a:t>
            </a:r>
            <a:r>
              <a:rPr lang="en-US" i="1">
                <a:latin typeface="Courier New" charset="0"/>
                <a:cs typeface="Courier New" charset="0"/>
              </a:rPr>
              <a:t>expression</a:t>
            </a:r>
            <a:endParaRPr lang="en-US">
              <a:latin typeface="Courier New" charset="0"/>
              <a:cs typeface="Courier New" charset="0"/>
            </a:endParaRP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#else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#endif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#ifdef </a:t>
            </a:r>
            <a:r>
              <a:rPr lang="en-US" i="1">
                <a:latin typeface="Courier New" charset="0"/>
                <a:cs typeface="Courier New" charset="0"/>
              </a:rPr>
              <a:t>name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#ifndef </a:t>
            </a:r>
            <a:r>
              <a:rPr lang="en-US" i="1">
                <a:latin typeface="Courier New" charset="0"/>
                <a:cs typeface="Courier New" charset="0"/>
              </a:rPr>
              <a:t>name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#ifexist </a:t>
            </a:r>
            <a:r>
              <a:rPr lang="en-US" i="1">
                <a:latin typeface="Courier New" charset="0"/>
                <a:cs typeface="Courier New" charset="0"/>
              </a:rPr>
              <a:t>file</a:t>
            </a:r>
          </a:p>
          <a:p>
            <a:pPr lvl="1" eaLnBrk="1" hangingPunct="1">
              <a:buFontTx/>
              <a:buNone/>
            </a:pPr>
            <a:r>
              <a:rPr lang="en-US" i="1">
                <a:latin typeface="Courier New" charset="0"/>
                <a:cs typeface="Courier New" charset="0"/>
              </a:rPr>
              <a:t>	…</a:t>
            </a:r>
            <a:endParaRPr lang="en-US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8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Schedules, Loadshapes, and Enduses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</a:rPr>
              <a:t>schedule </a:t>
            </a:r>
            <a:r>
              <a:rPr lang="en-US" dirty="0">
                <a:latin typeface="Arial" charset="0"/>
              </a:rPr>
              <a:t>directive is available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Provides efficient built-in support for </a:t>
            </a:r>
            <a:r>
              <a:rPr lang="en-US" dirty="0" smtClean="0">
                <a:latin typeface="Arial" charset="0"/>
              </a:rPr>
              <a:t>periodic values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err="1">
                <a:latin typeface="Arial" charset="0"/>
              </a:rPr>
              <a:t>Loadshape</a:t>
            </a:r>
            <a:r>
              <a:rPr lang="en-US" dirty="0">
                <a:latin typeface="Arial" charset="0"/>
              </a:rPr>
              <a:t> property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Reads a schedule to update load</a:t>
            </a:r>
          </a:p>
          <a:p>
            <a:pPr lvl="1" eaLnBrk="1" hangingPunct="1"/>
            <a:r>
              <a:rPr lang="en-US" dirty="0">
                <a:latin typeface="Arial" charset="0"/>
              </a:rPr>
              <a:t>Implements various typical load behaviors </a:t>
            </a:r>
          </a:p>
          <a:p>
            <a:pPr eaLnBrk="1" hangingPunct="1"/>
            <a:r>
              <a:rPr lang="en-US" dirty="0" err="1">
                <a:latin typeface="Arial" charset="0"/>
              </a:rPr>
              <a:t>Enduse</a:t>
            </a:r>
            <a:r>
              <a:rPr lang="en-US" dirty="0">
                <a:latin typeface="Arial" charset="0"/>
              </a:rPr>
              <a:t> property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Reads </a:t>
            </a:r>
            <a:r>
              <a:rPr lang="en-US" dirty="0" err="1">
                <a:latin typeface="Arial" charset="0"/>
              </a:rPr>
              <a:t>loadshape</a:t>
            </a:r>
            <a:r>
              <a:rPr lang="en-US" dirty="0">
                <a:latin typeface="Arial" charset="0"/>
              </a:rPr>
              <a:t> </a:t>
            </a:r>
          </a:p>
          <a:p>
            <a:pPr lvl="1" eaLnBrk="1" hangingPunct="1"/>
            <a:r>
              <a:rPr lang="en-US" dirty="0">
                <a:latin typeface="Arial" charset="0"/>
              </a:rPr>
              <a:t>Synthesize power demand</a:t>
            </a:r>
          </a:p>
        </p:txBody>
      </p:sp>
    </p:spTree>
    <p:extLst>
      <p:ext uri="{BB962C8B-B14F-4D97-AF65-F5344CB8AC3E}">
        <p14:creationId xmlns:p14="http://schemas.microsoft.com/office/powerpoint/2010/main" val="736607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2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3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57213" y="3646170"/>
            <a:ext cx="5462587" cy="218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 smtClean="0">
                <a:cs typeface="Arial" charset="0"/>
              </a:rPr>
              <a:t>Introduce objects that control flow </a:t>
            </a:r>
            <a:r>
              <a:rPr lang="en-US" sz="2800" dirty="0">
                <a:cs typeface="Arial" charset="0"/>
              </a:rPr>
              <a:t>of data </a:t>
            </a:r>
            <a:r>
              <a:rPr lang="en-US" sz="2800" dirty="0" smtClean="0">
                <a:cs typeface="Arial" charset="0"/>
              </a:rPr>
              <a:t>in </a:t>
            </a:r>
            <a:r>
              <a:rPr lang="en-US" sz="2800" dirty="0">
                <a:cs typeface="Arial" charset="0"/>
              </a:rPr>
              <a:t>and out of </a:t>
            </a:r>
            <a:r>
              <a:rPr lang="en-US" sz="2800" dirty="0" err="1">
                <a:cs typeface="Arial" charset="0"/>
              </a:rPr>
              <a:t>GridLAB</a:t>
            </a:r>
            <a:r>
              <a:rPr lang="en-US" sz="2800" dirty="0">
                <a:cs typeface="Arial" charset="0"/>
              </a:rPr>
              <a:t>-D.</a:t>
            </a:r>
          </a:p>
        </p:txBody>
      </p:sp>
      <p:sp>
        <p:nvSpPr>
          <p:cNvPr id="11" name="Rectangle 2"/>
          <p:cNvSpPr txBox="1"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4400" dirty="0">
                <a:latin typeface="Arial" pitchFamily="34" charset="0"/>
                <a:ea typeface="+mj-ea"/>
                <a:cs typeface="Arial" pitchFamily="34" charset="0"/>
              </a:rPr>
              <a:t>Data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240100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Extracting </a:t>
            </a:r>
            <a:r>
              <a:rPr lang="en-US" dirty="0" smtClean="0">
                <a:latin typeface="Arial" charset="0"/>
                <a:cs typeface="Arial" charset="0"/>
              </a:rPr>
              <a:t>final results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dirty="0" smtClean="0">
                <a:latin typeface="Arial" charset="0"/>
                <a:cs typeface="Arial" charset="0"/>
              </a:rPr>
              <a:t>XML dump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XML files describe models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Classes, objects, players, recorders and clocks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Strengths</a:t>
            </a:r>
            <a:endParaRPr lang="en-US" sz="2800" dirty="0">
              <a:ea typeface="ＭＳ Ｐゴシック" charset="-128"/>
            </a:endParaRP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Highly compatible with other software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Faithful representation of a single model instance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Weaknesses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Viewing and editing only with third-party tools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Rigid (non-parametric) syntax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Not good for creating large complex models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No populations or distribution allowed</a:t>
            </a:r>
          </a:p>
          <a:p>
            <a:pPr lvl="1">
              <a:defRPr/>
            </a:pPr>
            <a:r>
              <a:rPr lang="en-US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Not easily used for extraction of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3079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is GridLAB-D?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3505200"/>
            <a:ext cx="7989887" cy="2187702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</a:rPr>
              <a:t>Background </a:t>
            </a:r>
            <a:r>
              <a:rPr lang="en-US" sz="2800" dirty="0">
                <a:latin typeface="Arial" charset="0"/>
                <a:ea typeface="ＭＳ Ｐゴシック" charset="0"/>
              </a:rPr>
              <a:t>on what </a:t>
            </a:r>
            <a:r>
              <a:rPr lang="en-US" sz="2800" dirty="0" err="1">
                <a:latin typeface="Arial" charset="0"/>
                <a:ea typeface="ＭＳ Ｐゴシック" charset="0"/>
              </a:rPr>
              <a:t>GridLAB</a:t>
            </a:r>
            <a:r>
              <a:rPr lang="en-US" sz="2800" dirty="0">
                <a:latin typeface="Arial" charset="0"/>
                <a:ea typeface="ＭＳ Ｐゴシック" charset="0"/>
              </a:rPr>
              <a:t>-D </a:t>
            </a:r>
            <a:endParaRPr lang="en-US" sz="2800" dirty="0" smtClean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</a:rPr>
              <a:t>does and how it does </a:t>
            </a:r>
            <a:r>
              <a:rPr lang="en-US" sz="2800" dirty="0">
                <a:latin typeface="Arial" charset="0"/>
                <a:ea typeface="ＭＳ Ｐゴシック" charset="0"/>
              </a:rPr>
              <a:t>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95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Extracting </a:t>
            </a:r>
            <a:r>
              <a:rPr lang="en-US" dirty="0" smtClean="0">
                <a:latin typeface="Arial" charset="0"/>
                <a:cs typeface="Arial" charset="0"/>
              </a:rPr>
              <a:t>intermediate results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Recorders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Samples a single object’s properties at designated times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Handles unit conversion if unit is specified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Samples stored in file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or database (depends on module)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Triggers </a:t>
            </a:r>
            <a:r>
              <a:rPr lang="en-US" dirty="0" smtClean="0">
                <a:latin typeface="Arial" charset="0"/>
                <a:cs typeface="Arial" charset="0"/>
              </a:rPr>
              <a:t>can start recording conditionally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Limits can end recording conditionally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Multi-recorder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Multi-object variant records several objects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Collector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Aggregates samples (e.g., mean, </a:t>
            </a:r>
            <a:r>
              <a:rPr lang="en-US" dirty="0" err="1" smtClean="0">
                <a:latin typeface="Arial" charset="0"/>
                <a:cs typeface="Arial" charset="0"/>
              </a:rPr>
              <a:t>stdev</a:t>
            </a:r>
            <a:r>
              <a:rPr lang="en-US" dirty="0" smtClean="0">
                <a:latin typeface="Arial" charset="0"/>
                <a:cs typeface="Arial" charset="0"/>
              </a:rPr>
              <a:t>, min, max, etc.)</a:t>
            </a:r>
          </a:p>
          <a:p>
            <a:r>
              <a:rPr lang="en-US" dirty="0">
                <a:latin typeface="Arial" charset="0"/>
                <a:cs typeface="Arial" charset="0"/>
              </a:rPr>
              <a:t>Histogram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Counts samples in bins, saves and reset at </a:t>
            </a:r>
            <a:r>
              <a:rPr lang="en-US" dirty="0" smtClean="0">
                <a:latin typeface="Arial" charset="0"/>
                <a:cs typeface="Arial" charset="0"/>
              </a:rPr>
              <a:t>intervals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051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Introducing </a:t>
            </a:r>
            <a:r>
              <a:rPr lang="en-US" dirty="0" smtClean="0">
                <a:latin typeface="Arial" charset="0"/>
                <a:cs typeface="Arial" charset="0"/>
              </a:rPr>
              <a:t>data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Players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Alter </a:t>
            </a:r>
            <a:r>
              <a:rPr lang="en-US" dirty="0">
                <a:latin typeface="Arial" charset="0"/>
                <a:cs typeface="Arial" charset="0"/>
              </a:rPr>
              <a:t>object properties </a:t>
            </a:r>
            <a:r>
              <a:rPr lang="en-US" dirty="0" smtClean="0">
                <a:latin typeface="Arial" charset="0"/>
                <a:cs typeface="Arial" charset="0"/>
              </a:rPr>
              <a:t>at designated times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Used to alter boundary conditions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Can use relative time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looped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Shapers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Schedules (using POSIX </a:t>
            </a:r>
            <a:r>
              <a:rPr lang="en-US" i="1" dirty="0" err="1" smtClean="0">
                <a:latin typeface="Arial" charset="0"/>
                <a:cs typeface="Arial" charset="0"/>
              </a:rPr>
              <a:t>cron</a:t>
            </a:r>
            <a:r>
              <a:rPr lang="en-US" dirty="0" smtClean="0">
                <a:latin typeface="Arial" charset="0"/>
                <a:cs typeface="Arial" charset="0"/>
              </a:rPr>
              <a:t> standard)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Amplitude</a:t>
            </a:r>
            <a:r>
              <a:rPr lang="en-US" dirty="0">
                <a:latin typeface="Arial" charset="0"/>
                <a:cs typeface="Arial" charset="0"/>
              </a:rPr>
              <a:t>: copies value directly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Pulse-width: on/off with a probability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Queues: accrues to threshold before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on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950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Tape Module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Changing properties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Player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Shaper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Sampling </a:t>
            </a:r>
            <a:r>
              <a:rPr lang="en-US" dirty="0"/>
              <a:t>properties</a:t>
            </a:r>
          </a:p>
          <a:p>
            <a:pPr lvl="1"/>
            <a:r>
              <a:rPr lang="en-US" dirty="0">
                <a:latin typeface="Arial" charset="0"/>
              </a:rPr>
              <a:t>Recorder</a:t>
            </a:r>
          </a:p>
          <a:p>
            <a:pPr lvl="1"/>
            <a:r>
              <a:rPr lang="en-US" dirty="0" err="1">
                <a:latin typeface="Arial" charset="0"/>
              </a:rPr>
              <a:t>M</a:t>
            </a:r>
            <a:r>
              <a:rPr lang="en-US" dirty="0" err="1"/>
              <a:t>ulti_recorder</a:t>
            </a:r>
            <a:endParaRPr lang="en-US" dirty="0"/>
          </a:p>
          <a:p>
            <a:pPr lvl="1"/>
            <a:r>
              <a:rPr lang="en-US" dirty="0"/>
              <a:t>Collector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 err="1"/>
              <a:t>Group_recorder</a:t>
            </a:r>
            <a:endParaRPr lang="en-US" dirty="0"/>
          </a:p>
          <a:p>
            <a:pPr lvl="1"/>
            <a:r>
              <a:rPr lang="en-US" dirty="0" err="1"/>
              <a:t>Violation_recorder</a:t>
            </a:r>
            <a:endParaRPr lang="en-US" dirty="0"/>
          </a:p>
          <a:p>
            <a:endParaRPr lang="en-US" dirty="0"/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MySQL Module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Mimics tape module</a:t>
            </a:r>
          </a:p>
          <a:p>
            <a:pPr lvl="1"/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Recorder</a:t>
            </a:r>
          </a:p>
          <a:p>
            <a:pPr lvl="1"/>
            <a:r>
              <a:rPr lang="en-US" dirty="0" smtClean="0"/>
              <a:t>Collector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data sources and 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Schedules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Represent periodic data (minute, hour, day, month, weekday)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efficient than player or shaper objects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Preloaded into core memory on initialization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Often used in </a:t>
            </a:r>
            <a:r>
              <a:rPr lang="en-US" dirty="0">
                <a:latin typeface="Arial" charset="0"/>
                <a:cs typeface="Arial" charset="0"/>
              </a:rPr>
              <a:t>conjunction with </a:t>
            </a:r>
            <a:r>
              <a:rPr lang="en-US" b="1" dirty="0" err="1" smtClean="0">
                <a:latin typeface="Arial" charset="0"/>
                <a:cs typeface="Arial" charset="0"/>
              </a:rPr>
              <a:t>loadshape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and </a:t>
            </a:r>
            <a:r>
              <a:rPr lang="en-US" b="1" dirty="0" err="1" smtClean="0">
                <a:latin typeface="Arial" charset="0"/>
                <a:cs typeface="Arial" charset="0"/>
              </a:rPr>
              <a:t>enduse</a:t>
            </a:r>
            <a:endParaRPr lang="en-US" b="1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Transforms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Defines reusable functions to transform a source property and apply it to a destination property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Filter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Defines a reusable discrete-time digital filter to transform a source property and apply the result to a destination property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5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Player and Shaper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Used to update information at a specific time from a file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Recorder and Collector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Used to collect information from the model 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Can also plot </a:t>
            </a:r>
            <a:r>
              <a:rPr lang="en-US" sz="2400" dirty="0">
                <a:latin typeface="Arial" charset="0"/>
              </a:rPr>
              <a:t>to screen or file</a:t>
            </a:r>
          </a:p>
          <a:p>
            <a:pPr eaLnBrk="1" hangingPunct="1"/>
            <a:r>
              <a:rPr lang="en-US" sz="2800" dirty="0" err="1">
                <a:latin typeface="Arial" charset="0"/>
              </a:rPr>
              <a:t>Loadshapes</a:t>
            </a:r>
            <a:r>
              <a:rPr lang="en-US" sz="2800" dirty="0">
                <a:latin typeface="Arial" charset="0"/>
              </a:rPr>
              <a:t> and Schedules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NOT part of the tape module, but similar functionality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Updates recurring information at a specific time directly from the core (not from a file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r>
              <a:rPr lang="en-US" sz="2600" dirty="0" smtClean="0">
                <a:latin typeface="Arial" charset="0"/>
              </a:rPr>
              <a:t>Transforms and Filters</a:t>
            </a:r>
          </a:p>
          <a:p>
            <a:pPr lvl="1"/>
            <a:r>
              <a:rPr lang="en-US" dirty="0" smtClean="0">
                <a:latin typeface="Arial" charset="0"/>
              </a:rPr>
              <a:t>Uses data from a source variable to modify other properties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Players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213" y="3646170"/>
            <a:ext cx="5462587" cy="21877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</a:rPr>
              <a:t>Objects </a:t>
            </a:r>
            <a:r>
              <a:rPr lang="en-US" sz="2800" dirty="0">
                <a:latin typeface="Arial" charset="0"/>
              </a:rPr>
              <a:t>that </a:t>
            </a:r>
            <a:r>
              <a:rPr lang="en-US" sz="2800" dirty="0" smtClean="0">
                <a:latin typeface="Arial" charset="0"/>
              </a:rPr>
              <a:t>set </a:t>
            </a:r>
            <a:r>
              <a:rPr lang="en-US" sz="2800" dirty="0">
                <a:latin typeface="Arial" charset="0"/>
              </a:rPr>
              <a:t>and control the </a:t>
            </a:r>
            <a:r>
              <a:rPr lang="en-US" sz="2800" dirty="0" smtClean="0">
                <a:latin typeface="Arial" charset="0"/>
              </a:rPr>
              <a:t>boundary </a:t>
            </a:r>
            <a:r>
              <a:rPr lang="en-US" sz="2800" dirty="0">
                <a:latin typeface="Arial" charset="0"/>
              </a:rPr>
              <a:t>conditions.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Input </a:t>
            </a:r>
            <a:r>
              <a:rPr lang="en-US" dirty="0" smtClean="0">
                <a:latin typeface="Arial" charset="0"/>
              </a:rPr>
              <a:t>object: player</a:t>
            </a:r>
            <a:endParaRPr lang="en-US" dirty="0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Implemented in </a:t>
            </a:r>
            <a:r>
              <a:rPr lang="en-US" b="1" dirty="0" smtClean="0">
                <a:latin typeface="Arial" charset="0"/>
              </a:rPr>
              <a:t>tape and </a:t>
            </a:r>
            <a:r>
              <a:rPr lang="en-US" b="1" dirty="0" err="1" smtClean="0">
                <a:latin typeface="Arial" charset="0"/>
              </a:rPr>
              <a:t>mysql</a:t>
            </a:r>
            <a:r>
              <a:rPr lang="en-US" dirty="0" smtClean="0">
                <a:latin typeface="Arial" charset="0"/>
              </a:rPr>
              <a:t> modules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One of three primary ways of inputting data</a:t>
            </a:r>
          </a:p>
          <a:p>
            <a:pPr lvl="1"/>
            <a:r>
              <a:rPr lang="en-US" dirty="0">
                <a:latin typeface="Arial" charset="0"/>
              </a:rPr>
              <a:t>Tapes apply a time-series to a single property of the parent object</a:t>
            </a:r>
          </a:p>
          <a:p>
            <a:pPr eaLnBrk="1" hangingPunct="1"/>
            <a:r>
              <a:rPr lang="en-US" dirty="0">
                <a:latin typeface="Arial" charset="0"/>
              </a:rPr>
              <a:t>Several possible sources of tape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File : source is a CSV files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ODBC : source is a database</a:t>
            </a:r>
          </a:p>
          <a:p>
            <a:pPr lvl="1" eaLnBrk="1" hangingPunct="1"/>
            <a:r>
              <a:rPr lang="en-US" dirty="0">
                <a:latin typeface="Arial" charset="0"/>
              </a:rPr>
              <a:t>Memory : source is a global </a:t>
            </a:r>
            <a:r>
              <a:rPr lang="en-US" dirty="0" smtClean="0">
                <a:latin typeface="Arial" charset="0"/>
              </a:rPr>
              <a:t>variable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MySQL : source is a table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Player timestamps</a:t>
            </a:r>
            <a:endParaRPr lang="en-US" dirty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Timestamp is the beginning of interval</a:t>
            </a:r>
          </a:p>
          <a:p>
            <a:pPr lvl="1"/>
            <a:r>
              <a:rPr lang="en-US" dirty="0">
                <a:latin typeface="Arial" charset="0"/>
              </a:rPr>
              <a:t>Absolute time uses ISO time format</a:t>
            </a:r>
          </a:p>
          <a:p>
            <a:pPr marL="233362" lvl="1" indent="0" eaLnBrk="1" hangingPunct="1">
              <a:buNone/>
            </a:pPr>
            <a:r>
              <a:rPr lang="en-US" dirty="0" smtClean="0">
                <a:latin typeface="Arial" charset="0"/>
              </a:rPr>
              <a:t>	YYYY</a:t>
            </a:r>
            <a:r>
              <a:rPr lang="en-US" dirty="0">
                <a:latin typeface="Arial" charset="0"/>
              </a:rPr>
              <a:t>-MM-DD </a:t>
            </a:r>
            <a:r>
              <a:rPr lang="en-US" dirty="0" err="1">
                <a:latin typeface="Arial" charset="0"/>
              </a:rPr>
              <a:t>hh:mm:ss</a:t>
            </a:r>
            <a:r>
              <a:rPr lang="en-US" dirty="0">
                <a:latin typeface="Arial" charset="0"/>
              </a:rPr>
              <a:t> [ZZZ]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Missing </a:t>
            </a:r>
            <a:r>
              <a:rPr lang="en-US" dirty="0" err="1" smtClean="0">
                <a:latin typeface="Arial" charset="0"/>
              </a:rPr>
              <a:t>timezone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implies </a:t>
            </a:r>
            <a:r>
              <a:rPr lang="en-US" dirty="0" smtClean="0">
                <a:latin typeface="Arial" charset="0"/>
              </a:rPr>
              <a:t>UTC (not local </a:t>
            </a:r>
            <a:r>
              <a:rPr lang="en-US" dirty="0" err="1" smtClean="0">
                <a:latin typeface="Arial" charset="0"/>
              </a:rPr>
              <a:t>timezone</a:t>
            </a:r>
            <a:r>
              <a:rPr lang="en-US" dirty="0" smtClean="0">
                <a:latin typeface="Arial" charset="0"/>
              </a:rPr>
              <a:t>!)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Relative </a:t>
            </a:r>
            <a:r>
              <a:rPr lang="en-US" dirty="0">
                <a:latin typeface="Arial" charset="0"/>
              </a:rPr>
              <a:t>times use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+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prefix, e.g.,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+600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Relative times </a:t>
            </a:r>
            <a:r>
              <a:rPr lang="en-US" dirty="0">
                <a:latin typeface="Arial" charset="0"/>
              </a:rPr>
              <a:t>can have </a:t>
            </a:r>
            <a:r>
              <a:rPr lang="en-US" dirty="0" smtClean="0">
                <a:latin typeface="Arial" charset="0"/>
              </a:rPr>
              <a:t>units (default is seconds)</a:t>
            </a:r>
            <a:endParaRPr lang="en-US" dirty="0">
              <a:latin typeface="Arial" charset="0"/>
            </a:endParaRPr>
          </a:p>
          <a:p>
            <a:pPr marL="233362" lvl="1" indent="0" eaLnBrk="1" hangingPunct="1">
              <a:buNone/>
            </a:pPr>
            <a:r>
              <a:rPr lang="en-US" altLang="ja-JP" dirty="0" smtClean="0">
                <a:latin typeface="Arial" charset="0"/>
              </a:rPr>
              <a:t>	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,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m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,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,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,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, </a:t>
            </a:r>
            <a:endParaRPr lang="en-US" dirty="0" smtClean="0">
              <a:latin typeface="Arial" charset="0"/>
            </a:endParaRPr>
          </a:p>
          <a:p>
            <a:pPr marL="233362" lvl="1" indent="0" eaLnBrk="1" hangingPunct="1">
              <a:buNone/>
            </a:pPr>
            <a:r>
              <a:rPr lang="en-US" altLang="ja-JP" dirty="0">
                <a:latin typeface="Arial" charset="0"/>
              </a:rPr>
              <a:t>	</a:t>
            </a:r>
            <a:r>
              <a:rPr lang="en-US" altLang="ja-JP" dirty="0" smtClean="0">
                <a:latin typeface="Arial" charset="0"/>
              </a:rPr>
              <a:t>Examples: </a:t>
            </a:r>
            <a:r>
              <a:rPr lang="en-US" altLang="ja-JP" dirty="0" smtClean="0">
                <a:latin typeface="Arial" charset="0"/>
              </a:rPr>
              <a:t>+</a:t>
            </a:r>
            <a:r>
              <a:rPr lang="en-US" dirty="0" smtClean="0">
                <a:latin typeface="Arial" charset="0"/>
              </a:rPr>
              <a:t>12h</a:t>
            </a:r>
          </a:p>
          <a:p>
            <a:pPr indent="-223838"/>
            <a:endParaRPr lang="en-US" sz="1400" dirty="0" smtClean="0">
              <a:latin typeface="Arial" charset="0"/>
            </a:endParaRPr>
          </a:p>
          <a:p>
            <a:pPr indent="-223838"/>
            <a:r>
              <a:rPr lang="en-US" u="sng" dirty="0" smtClean="0">
                <a:latin typeface="Arial" charset="0"/>
              </a:rPr>
              <a:t>Warning</a:t>
            </a:r>
            <a:r>
              <a:rPr lang="en-US" dirty="0" smtClean="0">
                <a:latin typeface="Arial" charset="0"/>
              </a:rPr>
              <a:t>: “m” is not the standard unit for minutes. The tape modules does not use </a:t>
            </a:r>
            <a:r>
              <a:rPr lang="en-US" dirty="0" err="1" smtClean="0">
                <a:latin typeface="Arial" charset="0"/>
              </a:rPr>
              <a:t>GridLAB</a:t>
            </a:r>
            <a:r>
              <a:rPr lang="en-US" dirty="0" smtClean="0">
                <a:latin typeface="Arial" charset="0"/>
              </a:rPr>
              <a:t>-D’s unit conversion system, in which the standard unit for a minute is “min”.</a:t>
            </a:r>
            <a:endParaRPr lang="en-US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Player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property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Name of parent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property that is updated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Data conversion is automatic</a:t>
            </a:r>
          </a:p>
          <a:p>
            <a:pPr lvl="1"/>
            <a:r>
              <a:rPr lang="en-US" dirty="0">
                <a:latin typeface="Arial" charset="0"/>
              </a:rPr>
              <a:t>Conversion is from text input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Boolean </a:t>
            </a:r>
            <a:r>
              <a:rPr lang="en-US" dirty="0">
                <a:latin typeface="Arial" charset="0"/>
                <a:sym typeface="Wingdings" charset="0"/>
              </a:rPr>
              <a:t>uses TRUE or FALSE and/or 0 or 1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Integer uses </a:t>
            </a:r>
            <a:r>
              <a:rPr lang="en-US" dirty="0" err="1" smtClean="0">
                <a:latin typeface="Arial" charset="0"/>
                <a:sym typeface="Wingdings" charset="0"/>
              </a:rPr>
              <a:t>atoi</a:t>
            </a:r>
            <a:r>
              <a:rPr lang="en-US" dirty="0" smtClean="0">
                <a:latin typeface="Arial" charset="0"/>
                <a:sym typeface="Wingdings" charset="0"/>
              </a:rPr>
              <a:t>()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Enumeration/set uses keywords (specific to property)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Double uses </a:t>
            </a:r>
            <a:r>
              <a:rPr lang="en-US" b="1" dirty="0" err="1">
                <a:latin typeface="Arial" charset="0"/>
                <a:sym typeface="Wingdings" charset="0"/>
              </a:rPr>
              <a:t>double_format</a:t>
            </a:r>
            <a:r>
              <a:rPr lang="en-US" dirty="0">
                <a:latin typeface="Arial" charset="0"/>
                <a:sym typeface="Wingdings" charset="0"/>
              </a:rPr>
              <a:t> </a:t>
            </a:r>
            <a:r>
              <a:rPr lang="en-US" dirty="0" smtClean="0">
                <a:latin typeface="Arial" charset="0"/>
                <a:sym typeface="Wingdings" charset="0"/>
              </a:rPr>
              <a:t>(a global variable)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</a:rPr>
              <a:t>Complex uses </a:t>
            </a:r>
            <a:r>
              <a:rPr lang="en-US" b="1" dirty="0" err="1" smtClean="0">
                <a:latin typeface="Arial" charset="0"/>
              </a:rPr>
              <a:t>complex_format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(a global variable)</a:t>
            </a:r>
            <a:endParaRPr lang="en-US" b="1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Object references use </a:t>
            </a:r>
            <a:r>
              <a:rPr lang="en-US" b="1" dirty="0" err="1">
                <a:latin typeface="Arial" charset="0"/>
              </a:rPr>
              <a:t>object_scan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format (global)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u="sng" dirty="0" smtClean="0">
              <a:latin typeface="Arial" charset="0"/>
            </a:endParaRPr>
          </a:p>
          <a:p>
            <a:pPr eaLnBrk="1" hangingPunct="1"/>
            <a:r>
              <a:rPr lang="en-US" u="sng" dirty="0" smtClean="0">
                <a:latin typeface="Arial" charset="0"/>
              </a:rPr>
              <a:t>Warning</a:t>
            </a:r>
            <a:r>
              <a:rPr lang="en-US" dirty="0" smtClean="0">
                <a:latin typeface="Arial" charset="0"/>
              </a:rPr>
              <a:t>: Tape player does not support u</a:t>
            </a:r>
            <a:r>
              <a:rPr lang="en-US" dirty="0" smtClean="0">
                <a:latin typeface="Arial" charset="0"/>
              </a:rPr>
              <a:t>nits but </a:t>
            </a:r>
            <a:r>
              <a:rPr lang="en-US" dirty="0" err="1" smtClean="0">
                <a:latin typeface="Arial" charset="0"/>
              </a:rPr>
              <a:t>mysql</a:t>
            </a:r>
            <a:r>
              <a:rPr lang="en-US" dirty="0" smtClean="0">
                <a:latin typeface="Arial" charset="0"/>
              </a:rPr>
              <a:t> player does.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Player “file”</a:t>
            </a:r>
            <a:endParaRPr lang="en-US" dirty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Determines the source </a:t>
            </a:r>
            <a:r>
              <a:rPr lang="en-US" dirty="0" smtClean="0">
                <a:latin typeface="Arial" charset="0"/>
              </a:rPr>
              <a:t>CSV file of </a:t>
            </a:r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data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Require that </a:t>
            </a:r>
            <a:r>
              <a:rPr lang="en-US" b="1" dirty="0">
                <a:latin typeface="Arial" charset="0"/>
              </a:rPr>
              <a:t>file</a:t>
            </a:r>
            <a:r>
              <a:rPr lang="en-US" dirty="0">
                <a:latin typeface="Arial" charset="0"/>
              </a:rPr>
              <a:t> property be the filename</a:t>
            </a:r>
          </a:p>
          <a:p>
            <a:pPr lvl="1" eaLnBrk="1" hangingPunct="1"/>
            <a:r>
              <a:rPr lang="en-US" dirty="0">
                <a:latin typeface="Arial" charset="0"/>
              </a:rPr>
              <a:t>Format is CSV, but others may be </a:t>
            </a:r>
            <a:r>
              <a:rPr lang="en-US" dirty="0" smtClean="0">
                <a:latin typeface="Arial" charset="0"/>
              </a:rPr>
              <a:t>coming</a:t>
            </a:r>
          </a:p>
          <a:p>
            <a:r>
              <a:rPr lang="en-US" dirty="0" smtClean="0">
                <a:latin typeface="Arial" charset="0"/>
              </a:rPr>
              <a:t>Directory delimiter can </a:t>
            </a:r>
            <a:r>
              <a:rPr lang="en-US" dirty="0">
                <a:latin typeface="Arial" charset="0"/>
              </a:rPr>
              <a:t>be system specific</a:t>
            </a:r>
          </a:p>
          <a:p>
            <a:pPr lvl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/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are normally used;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\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allowed in </a:t>
            </a:r>
            <a:r>
              <a:rPr lang="en-US" dirty="0" smtClean="0">
                <a:latin typeface="Arial" charset="0"/>
              </a:rPr>
              <a:t>Windows</a:t>
            </a:r>
          </a:p>
          <a:p>
            <a:r>
              <a:rPr lang="en-US" dirty="0" smtClean="0">
                <a:latin typeface="Arial" charset="0"/>
              </a:rPr>
              <a:t>Meaning </a:t>
            </a:r>
            <a:r>
              <a:rPr lang="en-US" dirty="0">
                <a:latin typeface="Arial" charset="0"/>
              </a:rPr>
              <a:t>differs based on </a:t>
            </a:r>
            <a:r>
              <a:rPr lang="en-US" dirty="0" err="1">
                <a:latin typeface="Arial" charset="0"/>
              </a:rPr>
              <a:t>filetype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property</a:t>
            </a:r>
          </a:p>
          <a:p>
            <a:pPr lvl="1"/>
            <a:r>
              <a:rPr lang="en-US" dirty="0" smtClean="0">
                <a:latin typeface="Arial" charset="0"/>
              </a:rPr>
              <a:t>Default is “txt”</a:t>
            </a:r>
            <a:endParaRPr lang="en-US" dirty="0">
              <a:latin typeface="Arial" charset="0"/>
            </a:endParaRPr>
          </a:p>
          <a:p>
            <a:pPr lvl="1"/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err="1">
                <a:latin typeface="Arial" charset="0"/>
              </a:rPr>
              <a:t>odbc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is for </a:t>
            </a:r>
            <a:r>
              <a:rPr lang="en-US" dirty="0" smtClean="0">
                <a:latin typeface="Arial" charset="0"/>
              </a:rPr>
              <a:t>databases: </a:t>
            </a:r>
            <a:r>
              <a:rPr lang="en-US" b="1" dirty="0" smtClean="0">
                <a:latin typeface="Arial" charset="0"/>
              </a:rPr>
              <a:t>file</a:t>
            </a:r>
            <a:r>
              <a:rPr lang="en-US" dirty="0" smtClean="0">
                <a:latin typeface="Arial" charset="0"/>
              </a:rPr>
              <a:t> is </a:t>
            </a:r>
            <a:r>
              <a:rPr lang="en-US" dirty="0">
                <a:latin typeface="Arial" charset="0"/>
              </a:rPr>
              <a:t>connection string</a:t>
            </a:r>
          </a:p>
          <a:p>
            <a:pPr lvl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memory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is for </a:t>
            </a:r>
            <a:r>
              <a:rPr lang="en-US" dirty="0" err="1" smtClean="0">
                <a:latin typeface="Arial" charset="0"/>
              </a:rPr>
              <a:t>Matlab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data: </a:t>
            </a:r>
            <a:r>
              <a:rPr lang="en-US" b="1" dirty="0" smtClean="0">
                <a:latin typeface="Arial" charset="0"/>
              </a:rPr>
              <a:t>file</a:t>
            </a:r>
            <a:r>
              <a:rPr lang="en-US" dirty="0" smtClean="0">
                <a:latin typeface="Arial" charset="0"/>
              </a:rPr>
              <a:t> is global </a:t>
            </a:r>
            <a:r>
              <a:rPr lang="en-US" dirty="0">
                <a:latin typeface="Arial" charset="0"/>
              </a:rPr>
              <a:t>variable </a:t>
            </a:r>
            <a:r>
              <a:rPr lang="en-US" dirty="0" smtClean="0">
                <a:latin typeface="Arial" charset="0"/>
              </a:rPr>
              <a:t>name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Not supported in </a:t>
            </a:r>
            <a:r>
              <a:rPr lang="en-US" dirty="0" err="1" smtClean="0">
                <a:latin typeface="Arial" charset="0"/>
              </a:rPr>
              <a:t>mysql</a:t>
            </a:r>
            <a:r>
              <a:rPr lang="en-US" dirty="0" smtClean="0">
                <a:latin typeface="Arial" charset="0"/>
              </a:rPr>
              <a:t> player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Agent-based simulations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What does agent-based mean?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Changing </a:t>
            </a:r>
            <a:r>
              <a:rPr lang="en-US" sz="2000" dirty="0">
                <a:latin typeface="Arial" charset="0"/>
                <a:ea typeface="ＭＳ Ｐゴシック" charset="0"/>
              </a:rPr>
              <a:t>states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each device is modeled </a:t>
            </a:r>
            <a:r>
              <a:rPr lang="en-US" sz="2000" dirty="0">
                <a:latin typeface="Arial" charset="0"/>
                <a:ea typeface="ＭＳ Ｐゴシック" charset="0"/>
              </a:rPr>
              <a:t>independently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Interactions </a:t>
            </a:r>
            <a:r>
              <a:rPr lang="en-US" sz="2000" dirty="0">
                <a:latin typeface="Arial" charset="0"/>
                <a:ea typeface="ＭＳ Ｐゴシック" charset="0"/>
              </a:rPr>
              <a:t>between individuals are captured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Environment </a:t>
            </a:r>
            <a:r>
              <a:rPr lang="en-US" sz="2000" dirty="0">
                <a:latin typeface="Arial" charset="0"/>
                <a:ea typeface="ＭＳ Ｐゴシック" charset="0"/>
              </a:rPr>
              <a:t>in which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agents evolve </a:t>
            </a:r>
            <a:r>
              <a:rPr lang="en-US" sz="2000" i="1" dirty="0" smtClean="0">
                <a:latin typeface="Arial" charset="0"/>
                <a:ea typeface="ＭＳ Ｐゴシック" charset="0"/>
              </a:rPr>
              <a:t>emerges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from interactions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Examples: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Social </a:t>
            </a:r>
            <a:r>
              <a:rPr lang="en-US" sz="2000" dirty="0" err="1">
                <a:latin typeface="Arial" charset="0"/>
                <a:ea typeface="ＭＳ Ｐゴシック" charset="0"/>
              </a:rPr>
              <a:t>sims</a:t>
            </a:r>
            <a:r>
              <a:rPr lang="en-US" sz="2000" dirty="0">
                <a:latin typeface="Arial" charset="0"/>
                <a:ea typeface="ＭＳ Ｐゴシック" charset="0"/>
              </a:rPr>
              <a:t> (e.g., Repast, Swarm)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Computational economics (e.g., AMES)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Engineered systems (e.g., TRANSIM)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Not examples: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 err="1">
                <a:latin typeface="Arial" charset="0"/>
                <a:ea typeface="ＭＳ Ｐゴシック" charset="0"/>
              </a:rPr>
              <a:t>Simcity</a:t>
            </a:r>
            <a:r>
              <a:rPr lang="en-US" sz="2000" dirty="0">
                <a:latin typeface="Arial" charset="0"/>
                <a:ea typeface="ＭＳ Ｐゴシック" charset="0"/>
              </a:rPr>
              <a:t> (it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’</a:t>
            </a:r>
            <a:r>
              <a:rPr lang="en-US" sz="2000" dirty="0">
                <a:latin typeface="Arial" charset="0"/>
                <a:ea typeface="ＭＳ Ｐゴシック" charset="0"/>
              </a:rPr>
              <a:t>s cellular automaton-based simulation)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Flight simulator (it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’</a:t>
            </a:r>
            <a:r>
              <a:rPr lang="en-US" sz="2000" dirty="0">
                <a:latin typeface="Arial" charset="0"/>
                <a:ea typeface="ＭＳ Ｐゴシック" charset="0"/>
              </a:rPr>
              <a:t>s a model-based simulation)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EPRI DSS (implementation of an algebraic solution)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Any stochastic simulation/model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85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Player “loop”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Indicates how many times the data source is to be read</a:t>
            </a:r>
          </a:p>
          <a:p>
            <a:pPr lvl="1"/>
            <a:r>
              <a:rPr lang="en-US" dirty="0">
                <a:latin typeface="Arial" charset="0"/>
              </a:rPr>
              <a:t>Default (0) is to </a:t>
            </a:r>
            <a:r>
              <a:rPr lang="en-US" dirty="0" smtClean="0">
                <a:latin typeface="Arial" charset="0"/>
              </a:rPr>
              <a:t>not loop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Absolute </a:t>
            </a:r>
            <a:r>
              <a:rPr lang="en-US" dirty="0" smtClean="0">
                <a:latin typeface="Arial" charset="0"/>
              </a:rPr>
              <a:t>timestamps </a:t>
            </a:r>
            <a:r>
              <a:rPr lang="en-US" dirty="0">
                <a:latin typeface="Arial" charset="0"/>
              </a:rPr>
              <a:t>are </a:t>
            </a:r>
            <a:r>
              <a:rPr lang="en-US" dirty="0" smtClean="0">
                <a:latin typeface="Arial" charset="0"/>
              </a:rPr>
              <a:t>read </a:t>
            </a:r>
            <a:r>
              <a:rPr lang="en-US" dirty="0">
                <a:latin typeface="Arial" charset="0"/>
              </a:rPr>
              <a:t>only on </a:t>
            </a:r>
            <a:r>
              <a:rPr lang="en-US" dirty="0">
                <a:latin typeface="Arial" charset="0"/>
              </a:rPr>
              <a:t>first pass</a:t>
            </a:r>
          </a:p>
          <a:p>
            <a:pPr eaLnBrk="1" hangingPunct="1"/>
            <a:r>
              <a:rPr lang="en-US" dirty="0">
                <a:latin typeface="Arial" charset="0"/>
              </a:rPr>
              <a:t>Relative </a:t>
            </a:r>
            <a:r>
              <a:rPr lang="en-US" dirty="0" smtClean="0">
                <a:latin typeface="Arial" charset="0"/>
              </a:rPr>
              <a:t>time offsets </a:t>
            </a:r>
            <a:r>
              <a:rPr lang="en-US" dirty="0">
                <a:latin typeface="Arial" charset="0"/>
              </a:rPr>
              <a:t>are used on all passes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 </a:t>
            </a:r>
            <a:r>
              <a:rPr lang="en-US" dirty="0" smtClean="0">
                <a:latin typeface="Arial" charset="0"/>
              </a:rPr>
              <a:t>player object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object house </a:t>
            </a:r>
            <a:r>
              <a:rPr lang="en-US" sz="2000" b="0" dirty="0" smtClean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2000" noProof="1" smtClean="0">
                <a:latin typeface="Courier New" charset="0"/>
                <a:cs typeface="Courier New" charset="0"/>
              </a:rPr>
              <a:t>       </a:t>
            </a:r>
            <a:r>
              <a:rPr lang="en-US" sz="2000" b="0" noProof="1" smtClean="0">
                <a:latin typeface="Courier New" charset="0"/>
                <a:cs typeface="Courier New" charset="0"/>
              </a:rPr>
              <a:t>floor_area </a:t>
            </a:r>
            <a:r>
              <a:rPr lang="en-US" sz="2000" b="0" noProof="1">
                <a:latin typeface="Courier New" charset="0"/>
                <a:cs typeface="Courier New" charset="0"/>
              </a:rPr>
              <a:t>random.normal(1500,300);</a:t>
            </a:r>
            <a:endParaRPr lang="en-US" sz="2000" b="0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 </a:t>
            </a:r>
            <a:r>
              <a:rPr lang="en-US" sz="2000" b="0" dirty="0" smtClean="0">
                <a:latin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object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player</a:t>
            </a:r>
            <a:r>
              <a:rPr lang="en-US" sz="2000" dirty="0">
                <a:latin typeface="Courier New" charset="0"/>
                <a:cs typeface="Courier New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cs typeface="Courier New" charset="0"/>
              </a:rPr>
              <a:t>         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property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air_temperature</a:t>
            </a:r>
            <a:r>
              <a:rPr lang="en-US" sz="2000" dirty="0" smtClean="0">
                <a:latin typeface="Courier New" charset="0"/>
                <a:cs typeface="Courier New" charset="0"/>
              </a:rPr>
              <a:t>;</a:t>
            </a:r>
            <a:endParaRPr lang="en-US" sz="2000" dirty="0">
              <a:latin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cs typeface="Courier New" charset="0"/>
              </a:rPr>
              <a:t>          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file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"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tair.csv</a:t>
            </a:r>
            <a:r>
              <a:rPr lang="en-US" sz="2000" dirty="0" smtClean="0">
                <a:latin typeface="Courier New" charset="0"/>
                <a:cs typeface="Courier New" charset="0"/>
              </a:rPr>
              <a:t>”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3300"/>
                </a:solidFill>
                <a:latin typeface="Courier New" charset="0"/>
                <a:cs typeface="Courier New" charset="0"/>
              </a:rPr>
              <a:t>          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loop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10</a:t>
            </a:r>
            <a:r>
              <a:rPr lang="en-US" sz="2000" dirty="0" smtClean="0">
                <a:latin typeface="Courier New" charset="0"/>
                <a:cs typeface="Courier New" charset="0"/>
              </a:rPr>
              <a:t>;</a:t>
            </a:r>
            <a:endParaRPr lang="en-US" sz="2000" dirty="0">
              <a:solidFill>
                <a:srgbClr val="FF3300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       }</a:t>
            </a:r>
            <a:r>
              <a:rPr lang="en-US" sz="2000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2000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player file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comment lines start with hash sign</a:t>
            </a: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this example will produce a square wave </a:t>
            </a:r>
            <a:r>
              <a:rPr lang="en-US" sz="2000" b="0" dirty="0" err="1">
                <a:latin typeface="Courier New" charset="0"/>
                <a:cs typeface="Courier New" charset="0"/>
              </a:rPr>
              <a:t>timeseries</a:t>
            </a:r>
            <a:endParaRPr lang="en-US" sz="2000" b="0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alternating every hour between 72 and 73</a:t>
            </a:r>
          </a:p>
          <a:p>
            <a:pPr eaLnBrk="1" hangingPunct="1">
              <a:buFontTx/>
              <a:buNone/>
            </a:pPr>
            <a:endParaRPr lang="en-US" sz="2000" b="0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this is an absolute timestamp</a:t>
            </a: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it is read only on the first pass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2007-01-01 00:00:00,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72.0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these are relative timestamps</a:t>
            </a:r>
          </a:p>
          <a:p>
            <a:pPr eaLnBrk="1" hangingPunct="1">
              <a:buFontTx/>
              <a:buNone/>
            </a:pPr>
            <a:r>
              <a:rPr lang="en-US" sz="2000" b="0" dirty="0">
                <a:latin typeface="Courier New" charset="0"/>
                <a:cs typeface="Courier New" charset="0"/>
              </a:rPr>
              <a:t># they are read on every pa</a:t>
            </a:r>
            <a:r>
              <a:rPr lang="en-US" sz="2000" b="1" dirty="0">
                <a:latin typeface="Courier New" charset="0"/>
                <a:cs typeface="Courier New" charset="0"/>
              </a:rPr>
              <a:t>ss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+1h, 73.0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+1h, 72.0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Another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Times New Roman" charset="0"/>
                <a:cs typeface="Courier New" charset="0"/>
              </a:rPr>
              <a:t>Another way to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dirty="0">
              <a:latin typeface="Times New Roman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object house</a:t>
            </a:r>
            <a:r>
              <a:rPr lang="en-US" sz="2000" b="1" dirty="0">
                <a:latin typeface="Courier New" charset="0"/>
                <a:cs typeface="Courier New" charset="0"/>
              </a:rPr>
              <a:t>:1</a:t>
            </a:r>
            <a:r>
              <a:rPr lang="en-US" sz="2000" dirty="0">
                <a:latin typeface="Courier New" charset="0"/>
                <a:cs typeface="Courier New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noProof="1">
                <a:latin typeface="Courier New" charset="0"/>
                <a:cs typeface="Courier New" charset="0"/>
              </a:rPr>
              <a:t> </a:t>
            </a:r>
            <a:r>
              <a:rPr lang="en-US" sz="2000" noProof="1" smtClean="0">
                <a:latin typeface="Courier New" charset="0"/>
                <a:cs typeface="Courier New" charset="0"/>
              </a:rPr>
              <a:t>      </a:t>
            </a:r>
            <a:r>
              <a:rPr sz="2000" noProof="1" smtClean="0">
                <a:latin typeface="Courier New" charset="0"/>
                <a:cs typeface="Courier New" charset="0"/>
              </a:rPr>
              <a:t>floor_area </a:t>
            </a:r>
            <a:r>
              <a:rPr sz="2000" noProof="1">
                <a:latin typeface="Courier New" charset="0"/>
                <a:cs typeface="Courier New" charset="0"/>
              </a:rPr>
              <a:t>random.normal(1500,300);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object </a:t>
            </a:r>
            <a:r>
              <a:rPr lang="en-US" sz="2000" b="1" dirty="0">
                <a:latin typeface="Courier New" charset="0"/>
                <a:cs typeface="Courier New" charset="0"/>
              </a:rPr>
              <a:t>player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parent </a:t>
            </a:r>
            <a:r>
              <a:rPr lang="en-US" sz="2000" b="1" dirty="0">
                <a:latin typeface="Courier New" charset="0"/>
                <a:cs typeface="Courier New" charset="0"/>
              </a:rPr>
              <a:t>house: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1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property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air_temperature</a:t>
            </a:r>
            <a:endParaRPr lang="en-US" sz="2000" b="1" dirty="0" smtClean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file </a:t>
            </a:r>
            <a:r>
              <a:rPr lang="en-US" sz="2000" b="1" dirty="0">
                <a:latin typeface="Courier New" charset="0"/>
                <a:cs typeface="Courier New" charset="0"/>
              </a:rPr>
              <a:t>"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tair.csv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";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loop </a:t>
            </a:r>
            <a:r>
              <a:rPr lang="en-US" sz="2000" b="1" dirty="0">
                <a:latin typeface="Courier New" charset="0"/>
                <a:cs typeface="Courier New" charset="0"/>
              </a:rPr>
              <a:t>21;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Yet another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Times New Roman" charset="0"/>
                <a:cs typeface="Courier New" charset="0"/>
              </a:rPr>
              <a:t>Another way to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dirty="0">
              <a:latin typeface="Times New Roman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object </a:t>
            </a:r>
            <a:r>
              <a:rPr lang="en-US" sz="2000" dirty="0" smtClean="0">
                <a:latin typeface="Courier New" charset="0"/>
                <a:cs typeface="Courier New" charset="0"/>
              </a:rPr>
              <a:t>house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      name MyHouse1;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noProof="1">
                <a:latin typeface="Courier New" charset="0"/>
                <a:cs typeface="Courier New" charset="0"/>
              </a:rPr>
              <a:t> </a:t>
            </a:r>
            <a:r>
              <a:rPr lang="en-US" sz="2000" noProof="1" smtClean="0">
                <a:latin typeface="Courier New" charset="0"/>
                <a:cs typeface="Courier New" charset="0"/>
              </a:rPr>
              <a:t>      </a:t>
            </a:r>
            <a:r>
              <a:rPr sz="2000" noProof="1" smtClean="0">
                <a:latin typeface="Courier New" charset="0"/>
                <a:cs typeface="Courier New" charset="0"/>
              </a:rPr>
              <a:t>floor_area </a:t>
            </a:r>
            <a:r>
              <a:rPr sz="2000" noProof="1">
                <a:latin typeface="Courier New" charset="0"/>
                <a:cs typeface="Courier New" charset="0"/>
              </a:rPr>
              <a:t>random.normal(1500,300);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object </a:t>
            </a:r>
            <a:r>
              <a:rPr lang="en-US" sz="2000" b="1" dirty="0">
                <a:latin typeface="Courier New" charset="0"/>
                <a:cs typeface="Courier New" charset="0"/>
              </a:rPr>
              <a:t>player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parent MyHouse1;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property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air_temperature</a:t>
            </a:r>
            <a:endParaRPr lang="en-US" sz="2000" b="1" dirty="0" smtClean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file </a:t>
            </a:r>
            <a:r>
              <a:rPr lang="en-US" sz="2000" b="1" dirty="0">
                <a:latin typeface="Courier New" charset="0"/>
                <a:cs typeface="Courier New" charset="0"/>
              </a:rPr>
              <a:t>"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tair.csv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";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loop </a:t>
            </a:r>
            <a:r>
              <a:rPr lang="en-US" sz="2000" b="1" dirty="0">
                <a:latin typeface="Courier New" charset="0"/>
                <a:cs typeface="Courier New" charset="0"/>
              </a:rPr>
              <a:t>21;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05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Another example player file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 comment lines start with hash sign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 this example will produce a time series of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 temperatures for midnight-3 am, then stay at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 68.0 degrees indefinitely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2007</a:t>
            </a:r>
            <a:r>
              <a:rPr lang="en-US" sz="2000" b="1" dirty="0">
                <a:latin typeface="Courier New" charset="0"/>
                <a:cs typeface="Courier New" charset="0"/>
              </a:rPr>
              <a:t>-01-01 00:00:00,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72.0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2007</a:t>
            </a:r>
            <a:r>
              <a:rPr lang="en-US" sz="2000" b="1" dirty="0">
                <a:latin typeface="Courier New" charset="0"/>
                <a:cs typeface="Courier New" charset="0"/>
              </a:rPr>
              <a:t>-01-01 01:00:00, 73.0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2007-01-01 02:00:00, 72.0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2007-01-01 03:00:00, 68.0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Manipulate </a:t>
            </a:r>
            <a:r>
              <a:rPr lang="en-US" sz="1800" dirty="0" smtClean="0">
                <a:latin typeface="Arial" charset="0"/>
              </a:rPr>
              <a:t>thermostatic controls </a:t>
            </a:r>
            <a:r>
              <a:rPr lang="en-US" sz="1800" dirty="0" smtClean="0">
                <a:latin typeface="Arial" charset="0"/>
              </a:rPr>
              <a:t> using player</a:t>
            </a:r>
            <a:r>
              <a:rPr lang="en-US" sz="1800" dirty="0" smtClean="0">
                <a:latin typeface="Arial" charset="0"/>
              </a:rPr>
              <a:t>: </a:t>
            </a:r>
            <a:r>
              <a:rPr lang="en-US" sz="1800" i="1" dirty="0" err="1" smtClean="0">
                <a:latin typeface="Arial" charset="0"/>
              </a:rPr>
              <a:t>player.glm</a:t>
            </a:r>
            <a:endParaRPr lang="en-US" sz="1800" i="1" dirty="0">
              <a:latin typeface="Arial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Arial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clock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</a:t>
            </a:r>
            <a:r>
              <a:rPr lang="en-US" sz="1800" i="0" dirty="0" err="1" smtClean="0">
                <a:latin typeface="Courier New"/>
                <a:cs typeface="Courier New"/>
              </a:rPr>
              <a:t>timezone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PST+8PDT;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</a:t>
            </a:r>
            <a:r>
              <a:rPr lang="en-US" sz="1800" i="0" dirty="0" err="1" smtClean="0">
                <a:latin typeface="Courier New"/>
                <a:cs typeface="Courier New"/>
              </a:rPr>
              <a:t>starttime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'2001-01-01 </a:t>
            </a:r>
            <a:r>
              <a:rPr lang="en-US" sz="1800" i="0" dirty="0" smtClean="0">
                <a:latin typeface="Courier New"/>
                <a:cs typeface="Courier New"/>
              </a:rPr>
              <a:t>00</a:t>
            </a:r>
            <a:r>
              <a:rPr lang="en-US" sz="1800" i="0" dirty="0">
                <a:latin typeface="Courier New"/>
                <a:cs typeface="Courier New"/>
              </a:rPr>
              <a:t>:00:</a:t>
            </a:r>
            <a:r>
              <a:rPr lang="en-US" sz="1800" i="0" dirty="0" smtClean="0">
                <a:latin typeface="Courier New"/>
                <a:cs typeface="Courier New"/>
              </a:rPr>
              <a:t>00 PST'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module residential;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module tape;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object </a:t>
            </a:r>
            <a:r>
              <a:rPr lang="en-US" sz="1800" i="0" dirty="0" smtClean="0">
                <a:latin typeface="Courier New"/>
                <a:cs typeface="Courier New"/>
              </a:rPr>
              <a:t>house {</a:t>
            </a: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err="1" smtClean="0">
                <a:latin typeface="Courier New"/>
                <a:cs typeface="Courier New"/>
              </a:rPr>
              <a:t>heating_setpoint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40 </a:t>
            </a:r>
            <a:r>
              <a:rPr lang="en-US" sz="1800" i="0" dirty="0" err="1">
                <a:latin typeface="Courier New"/>
                <a:cs typeface="Courier New"/>
              </a:rPr>
              <a:t>degF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err="1" smtClean="0">
                <a:latin typeface="Courier New"/>
                <a:cs typeface="Courier New"/>
              </a:rPr>
              <a:t>cooling_setpoint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90 </a:t>
            </a:r>
            <a:r>
              <a:rPr lang="en-US" sz="1800" i="0" dirty="0" err="1">
                <a:latin typeface="Courier New"/>
                <a:cs typeface="Courier New"/>
              </a:rPr>
              <a:t>degF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smtClean="0">
                <a:latin typeface="Courier New"/>
                <a:cs typeface="Courier New"/>
              </a:rPr>
              <a:t>object </a:t>
            </a:r>
            <a:r>
              <a:rPr lang="en-US" sz="1800" i="0" dirty="0">
                <a:latin typeface="Courier New"/>
                <a:cs typeface="Courier New"/>
              </a:rPr>
              <a:t>player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       </a:t>
            </a:r>
            <a:r>
              <a:rPr lang="en-US" sz="1800" i="0" dirty="0" smtClean="0">
                <a:latin typeface="Courier New"/>
                <a:cs typeface="Courier New"/>
              </a:rPr>
              <a:t>property </a:t>
            </a:r>
            <a:r>
              <a:rPr lang="en-US" sz="1800" i="0" dirty="0" err="1">
                <a:latin typeface="Courier New"/>
                <a:cs typeface="Courier New"/>
              </a:rPr>
              <a:t>cooling_setpoint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       </a:t>
            </a:r>
            <a:r>
              <a:rPr lang="en-US" sz="1800" i="0" dirty="0" smtClean="0">
                <a:latin typeface="Courier New"/>
                <a:cs typeface="Courier New"/>
              </a:rPr>
              <a:t>file </a:t>
            </a:r>
            <a:r>
              <a:rPr lang="en-US" sz="1800" i="0" dirty="0" err="1">
                <a:latin typeface="Courier New"/>
                <a:cs typeface="Courier New"/>
              </a:rPr>
              <a:t>theat.csv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       </a:t>
            </a:r>
            <a:r>
              <a:rPr lang="en-US" sz="1800" i="0" dirty="0" smtClean="0">
                <a:latin typeface="Courier New"/>
                <a:cs typeface="Courier New"/>
              </a:rPr>
              <a:t>loop </a:t>
            </a:r>
            <a:r>
              <a:rPr lang="en-US" sz="1800" i="0" dirty="0">
                <a:latin typeface="Courier New"/>
                <a:cs typeface="Courier New"/>
              </a:rPr>
              <a:t>28;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smtClean="0">
                <a:latin typeface="Courier New"/>
                <a:cs typeface="Courier New"/>
              </a:rPr>
              <a:t>}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6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Another way to manipulate </a:t>
            </a:r>
            <a:r>
              <a:rPr lang="en-US" sz="1800" dirty="0" smtClean="0">
                <a:latin typeface="Arial" charset="0"/>
              </a:rPr>
              <a:t>values </a:t>
            </a:r>
            <a:r>
              <a:rPr lang="en-US" sz="1800" dirty="0">
                <a:latin typeface="Arial" charset="0"/>
              </a:rPr>
              <a:t>using </a:t>
            </a:r>
            <a:r>
              <a:rPr lang="en-US" sz="1800" dirty="0" smtClean="0">
                <a:latin typeface="Arial" charset="0"/>
              </a:rPr>
              <a:t>player: player_2</a:t>
            </a:r>
            <a:r>
              <a:rPr lang="en-US" sz="1800" dirty="0">
                <a:latin typeface="Arial" charset="0"/>
              </a:rPr>
              <a:t>.glm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200" dirty="0">
              <a:latin typeface="Arial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clock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</a:t>
            </a:r>
            <a:r>
              <a:rPr lang="en-US" sz="1800" i="0" dirty="0" err="1" smtClean="0">
                <a:latin typeface="Courier New"/>
                <a:cs typeface="Courier New"/>
              </a:rPr>
              <a:t>timezone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PST+8PDT;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</a:t>
            </a:r>
            <a:r>
              <a:rPr lang="en-US" sz="1800" i="0" dirty="0" err="1" smtClean="0">
                <a:latin typeface="Courier New"/>
                <a:cs typeface="Courier New"/>
              </a:rPr>
              <a:t>starttime</a:t>
            </a:r>
            <a:r>
              <a:rPr lang="en-US" sz="1800" i="0" dirty="0" smtClean="0">
                <a:latin typeface="Courier New"/>
                <a:cs typeface="Courier New"/>
              </a:rPr>
              <a:t> '</a:t>
            </a:r>
            <a:r>
              <a:rPr lang="en-US" sz="1800" i="0" dirty="0">
                <a:latin typeface="Courier New"/>
                <a:cs typeface="Courier New"/>
              </a:rPr>
              <a:t>2001-01-01 </a:t>
            </a:r>
            <a:r>
              <a:rPr lang="en-US" sz="1800" i="0" dirty="0" smtClean="0">
                <a:latin typeface="Courier New"/>
                <a:cs typeface="Courier New"/>
              </a:rPr>
              <a:t>00</a:t>
            </a:r>
            <a:r>
              <a:rPr lang="en-US" sz="1800" i="0" dirty="0">
                <a:latin typeface="Courier New"/>
                <a:cs typeface="Courier New"/>
              </a:rPr>
              <a:t>:00:</a:t>
            </a:r>
            <a:r>
              <a:rPr lang="en-US" sz="1800" i="0" dirty="0" smtClean="0">
                <a:latin typeface="Courier New"/>
                <a:cs typeface="Courier New"/>
              </a:rPr>
              <a:t>00 PST'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module residential;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module tape;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object </a:t>
            </a:r>
            <a:r>
              <a:rPr lang="en-US" sz="1800" i="0" dirty="0" smtClean="0">
                <a:latin typeface="Courier New"/>
                <a:cs typeface="Courier New"/>
              </a:rPr>
              <a:t>house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name MyHouse1;</a:t>
            </a: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err="1" smtClean="0">
                <a:latin typeface="Courier New"/>
                <a:cs typeface="Courier New"/>
              </a:rPr>
              <a:t>heating_setpoint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40 </a:t>
            </a:r>
            <a:r>
              <a:rPr lang="en-US" sz="1800" i="0" dirty="0" err="1">
                <a:latin typeface="Courier New"/>
                <a:cs typeface="Courier New"/>
              </a:rPr>
              <a:t>degF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err="1" smtClean="0">
                <a:latin typeface="Courier New"/>
                <a:cs typeface="Courier New"/>
              </a:rPr>
              <a:t>cooling_setpoint</a:t>
            </a:r>
            <a:r>
              <a:rPr lang="en-US" sz="1800" i="0" dirty="0" smtClean="0">
                <a:latin typeface="Courier New"/>
                <a:cs typeface="Courier New"/>
              </a:rPr>
              <a:t> </a:t>
            </a:r>
            <a:r>
              <a:rPr lang="en-US" sz="1800" i="0" dirty="0">
                <a:latin typeface="Courier New"/>
                <a:cs typeface="Courier New"/>
              </a:rPr>
              <a:t>90 </a:t>
            </a:r>
            <a:r>
              <a:rPr lang="en-US" sz="1800" i="0" dirty="0" err="1">
                <a:latin typeface="Courier New"/>
                <a:cs typeface="Courier New"/>
              </a:rPr>
              <a:t>degF</a:t>
            </a:r>
            <a:r>
              <a:rPr lang="en-US" sz="1800" i="0" dirty="0" smtClean="0">
                <a:latin typeface="Courier New"/>
                <a:cs typeface="Courier New"/>
              </a:rPr>
              <a:t>;</a:t>
            </a:r>
            <a:endParaRPr lang="en-US" sz="1800" i="0" dirty="0">
              <a:latin typeface="Courier New"/>
              <a:cs typeface="Courier New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object player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 smtClean="0">
                <a:latin typeface="Courier New"/>
                <a:cs typeface="Courier New"/>
              </a:rPr>
              <a:t>       </a:t>
            </a:r>
            <a:r>
              <a:rPr lang="en-US" sz="1800" i="0" dirty="0" smtClean="0">
                <a:latin typeface="Courier New"/>
                <a:cs typeface="Courier New"/>
              </a:rPr>
              <a:t>parent MyHouse1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>
                <a:latin typeface="Courier New"/>
                <a:cs typeface="Courier New"/>
              </a:rPr>
              <a:t> </a:t>
            </a:r>
            <a:r>
              <a:rPr lang="en-US" sz="1800" i="0" dirty="0" smtClean="0">
                <a:latin typeface="Courier New"/>
                <a:cs typeface="Courier New"/>
              </a:rPr>
              <a:t>      </a:t>
            </a:r>
            <a:r>
              <a:rPr lang="en-US" sz="1800" i="0" dirty="0" smtClean="0">
                <a:latin typeface="Courier New"/>
                <a:cs typeface="Courier New"/>
              </a:rPr>
              <a:t>property </a:t>
            </a:r>
            <a:r>
              <a:rPr lang="en-US" sz="1800" i="0" dirty="0" err="1">
                <a:latin typeface="Courier New"/>
                <a:cs typeface="Courier New"/>
              </a:rPr>
              <a:t>cooling_setpoint</a:t>
            </a:r>
            <a:r>
              <a:rPr lang="en-US" sz="1800" i="0" dirty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 smtClean="0">
                <a:latin typeface="Courier New"/>
                <a:cs typeface="Courier New"/>
              </a:rPr>
              <a:t>       </a:t>
            </a:r>
            <a:r>
              <a:rPr lang="en-US" sz="1800" i="0" dirty="0" smtClean="0">
                <a:latin typeface="Courier New"/>
                <a:cs typeface="Courier New"/>
              </a:rPr>
              <a:t>file </a:t>
            </a:r>
            <a:r>
              <a:rPr lang="en-US" sz="1800" i="0" dirty="0" err="1" smtClean="0">
                <a:latin typeface="Courier New"/>
                <a:cs typeface="Courier New"/>
              </a:rPr>
              <a:t>theat.csv</a:t>
            </a:r>
            <a:r>
              <a:rPr lang="en-US" sz="1800" i="0" dirty="0" smtClean="0">
                <a:latin typeface="Courier New"/>
                <a:cs typeface="Courier New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 smtClean="0">
                <a:latin typeface="Courier New"/>
                <a:cs typeface="Courier New"/>
              </a:rPr>
              <a:t>       </a:t>
            </a:r>
            <a:r>
              <a:rPr lang="en-US" sz="1800" i="0" dirty="0" smtClean="0">
                <a:latin typeface="Courier New"/>
                <a:cs typeface="Courier New"/>
              </a:rPr>
              <a:t>loop 28;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i="0" dirty="0" smtClean="0">
                <a:latin typeface="Courier New"/>
                <a:cs typeface="Courier New"/>
              </a:rPr>
              <a:t>} </a:t>
            </a:r>
            <a:endParaRPr lang="en-US" sz="1800" i="0" dirty="0">
              <a:latin typeface="Courier New"/>
              <a:cs typeface="Courier New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player </a:t>
            </a:r>
            <a:r>
              <a:rPr lang="en-US" dirty="0" smtClean="0">
                <a:latin typeface="Arial" charset="0"/>
              </a:rPr>
              <a:t>file: </a:t>
            </a:r>
            <a:r>
              <a:rPr lang="en-US" dirty="0" err="1">
                <a:latin typeface="Arial" charset="0"/>
              </a:rPr>
              <a:t>t</a:t>
            </a:r>
            <a:r>
              <a:rPr lang="en-US" dirty="0" err="1" smtClean="0">
                <a:latin typeface="Arial" charset="0"/>
              </a:rPr>
              <a:t>heat.csv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2001</a:t>
            </a:r>
            <a:r>
              <a:rPr lang="en-US" dirty="0">
                <a:latin typeface="Courier New"/>
                <a:cs typeface="Courier New"/>
              </a:rPr>
              <a:t>-01-02 06:00:00,75</a:t>
            </a:r>
          </a:p>
          <a:p>
            <a:pPr lvl="1">
              <a:buNone/>
            </a:pPr>
            <a:r>
              <a:rPr lang="en-US" dirty="0">
                <a:latin typeface="Courier New"/>
                <a:cs typeface="Courier New"/>
              </a:rPr>
              <a:t>+15h,60</a:t>
            </a:r>
          </a:p>
          <a:p>
            <a:pPr lvl="1">
              <a:buNone/>
            </a:pPr>
            <a:r>
              <a:rPr lang="en-US" dirty="0">
                <a:latin typeface="Courier New"/>
                <a:cs typeface="Courier New"/>
              </a:rPr>
              <a:t>+9h,75</a:t>
            </a:r>
          </a:p>
          <a:p>
            <a:pPr lvl="1">
              <a:buNone/>
            </a:pPr>
            <a:endParaRPr lang="en-US" dirty="0">
              <a:latin typeface="Courier New"/>
              <a:cs typeface="Courier New"/>
            </a:endParaRPr>
          </a:p>
          <a:p>
            <a:pPr marL="908050" indent="-1131888"/>
            <a:r>
              <a:rPr lang="en-US" u="sng" dirty="0" smtClean="0">
                <a:latin typeface="Arial" charset="0"/>
              </a:rPr>
              <a:t>Note</a:t>
            </a:r>
            <a:r>
              <a:rPr lang="en-US" dirty="0" smtClean="0">
                <a:latin typeface="Arial" charset="0"/>
              </a:rPr>
              <a:t>:	Excel does not handle ISO date formats, </a:t>
            </a:r>
            <a:r>
              <a:rPr lang="en-US" dirty="0" err="1" smtClean="0">
                <a:latin typeface="Arial" charset="0"/>
              </a:rPr>
              <a:t>timezones</a:t>
            </a:r>
            <a:r>
              <a:rPr lang="en-US" dirty="0" smtClean="0">
                <a:latin typeface="Arial" charset="0"/>
              </a:rPr>
              <a:t>, or daylight savings time rules correctly. </a:t>
            </a:r>
            <a:r>
              <a:rPr lang="en-US" dirty="0" smtClean="0">
                <a:latin typeface="Arial" charset="0"/>
              </a:rPr>
              <a:t>To avoid issues, use UTC time for all timestamps as much as possible.</a:t>
            </a:r>
            <a:endParaRPr lang="en-US" dirty="0" smtClean="0">
              <a:latin typeface="Arial" charset="0"/>
            </a:endParaRPr>
          </a:p>
          <a:p>
            <a:pPr indent="-223838"/>
            <a:endParaRPr lang="en-US" dirty="0">
              <a:latin typeface="Arial" charset="0"/>
            </a:endParaRPr>
          </a:p>
          <a:p>
            <a:pPr indent="-223838"/>
            <a:r>
              <a:rPr lang="en-US" u="sng" dirty="0" smtClean="0">
                <a:latin typeface="Arial" charset="0"/>
              </a:rPr>
              <a:t>Tip</a:t>
            </a:r>
            <a:r>
              <a:rPr lang="en-US" dirty="0" smtClean="0">
                <a:latin typeface="Arial" charset="0"/>
              </a:rPr>
              <a:t>: 	</a:t>
            </a:r>
            <a:r>
              <a:rPr lang="en-US" dirty="0" smtClean="0">
                <a:latin typeface="Arial" charset="0"/>
              </a:rPr>
              <a:t>In Excel use </a:t>
            </a:r>
            <a:r>
              <a:rPr lang="en-US" dirty="0" smtClean="0">
                <a:latin typeface="Arial" charset="0"/>
              </a:rPr>
              <a:t>custom cell formats for timestamps:</a:t>
            </a:r>
          </a:p>
          <a:p>
            <a:pPr indent="-223838"/>
            <a:r>
              <a:rPr lang="en-US" dirty="0">
                <a:latin typeface="Arial" charset="0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yyyy</a:t>
            </a:r>
            <a:r>
              <a:rPr lang="en-US" dirty="0" smtClean="0">
                <a:latin typeface="Courier New"/>
                <a:cs typeface="Courier New"/>
              </a:rPr>
              <a:t>-mm-</a:t>
            </a:r>
            <a:r>
              <a:rPr lang="en-US" dirty="0" err="1" smtClean="0">
                <a:latin typeface="Courier New"/>
                <a:cs typeface="Courier New"/>
              </a:rPr>
              <a:t>dd</a:t>
            </a:r>
            <a:r>
              <a:rPr lang="en-US" dirty="0" smtClean="0">
                <a:latin typeface="Courier New"/>
                <a:cs typeface="Courier New"/>
              </a:rPr>
              <a:t> HH:MM:SS</a:t>
            </a:r>
            <a:endParaRPr lang="en-US" dirty="0" smtClean="0">
              <a:latin typeface="Arial" charset="0"/>
            </a:endParaRPr>
          </a:p>
          <a:p>
            <a:pPr indent="-223838"/>
            <a:r>
              <a:rPr lang="en-US" dirty="0">
                <a:latin typeface="Arial" charset="0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yyyy</a:t>
            </a:r>
            <a:r>
              <a:rPr lang="en-US" dirty="0" smtClean="0">
                <a:latin typeface="Courier New"/>
                <a:cs typeface="Courier New"/>
              </a:rPr>
              <a:t>-mm-</a:t>
            </a:r>
            <a:r>
              <a:rPr lang="en-US" dirty="0" err="1" smtClean="0">
                <a:latin typeface="Courier New"/>
                <a:cs typeface="Courier New"/>
              </a:rPr>
              <a:t>dd</a:t>
            </a:r>
            <a:r>
              <a:rPr lang="en-US" dirty="0" smtClean="0">
                <a:latin typeface="Courier New"/>
                <a:cs typeface="Courier New"/>
              </a:rPr>
              <a:t> HH:MM:SS "PST"</a:t>
            </a:r>
            <a:endParaRPr lang="en-US" dirty="0">
              <a:latin typeface="Courier New"/>
              <a:cs typeface="Courier New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>
              <a:buFontTx/>
              <a:buNone/>
            </a:pPr>
            <a:endParaRPr lang="en-US" dirty="0">
              <a:latin typeface="Courier New"/>
              <a:cs typeface="Courier New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Player transforms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4025"/>
            <a:r>
              <a:rPr lang="en-US" b="0" dirty="0" smtClean="0">
                <a:latin typeface="Courier New"/>
                <a:cs typeface="Courier New"/>
              </a:rPr>
              <a:t>object </a:t>
            </a:r>
            <a:r>
              <a:rPr lang="en-US" b="0" i="1" dirty="0" smtClean="0">
                <a:latin typeface="Courier New"/>
                <a:cs typeface="Courier New"/>
              </a:rPr>
              <a:t>class</a:t>
            </a:r>
            <a:r>
              <a:rPr lang="en-US" b="0" dirty="0" smtClean="0">
                <a:latin typeface="Courier New"/>
                <a:cs typeface="Courier New"/>
              </a:rPr>
              <a:t> {</a:t>
            </a:r>
          </a:p>
          <a:p>
            <a:pPr marL="454025"/>
            <a:r>
              <a:rPr lang="en-US" b="0" dirty="0" smtClean="0">
                <a:latin typeface="Courier New"/>
                <a:cs typeface="Courier New"/>
              </a:rPr>
              <a:t>        </a:t>
            </a:r>
            <a:r>
              <a:rPr lang="en-US" b="0" i="1" dirty="0" smtClean="0">
                <a:latin typeface="Courier New"/>
                <a:cs typeface="Courier New"/>
              </a:rPr>
              <a:t>property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i="1" dirty="0" smtClean="0">
                <a:latin typeface="Courier New"/>
                <a:cs typeface="Courier New"/>
              </a:rPr>
              <a:t>source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i="1" dirty="0" err="1" smtClean="0">
                <a:latin typeface="Courier New"/>
                <a:cs typeface="Courier New"/>
              </a:rPr>
              <a:t>scalar</a:t>
            </a:r>
            <a:r>
              <a:rPr lang="en-US" dirty="0" err="1" smtClean="0">
                <a:latin typeface="Courier New"/>
                <a:cs typeface="Courier New"/>
              </a:rPr>
              <a:t>+</a:t>
            </a:r>
            <a:r>
              <a:rPr lang="en-US" i="1" dirty="0" err="1" smtClean="0">
                <a:latin typeface="Courier New"/>
                <a:cs typeface="Courier New"/>
              </a:rPr>
              <a:t>offset</a:t>
            </a:r>
            <a:r>
              <a:rPr lang="en-US" b="0" dirty="0" smtClean="0">
                <a:latin typeface="Courier New"/>
                <a:cs typeface="Courier New"/>
              </a:rPr>
              <a:t>;</a:t>
            </a:r>
          </a:p>
          <a:p>
            <a:pPr marL="454025"/>
            <a:r>
              <a:rPr lang="en-US" b="0" dirty="0">
                <a:latin typeface="Courier New"/>
                <a:cs typeface="Courier New"/>
              </a:rPr>
              <a:t>}</a:t>
            </a:r>
            <a:endParaRPr lang="en-US" b="0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Arial" charset="0"/>
              </a:rPr>
              <a:t>Used </a:t>
            </a:r>
            <a:r>
              <a:rPr lang="en-US" dirty="0">
                <a:latin typeface="Arial" charset="0"/>
              </a:rPr>
              <a:t>to create a linear </a:t>
            </a:r>
            <a:r>
              <a:rPr lang="en-US" dirty="0" smtClean="0">
                <a:latin typeface="Arial" charset="0"/>
              </a:rPr>
              <a:t>function of </a:t>
            </a:r>
            <a:r>
              <a:rPr lang="en-US" dirty="0">
                <a:latin typeface="Arial" charset="0"/>
              </a:rPr>
              <a:t>value</a:t>
            </a:r>
          </a:p>
          <a:p>
            <a:pPr lvl="1"/>
            <a:r>
              <a:rPr lang="en-US" dirty="0">
                <a:latin typeface="Arial" charset="0"/>
              </a:rPr>
              <a:t>  y = m*x + b</a:t>
            </a:r>
          </a:p>
          <a:p>
            <a:pPr lvl="1"/>
            <a:r>
              <a:rPr lang="en-US" dirty="0">
                <a:latin typeface="Arial" charset="0"/>
              </a:rPr>
              <a:t>A single </a:t>
            </a:r>
            <a:r>
              <a:rPr lang="en-US" dirty="0" smtClean="0">
                <a:latin typeface="Arial" charset="0"/>
              </a:rPr>
              <a:t>common input used by multiple </a:t>
            </a:r>
            <a:r>
              <a:rPr lang="en-US" dirty="0">
                <a:latin typeface="Arial" charset="0"/>
              </a:rPr>
              <a:t>objects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Easy </a:t>
            </a:r>
            <a:r>
              <a:rPr lang="en-US" dirty="0">
                <a:latin typeface="Arial" charset="0"/>
              </a:rPr>
              <a:t>offsets and scaling of shapes </a:t>
            </a:r>
            <a:r>
              <a:rPr lang="en-US" dirty="0" smtClean="0">
                <a:latin typeface="Arial" charset="0"/>
              </a:rPr>
              <a:t>from a </a:t>
            </a:r>
            <a:r>
              <a:rPr lang="en-US" dirty="0">
                <a:latin typeface="Arial" charset="0"/>
              </a:rPr>
              <a:t>single </a:t>
            </a:r>
            <a:r>
              <a:rPr lang="en-US" dirty="0" smtClean="0">
                <a:latin typeface="Arial" charset="0"/>
              </a:rPr>
              <a:t>source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Example: </a:t>
            </a:r>
            <a:r>
              <a:rPr lang="en-US" dirty="0" err="1" smtClean="0"/>
              <a:t>Lotka-Volterra</a:t>
            </a:r>
            <a:r>
              <a:rPr lang="en-US" dirty="0"/>
              <a:t>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Predator-prey population dynamics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1905000" cy="109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53205"/>
            <a:ext cx="2387600" cy="71023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6200" y="2286000"/>
            <a:ext cx="914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gure_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971800"/>
            <a:ext cx="4677039" cy="3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11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Player transforms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charset="0"/>
              </a:rPr>
              <a:t>Created in multiple steps:</a:t>
            </a:r>
          </a:p>
          <a:p>
            <a:pPr lvl="1">
              <a:buFontTx/>
              <a:buNone/>
            </a:pPr>
            <a:r>
              <a:rPr lang="en-US" sz="1400" dirty="0" smtClean="0">
                <a:latin typeface="Courier New" charset="0"/>
                <a:cs typeface="Courier New" charset="0"/>
              </a:rPr>
              <a:t>// trick to publish the input value when no parent is set </a:t>
            </a:r>
            <a:endParaRPr lang="en-US" sz="1400" dirty="0">
              <a:latin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class player {</a:t>
            </a:r>
            <a:r>
              <a:rPr lang="en-US" sz="1400" dirty="0">
                <a:latin typeface="Courier New" charset="0"/>
                <a:cs typeface="Courier New" charset="0"/>
              </a:rPr>
              <a:t>	/</a:t>
            </a:r>
            <a:r>
              <a:rPr lang="en-US" sz="1400" dirty="0" smtClean="0">
                <a:latin typeface="Courier New" charset="0"/>
                <a:cs typeface="Courier New" charset="0"/>
              </a:rPr>
              <a:t>/ this </a:t>
            </a:r>
            <a:r>
              <a:rPr lang="en-US" sz="1400" dirty="0">
                <a:latin typeface="Courier New" charset="0"/>
                <a:cs typeface="Courier New" charset="0"/>
              </a:rPr>
              <a:t>only needs to be done once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>
                <a:latin typeface="Courier New" charset="0"/>
                <a:cs typeface="Courier New" charset="0"/>
              </a:rPr>
              <a:t>double value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; </a:t>
            </a:r>
            <a:r>
              <a:rPr lang="en-US" sz="1400" dirty="0" smtClean="0">
                <a:latin typeface="Courier New" charset="0"/>
                <a:cs typeface="Courier New" charset="0"/>
              </a:rPr>
              <a:t>// at </a:t>
            </a:r>
            <a:r>
              <a:rPr lang="en-US" sz="1400" dirty="0">
                <a:latin typeface="Courier New" charset="0"/>
                <a:cs typeface="Courier New" charset="0"/>
              </a:rPr>
              <a:t>the beginning of the </a:t>
            </a:r>
            <a:r>
              <a:rPr lang="en-US" sz="1400" dirty="0" err="1">
                <a:latin typeface="Courier New" charset="0"/>
                <a:cs typeface="Courier New" charset="0"/>
              </a:rPr>
              <a:t>glm</a:t>
            </a:r>
            <a:r>
              <a:rPr lang="en-US" sz="1400" dirty="0">
                <a:latin typeface="Courier New" charset="0"/>
                <a:cs typeface="Courier New" charset="0"/>
              </a:rPr>
              <a:t> file</a:t>
            </a:r>
          </a:p>
          <a:p>
            <a:pPr lvl="1">
              <a:buFontTx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}	</a:t>
            </a:r>
            <a:r>
              <a:rPr lang="en-US" sz="1400" dirty="0">
                <a:latin typeface="Courier New" charset="0"/>
                <a:cs typeface="Courier New" charset="0"/>
              </a:rPr>
              <a:t>			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object player </a:t>
            </a:r>
            <a:r>
              <a:rPr lang="en-US" sz="1400" dirty="0" smtClean="0">
                <a:latin typeface="Courier New" charset="0"/>
                <a:cs typeface="Courier New" charset="0"/>
              </a:rPr>
              <a:t>{ // this </a:t>
            </a:r>
            <a:r>
              <a:rPr lang="en-US" sz="1400" dirty="0">
                <a:latin typeface="Courier New" charset="0"/>
                <a:cs typeface="Courier New" charset="0"/>
              </a:rPr>
              <a:t>is only done once for </a:t>
            </a:r>
            <a:r>
              <a:rPr lang="en-US" sz="1400" dirty="0" smtClean="0">
                <a:latin typeface="Courier New" charset="0"/>
                <a:cs typeface="Courier New" charset="0"/>
              </a:rPr>
              <a:t>each input</a:t>
            </a:r>
            <a:endParaRPr lang="en-US" sz="1400" dirty="0">
              <a:latin typeface="Courier New" charset="0"/>
              <a:cs typeface="Courier New" charset="0"/>
            </a:endParaRP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name </a:t>
            </a:r>
            <a:r>
              <a:rPr lang="en-US" sz="1400" dirty="0" err="1">
                <a:latin typeface="Courier New" charset="0"/>
                <a:cs typeface="Courier New" charset="0"/>
              </a:rPr>
              <a:t>THeat</a:t>
            </a:r>
            <a:r>
              <a:rPr lang="en-US" sz="1400" dirty="0">
                <a:latin typeface="Courier New" charset="0"/>
                <a:cs typeface="Courier New" charset="0"/>
              </a:rPr>
              <a:t>;	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file </a:t>
            </a:r>
            <a:r>
              <a:rPr lang="en-US" sz="1400" dirty="0" err="1">
                <a:latin typeface="Courier New" charset="0"/>
                <a:cs typeface="Courier New" charset="0"/>
              </a:rPr>
              <a:t>theat.csv</a:t>
            </a:r>
            <a:r>
              <a:rPr lang="en-US" sz="14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loop 5;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object house:1 {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dirty="0" err="1">
                <a:latin typeface="Courier New" charset="0"/>
                <a:cs typeface="Courier New" charset="0"/>
              </a:rPr>
              <a:t>heating_setpoint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THeat.value</a:t>
            </a:r>
            <a:r>
              <a:rPr lang="en-US" sz="1400" b="1" dirty="0">
                <a:latin typeface="Courier New" charset="0"/>
                <a:cs typeface="Courier New" charset="0"/>
              </a:rPr>
              <a:t>*1+2</a:t>
            </a:r>
            <a:r>
              <a:rPr lang="en-US" sz="1400" dirty="0">
                <a:latin typeface="Courier New" charset="0"/>
                <a:cs typeface="Courier New" charset="0"/>
              </a:rPr>
              <a:t>; /</a:t>
            </a:r>
            <a:r>
              <a:rPr lang="en-US" sz="1400" dirty="0" smtClean="0">
                <a:latin typeface="Courier New" charset="0"/>
                <a:cs typeface="Courier New" charset="0"/>
              </a:rPr>
              <a:t>/ syntax </a:t>
            </a:r>
            <a:r>
              <a:rPr lang="en-US" sz="1400" dirty="0">
                <a:latin typeface="Courier New" charset="0"/>
                <a:cs typeface="Courier New" charset="0"/>
              </a:rPr>
              <a:t>and order important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object house:2 {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dirty="0" err="1">
                <a:latin typeface="Courier New" charset="0"/>
                <a:cs typeface="Courier New" charset="0"/>
              </a:rPr>
              <a:t>heating_setpoint</a:t>
            </a:r>
            <a:r>
              <a:rPr lang="en-US" sz="1400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THeat.value</a:t>
            </a:r>
            <a:r>
              <a:rPr lang="en-US" sz="1400" b="1" dirty="0">
                <a:latin typeface="Courier New" charset="0"/>
                <a:cs typeface="Courier New" charset="0"/>
              </a:rPr>
              <a:t>*1.1+4</a:t>
            </a:r>
            <a:r>
              <a:rPr lang="en-US" sz="1400" dirty="0">
                <a:latin typeface="Courier New" charset="0"/>
                <a:cs typeface="Courier New" charset="0"/>
              </a:rPr>
              <a:t>; /</a:t>
            </a:r>
            <a:r>
              <a:rPr lang="en-US" sz="1400" dirty="0" smtClean="0">
                <a:latin typeface="Courier New" charset="0"/>
                <a:cs typeface="Courier New" charset="0"/>
              </a:rPr>
              <a:t>/ using </a:t>
            </a:r>
            <a:r>
              <a:rPr lang="en-US" sz="1400" dirty="0">
                <a:latin typeface="Courier New" charset="0"/>
                <a:cs typeface="Courier New" charset="0"/>
              </a:rPr>
              <a:t>different offset/scale</a:t>
            </a:r>
          </a:p>
          <a:p>
            <a:pPr lvl="1">
              <a:buFontTx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  <a:p>
            <a:pPr lvl="1">
              <a:buFontTx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  <a:p>
            <a:endParaRPr lang="en-US" dirty="0">
              <a:latin typeface="Arial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14600" y="3581400"/>
            <a:ext cx="4419600" cy="1892299"/>
            <a:chOff x="2590801" y="3593811"/>
            <a:chExt cx="4419599" cy="1892588"/>
          </a:xfrm>
        </p:grpSpPr>
        <p:sp>
          <p:nvSpPr>
            <p:cNvPr id="21509" name="TextBox 3"/>
            <p:cNvSpPr txBox="1">
              <a:spLocks noChangeArrowheads="1"/>
            </p:cNvSpPr>
            <p:nvPr/>
          </p:nvSpPr>
          <p:spPr bwMode="auto">
            <a:xfrm>
              <a:off x="4572001" y="3886200"/>
              <a:ext cx="24383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 smtClean="0"/>
                <a:t>This input can </a:t>
              </a:r>
              <a:r>
                <a:rPr lang="en-US" sz="1600" dirty="0"/>
                <a:t>now be used </a:t>
              </a:r>
              <a:r>
                <a:rPr lang="en-US" sz="1600" dirty="0" smtClean="0"/>
                <a:t>by many objects</a:t>
              </a:r>
              <a:endParaRPr lang="en-US" sz="1600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2590801" y="3593811"/>
              <a:ext cx="1981200" cy="59699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21509" idx="1"/>
            </p:cNvCxnSpPr>
            <p:nvPr/>
          </p:nvCxnSpPr>
          <p:spPr>
            <a:xfrm rot="10800000" flipV="1">
              <a:off x="3505201" y="4178587"/>
              <a:ext cx="1066800" cy="1307812"/>
            </a:xfrm>
            <a:prstGeom prst="curvedConnector2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urved Connector 15"/>
          <p:cNvCxnSpPr/>
          <p:nvPr/>
        </p:nvCxnSpPr>
        <p:spPr bwMode="auto">
          <a:xfrm rot="10800000" flipV="1">
            <a:off x="4146131" y="4184414"/>
            <a:ext cx="349669" cy="558313"/>
          </a:xfrm>
          <a:prstGeom prst="curvedConnector2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  <a:ea typeface="+mj-ea"/>
              </a:rPr>
              <a:t>ODBC Tapes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</a:rPr>
              <a:t>ODBC </a:t>
            </a:r>
            <a:r>
              <a:rPr lang="en-US" sz="2800" dirty="0">
                <a:latin typeface="Arial" charset="0"/>
              </a:rPr>
              <a:t>d</a:t>
            </a:r>
            <a:r>
              <a:rPr lang="en-US" sz="2800" dirty="0" smtClean="0">
                <a:latin typeface="Arial" charset="0"/>
              </a:rPr>
              <a:t>ata for </a:t>
            </a:r>
            <a:r>
              <a:rPr lang="en-US" sz="2800" dirty="0">
                <a:latin typeface="Arial" charset="0"/>
              </a:rPr>
              <a:t>p</a:t>
            </a:r>
            <a:r>
              <a:rPr lang="en-US" sz="2800" dirty="0" smtClean="0">
                <a:latin typeface="Arial" charset="0"/>
              </a:rPr>
              <a:t>layers </a:t>
            </a:r>
            <a:r>
              <a:rPr lang="en-US" sz="2800" dirty="0">
                <a:latin typeface="Arial" charset="0"/>
              </a:rPr>
              <a:t>and </a:t>
            </a:r>
            <a:r>
              <a:rPr lang="en-US" sz="2800" dirty="0" smtClean="0">
                <a:latin typeface="Arial" charset="0"/>
              </a:rPr>
              <a:t>recorders </a:t>
            </a:r>
            <a:r>
              <a:rPr lang="en-US" sz="2800" dirty="0">
                <a:latin typeface="Arial" charset="0"/>
              </a:rPr>
              <a:t>only</a:t>
            </a:r>
          </a:p>
          <a:p>
            <a:pPr marL="233362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file </a:t>
            </a:r>
            <a:r>
              <a:rPr lang="en-US" sz="2000" b="1" dirty="0" err="1">
                <a:latin typeface="Courier New"/>
                <a:cs typeface="Courier New"/>
              </a:rPr>
              <a:t>odbc</a:t>
            </a:r>
            <a:r>
              <a:rPr lang="en-US" sz="2000" b="1" dirty="0">
                <a:latin typeface="Courier New"/>
                <a:cs typeface="Courier New"/>
              </a:rPr>
              <a:t>:[</a:t>
            </a:r>
            <a:r>
              <a:rPr lang="en-US" sz="2000" b="1" i="1" dirty="0">
                <a:latin typeface="Courier New"/>
                <a:cs typeface="Courier New"/>
              </a:rPr>
              <a:t>DSN</a:t>
            </a:r>
            <a:r>
              <a:rPr lang="en-US" sz="2000" b="1" dirty="0">
                <a:latin typeface="Courier New"/>
                <a:cs typeface="Courier New"/>
              </a:rPr>
              <a:t>][:</a:t>
            </a:r>
            <a:r>
              <a:rPr lang="en-US" sz="2000" b="1" i="1" dirty="0" err="1">
                <a:latin typeface="Courier New"/>
                <a:cs typeface="Courier New"/>
              </a:rPr>
              <a:t>uname:pwd</a:t>
            </a:r>
            <a:r>
              <a:rPr lang="en-US" sz="2000" b="1" dirty="0">
                <a:latin typeface="Courier New"/>
                <a:cs typeface="Courier New"/>
              </a:rPr>
              <a:t>]:[</a:t>
            </a:r>
            <a:r>
              <a:rPr lang="en-US" sz="2000" b="1" i="1" dirty="0" err="1">
                <a:latin typeface="Courier New"/>
                <a:cs typeface="Courier New"/>
              </a:rPr>
              <a:t>objName</a:t>
            </a:r>
            <a:r>
              <a:rPr lang="en-US" sz="2000" b="1" dirty="0">
                <a:latin typeface="Courier New"/>
                <a:cs typeface="Courier New"/>
              </a:rPr>
              <a:t>]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233362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file </a:t>
            </a:r>
            <a:r>
              <a:rPr lang="en-US" sz="2000" b="1" dirty="0" smtClean="0">
                <a:latin typeface="Courier New"/>
                <a:cs typeface="Courier New"/>
              </a:rPr>
              <a:t>odbc:MyDataSource:user:secret:MyHouse1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600" dirty="0">
                <a:latin typeface="Arial" charset="0"/>
              </a:rPr>
              <a:t>Keys entries by tape name and object name</a:t>
            </a:r>
          </a:p>
          <a:p>
            <a:pPr lvl="1"/>
            <a:r>
              <a:rPr lang="en-US" sz="2600" dirty="0">
                <a:latin typeface="Arial" charset="0"/>
              </a:rPr>
              <a:t>Expects fixed table names, </a:t>
            </a:r>
            <a:r>
              <a:rPr lang="en-US" sz="2600" dirty="0" smtClean="0">
                <a:latin typeface="Arial" charset="0"/>
              </a:rPr>
              <a:t>replaces same</a:t>
            </a:r>
            <a:r>
              <a:rPr lang="en-US" sz="2600" dirty="0">
                <a:latin typeface="Arial" charset="0"/>
              </a:rPr>
              <a:t>-key objects each run</a:t>
            </a:r>
          </a:p>
          <a:p>
            <a:pPr marL="1027113" indent="-1027113"/>
            <a:r>
              <a:rPr lang="en-US" sz="2800" u="sng" dirty="0" smtClean="0">
                <a:latin typeface="Arial" charset="0"/>
              </a:rPr>
              <a:t>Note</a:t>
            </a:r>
            <a:r>
              <a:rPr lang="en-US" sz="2800" dirty="0" smtClean="0">
                <a:latin typeface="Arial" charset="0"/>
              </a:rPr>
              <a:t>: </a:t>
            </a:r>
            <a:r>
              <a:rPr lang="en-US" sz="2800" dirty="0">
                <a:latin typeface="Arial" charset="0"/>
              </a:rPr>
              <a:t>multiple properties are </a:t>
            </a:r>
            <a:r>
              <a:rPr lang="en-US" sz="2800" dirty="0" smtClean="0">
                <a:latin typeface="Arial" charset="0"/>
              </a:rPr>
              <a:t>processed together as a </a:t>
            </a:r>
            <a:r>
              <a:rPr lang="en-US" sz="2800" dirty="0">
                <a:latin typeface="Arial" charset="0"/>
              </a:rPr>
              <a:t>single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column</a:t>
            </a:r>
            <a:r>
              <a:rPr lang="ja-JP" altLang="en-US" sz="2800" dirty="0">
                <a:latin typeface="Arial" charset="0"/>
              </a:rPr>
              <a:t>”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  <a:ea typeface="+mj-ea"/>
              </a:rPr>
              <a:t>ODBC Tape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52400" y="1600200"/>
          <a:ext cx="4419600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91326"/>
                <a:gridCol w="1628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EVENT_TABLE and OBJECT_TABLE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EVENT_VAL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EVENT_OBJECT_NAME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EVENT_LINE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600200"/>
          <a:ext cx="4191000" cy="33527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54458"/>
                <a:gridCol w="1136542"/>
              </a:tblGrid>
              <a:tr h="3725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HEADER_TABLE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HEADER_OBJECT_NAME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HEADER_USERNAME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HEADER_HOSTNAME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HEADER_TARGET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HEADER_PROPERTY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HEADER_INTERVAL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HEADER_LIMIT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49" name="TextBox 5"/>
          <p:cNvSpPr txBox="1">
            <a:spLocks noChangeArrowheads="1"/>
          </p:cNvSpPr>
          <p:nvPr/>
        </p:nvSpPr>
        <p:spPr bwMode="auto">
          <a:xfrm>
            <a:off x="228600" y="3810000"/>
            <a:ext cx="42672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Wingdings" charset="0"/>
              <a:buChar char="Ø"/>
            </a:pPr>
            <a:r>
              <a:rPr lang="en-US" sz="1600"/>
              <a:t>OBJECT_TABLE writes recorder output.</a:t>
            </a:r>
          </a:p>
          <a:p>
            <a:pPr eaLnBrk="1" hangingPunct="1">
              <a:spcAft>
                <a:spcPts val="600"/>
              </a:spcAft>
              <a:buFont typeface="Wingdings" charset="0"/>
              <a:buChar char="Ø"/>
            </a:pPr>
            <a:r>
              <a:rPr lang="en-US" sz="1600"/>
              <a:t>EVENT_TABLE reads player input.</a:t>
            </a:r>
          </a:p>
          <a:p>
            <a:pPr eaLnBrk="1" hangingPunct="1">
              <a:spcAft>
                <a:spcPts val="600"/>
              </a:spcAft>
              <a:buFont typeface="Wingdings" charset="0"/>
              <a:buChar char="Ø"/>
            </a:pPr>
            <a:r>
              <a:rPr lang="en-US" sz="1600"/>
              <a:t>EVENT_LINE records the order in which lines are to be read.</a:t>
            </a:r>
          </a:p>
          <a:p>
            <a:pPr eaLnBrk="1" hangingPunct="1">
              <a:spcAft>
                <a:spcPts val="600"/>
              </a:spcAft>
              <a:buFont typeface="Wingdings" charset="0"/>
              <a:buChar char="Ø"/>
            </a:pPr>
            <a:r>
              <a:rPr lang="en-US" sz="1600"/>
              <a:t>HEADER_TABLE is only written to.  Only HEADER_OBJECT_NAME is referenced by the system, and writes the recorder</a:t>
            </a:r>
            <a:r>
              <a:rPr lang="ja-JP" altLang="en-US" sz="1600"/>
              <a:t>’</a:t>
            </a:r>
            <a:r>
              <a:rPr lang="en-US" sz="1600"/>
              <a:t>s name.</a:t>
            </a:r>
          </a:p>
        </p:txBody>
      </p:sp>
      <p:sp>
        <p:nvSpPr>
          <p:cNvPr id="4150" name="TextBox 6"/>
          <p:cNvSpPr txBox="1">
            <a:spLocks noChangeArrowheads="1"/>
          </p:cNvSpPr>
          <p:nvPr/>
        </p:nvSpPr>
        <p:spPr bwMode="auto">
          <a:xfrm>
            <a:off x="4724400" y="5181600"/>
            <a:ext cx="426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</a:rPr>
              <a:t>Time, username, hostname, target, property, interval, and limit all correspond with the CSV file header output.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player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similar to tape player objects</a:t>
            </a:r>
          </a:p>
          <a:p>
            <a:r>
              <a:rPr lang="en-US" dirty="0" smtClean="0"/>
              <a:t>Requires database object to operate</a:t>
            </a:r>
          </a:p>
          <a:p>
            <a:pPr lvl="1"/>
            <a:r>
              <a:rPr lang="en-US" dirty="0" smtClean="0"/>
              <a:t>If none use, the default database is used</a:t>
            </a:r>
          </a:p>
          <a:p>
            <a:pPr lvl="1"/>
            <a:r>
              <a:rPr lang="en-US" dirty="0" smtClean="0"/>
              <a:t>Default database is specified by module declarations</a:t>
            </a:r>
          </a:p>
          <a:p>
            <a:pPr marL="455613" lvl="1" indent="0">
              <a:buNone/>
            </a:pPr>
            <a:r>
              <a:rPr lang="en-US" b="1" dirty="0">
                <a:latin typeface="Courier New"/>
                <a:cs typeface="Courier New"/>
              </a:rPr>
              <a:t>module </a:t>
            </a:r>
            <a:r>
              <a:rPr lang="en-US" b="1" dirty="0" err="1" smtClean="0">
                <a:latin typeface="Courier New"/>
                <a:cs typeface="Courier New"/>
              </a:rPr>
              <a:t>mysql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 marL="455613" lvl="1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   hostname 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/>
                <a:cs typeface="Courier New"/>
              </a:rPr>
              <a:t>localhost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455613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username 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/>
                <a:cs typeface="Courier New"/>
              </a:rPr>
              <a:t>gridlabd</a:t>
            </a:r>
            <a:r>
              <a:rPr lang="en-US" b="1" dirty="0">
                <a:latin typeface="Courier New"/>
                <a:cs typeface="Courier New"/>
              </a:rPr>
              <a:t>";</a:t>
            </a:r>
          </a:p>
          <a:p>
            <a:pPr marL="455613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password </a:t>
            </a:r>
            <a:r>
              <a:rPr lang="en-US" b="1" dirty="0">
                <a:latin typeface="Courier New"/>
                <a:cs typeface="Courier New"/>
              </a:rPr>
              <a:t>"";</a:t>
            </a:r>
          </a:p>
          <a:p>
            <a:pPr marL="455613" lvl="1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schema 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>
                <a:latin typeface="Courier New"/>
                <a:cs typeface="Courier New"/>
              </a:rPr>
              <a:t>gridlabd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 marL="1943100" indent="-1489075"/>
            <a:r>
              <a:rPr lang="en-US" sz="2200" dirty="0" smtClean="0">
                <a:latin typeface="Courier New"/>
                <a:cs typeface="Courier New"/>
              </a:rPr>
              <a:t>       port </a:t>
            </a:r>
            <a:r>
              <a:rPr lang="en-US" sz="2200" dirty="0">
                <a:latin typeface="Courier New"/>
                <a:cs typeface="Courier New"/>
              </a:rPr>
              <a:t>3306;</a:t>
            </a:r>
          </a:p>
          <a:p>
            <a:pPr marL="1943100" indent="-1489075"/>
            <a:r>
              <a:rPr lang="en-US" sz="2200" dirty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socketname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"/</a:t>
            </a:r>
            <a:r>
              <a:rPr lang="en-US" sz="2200" dirty="0" err="1">
                <a:latin typeface="Courier New"/>
                <a:cs typeface="Courier New"/>
              </a:rPr>
              <a:t>tmp</a:t>
            </a:r>
            <a:r>
              <a:rPr lang="en-US" sz="2200" dirty="0">
                <a:latin typeface="Courier New"/>
                <a:cs typeface="Courier New"/>
              </a:rPr>
              <a:t>/</a:t>
            </a:r>
            <a:r>
              <a:rPr lang="en-US" sz="2200" dirty="0" err="1">
                <a:latin typeface="Courier New"/>
                <a:cs typeface="Courier New"/>
              </a:rPr>
              <a:t>mysql.sock</a:t>
            </a:r>
            <a:r>
              <a:rPr lang="en-US" sz="2200" dirty="0">
                <a:latin typeface="Courier New"/>
                <a:cs typeface="Courier New"/>
              </a:rPr>
              <a:t>";</a:t>
            </a:r>
          </a:p>
          <a:p>
            <a:pPr marL="1943100" indent="-1489075"/>
            <a:r>
              <a:rPr lang="en-US" sz="2200" dirty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clientflags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COMPRESS|FOUND_ROWS|IGNORE_SIGPIPE|INTERACTIVE|LOCAL_FILES|MULTI_RESULTS|MULTI_STATEMENTS|NO_SCHEMA|ODBC|SSL|REMEMBER_OPTIONS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pPr marL="1943100" indent="-1489075"/>
            <a:r>
              <a:rPr lang="en-US" sz="22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1010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1487488" indent="-1487488"/>
            <a:r>
              <a:rPr lang="en-US" dirty="0">
                <a:latin typeface="Courier New"/>
                <a:cs typeface="Courier New"/>
              </a:rPr>
              <a:t>object database {</a:t>
            </a:r>
          </a:p>
          <a:p>
            <a:pPr marL="1487488" indent="-1487488"/>
            <a:r>
              <a:rPr lang="en-US" dirty="0" smtClean="0">
                <a:latin typeface="Courier New"/>
                <a:cs typeface="Courier New"/>
              </a:rPr>
              <a:t>       hostname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localhost</a:t>
            </a:r>
            <a:r>
              <a:rPr lang="en-US" dirty="0">
                <a:latin typeface="Courier New"/>
                <a:cs typeface="Courier New"/>
              </a:rPr>
              <a:t>";</a:t>
            </a:r>
          </a:p>
          <a:p>
            <a:pPr marL="1487488" indent="-1487488"/>
            <a:r>
              <a:rPr lang="en-US" dirty="0" smtClean="0">
                <a:latin typeface="Courier New"/>
                <a:cs typeface="Courier New"/>
              </a:rPr>
              <a:t>       username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gridlabd</a:t>
            </a:r>
            <a:r>
              <a:rPr lang="en-US" dirty="0">
                <a:latin typeface="Courier New"/>
                <a:cs typeface="Courier New"/>
              </a:rPr>
              <a:t>";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password </a:t>
            </a:r>
            <a:r>
              <a:rPr lang="en-US" dirty="0">
                <a:latin typeface="Courier New"/>
                <a:cs typeface="Courier New"/>
              </a:rPr>
              <a:t>"";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schema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gridlabd</a:t>
            </a:r>
            <a:r>
              <a:rPr lang="en-US" dirty="0">
                <a:latin typeface="Courier New"/>
                <a:cs typeface="Courier New"/>
              </a:rPr>
              <a:t>";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port </a:t>
            </a:r>
            <a:r>
              <a:rPr lang="en-US" dirty="0">
                <a:latin typeface="Courier New"/>
                <a:cs typeface="Courier New"/>
              </a:rPr>
              <a:t>3306;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socketname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err="1">
                <a:latin typeface="Courier New"/>
                <a:cs typeface="Courier New"/>
              </a:rPr>
              <a:t>tmp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mysql.sock</a:t>
            </a:r>
            <a:r>
              <a:rPr lang="en-US" dirty="0">
                <a:latin typeface="Courier New"/>
                <a:cs typeface="Courier New"/>
              </a:rPr>
              <a:t>";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clientflags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COMPRESS|FOUND_ROWS|IGNORE_SIGPIPE|INTERACTIVE|LOCAL_FILES|MULTI_RESULTS|MULTI_STATEMENTS|NO_SCHEMA|ODBC|SSL|REMEMBER_OPTIONS;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options </a:t>
            </a:r>
            <a:r>
              <a:rPr lang="en-US" dirty="0">
                <a:latin typeface="Courier New"/>
                <a:cs typeface="Courier New"/>
              </a:rPr>
              <a:t>SHOWQUERY|NOCREATE|NEWDB|OVERWRITE;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on_init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sql</a:t>
            </a:r>
            <a:r>
              <a:rPr lang="en-US" dirty="0" smtClean="0">
                <a:latin typeface="Courier New"/>
                <a:cs typeface="Courier New"/>
              </a:rPr>
              <a:t>-script-</a:t>
            </a:r>
            <a:r>
              <a:rPr lang="en-US" dirty="0">
                <a:latin typeface="Courier New"/>
                <a:cs typeface="Courier New"/>
              </a:rPr>
              <a:t>name;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on_sync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sql</a:t>
            </a:r>
            <a:r>
              <a:rPr lang="en-US" dirty="0">
                <a:latin typeface="Courier New"/>
                <a:cs typeface="Courier New"/>
              </a:rPr>
              <a:t>-script</a:t>
            </a:r>
            <a:r>
              <a:rPr lang="en-US" dirty="0" smtClean="0">
                <a:latin typeface="Courier New"/>
                <a:cs typeface="Courier New"/>
              </a:rPr>
              <a:t>-</a:t>
            </a:r>
            <a:r>
              <a:rPr lang="en-US" dirty="0">
                <a:latin typeface="Courier New"/>
                <a:cs typeface="Courier New"/>
              </a:rPr>
              <a:t>name;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on_term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sql</a:t>
            </a:r>
            <a:r>
              <a:rPr lang="en-US" dirty="0">
                <a:latin typeface="Courier New"/>
                <a:cs typeface="Courier New"/>
              </a:rPr>
              <a:t>-script</a:t>
            </a:r>
            <a:r>
              <a:rPr lang="en-US" dirty="0" smtClean="0">
                <a:latin typeface="Courier New"/>
                <a:cs typeface="Courier New"/>
              </a:rPr>
              <a:t>-</a:t>
            </a:r>
            <a:r>
              <a:rPr lang="en-US" dirty="0">
                <a:latin typeface="Courier New"/>
                <a:cs typeface="Courier New"/>
              </a:rPr>
              <a:t>name;</a:t>
            </a:r>
          </a:p>
          <a:p>
            <a:pPr marL="1487488" indent="-1487488"/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sync_interval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seconds;</a:t>
            </a:r>
          </a:p>
          <a:p>
            <a:pPr marL="1487488" indent="-1487488"/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0200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player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object player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property </a:t>
            </a:r>
            <a:r>
              <a:rPr lang="en-US" i="1" dirty="0">
                <a:latin typeface="Courier New"/>
                <a:cs typeface="Courier New"/>
              </a:rPr>
              <a:t>property-name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table</a:t>
            </a:r>
            <a:r>
              <a:rPr lang="en-US" dirty="0" err="1">
                <a:latin typeface="Courier New"/>
                <a:cs typeface="Courier New"/>
              </a:rPr>
              <a:t>|file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source-table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mode </a:t>
            </a:r>
            <a:r>
              <a:rPr lang="en-US" dirty="0">
                <a:latin typeface="Courier New"/>
                <a:cs typeface="Courier New"/>
              </a:rPr>
              <a:t>{"</a:t>
            </a:r>
            <a:r>
              <a:rPr lang="en-US" dirty="0" err="1">
                <a:latin typeface="Courier New"/>
                <a:cs typeface="Courier New"/>
              </a:rPr>
              <a:t>r","r</a:t>
            </a:r>
            <a:r>
              <a:rPr lang="en-US" dirty="0">
                <a:latin typeface="Courier New"/>
                <a:cs typeface="Courier New"/>
              </a:rPr>
              <a:t>+"};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filetype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{"CSV"};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connection </a:t>
            </a:r>
            <a:r>
              <a:rPr lang="en-US" i="1" dirty="0">
                <a:latin typeface="Courier New"/>
                <a:cs typeface="Courier New"/>
              </a:rPr>
              <a:t>database-object-name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options </a:t>
            </a:r>
            <a:r>
              <a:rPr lang="en-US" dirty="0">
                <a:latin typeface="Courier New"/>
                <a:cs typeface="Courier New"/>
              </a:rPr>
              <a:t>0;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loop </a:t>
            </a:r>
            <a:r>
              <a:rPr lang="en-US" i="1" dirty="0">
                <a:latin typeface="Courier New"/>
                <a:cs typeface="Courier New"/>
              </a:rPr>
              <a:t>number-of-loops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5643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Recorders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This section will introduce you to objects that record data in other objects.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Output object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Implemented in </a:t>
            </a:r>
            <a:r>
              <a:rPr lang="en-US" sz="2800" b="1" dirty="0" smtClean="0">
                <a:latin typeface="Arial" charset="0"/>
              </a:rPr>
              <a:t>tape and </a:t>
            </a:r>
            <a:r>
              <a:rPr lang="en-US" sz="2800" b="1" dirty="0" err="1" smtClean="0">
                <a:latin typeface="Arial" charset="0"/>
              </a:rPr>
              <a:t>mysql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module</a:t>
            </a:r>
          </a:p>
          <a:p>
            <a:pPr lvl="1"/>
            <a:r>
              <a:rPr lang="en-US" sz="2600" dirty="0">
                <a:latin typeface="Arial" charset="0"/>
              </a:rPr>
              <a:t>One of two primary ways of collecting data</a:t>
            </a:r>
          </a:p>
          <a:p>
            <a:pPr lvl="1"/>
            <a:r>
              <a:rPr lang="en-US" sz="2600" dirty="0">
                <a:latin typeface="Arial" charset="0"/>
              </a:rPr>
              <a:t>One of few objects which </a:t>
            </a:r>
            <a:r>
              <a:rPr lang="ja-JP" altLang="en-US" sz="2600" dirty="0">
                <a:latin typeface="Arial" charset="0"/>
              </a:rPr>
              <a:t>“</a:t>
            </a:r>
            <a:r>
              <a:rPr lang="en-US" sz="2600" dirty="0">
                <a:latin typeface="Arial" charset="0"/>
              </a:rPr>
              <a:t>drive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the simulation</a:t>
            </a:r>
          </a:p>
          <a:p>
            <a:pPr lvl="1"/>
            <a:r>
              <a:rPr lang="en-US" sz="2600" dirty="0">
                <a:latin typeface="Arial" charset="0"/>
              </a:rPr>
              <a:t>Recorders observe one or more properties of a single object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Several possible destinations for </a:t>
            </a:r>
            <a:r>
              <a:rPr lang="en-US" sz="2800" dirty="0" smtClean="0">
                <a:latin typeface="Arial" charset="0"/>
              </a:rPr>
              <a:t>data (tape)</a:t>
            </a:r>
            <a:endParaRPr lang="en-US" sz="2800" dirty="0">
              <a:latin typeface="Arial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File : source is a specially formatted files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ODBC : source is a database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Memory : source is a global variable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Plot : </a:t>
            </a:r>
            <a:r>
              <a:rPr lang="en-US" sz="2400" dirty="0" err="1">
                <a:latin typeface="Arial" charset="0"/>
              </a:rPr>
              <a:t>gnuplot</a:t>
            </a:r>
            <a:r>
              <a:rPr lang="en-US" sz="2400" dirty="0">
                <a:latin typeface="Arial" charset="0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69489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Property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Name of parent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property that is recorded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Internal data conversion is performed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Conversion is to text output</a:t>
            </a:r>
          </a:p>
          <a:p>
            <a:pPr lvl="1" eaLnBrk="1" hangingPunct="1"/>
            <a:r>
              <a:rPr lang="en-US" sz="2400" dirty="0">
                <a:latin typeface="Arial" charset="0"/>
                <a:sym typeface="Wingdings" charset="0"/>
              </a:rPr>
              <a:t>Booleans uses TRUE or FALSE and/or 0 or 1</a:t>
            </a:r>
          </a:p>
          <a:p>
            <a:pPr lvl="1" eaLnBrk="1" hangingPunct="1"/>
            <a:r>
              <a:rPr lang="en-US" sz="2400" dirty="0">
                <a:latin typeface="Arial" charset="0"/>
                <a:sym typeface="Wingdings" charset="0"/>
              </a:rPr>
              <a:t>Integers use decimal integer</a:t>
            </a:r>
          </a:p>
          <a:p>
            <a:pPr lvl="1" eaLnBrk="1" hangingPunct="1"/>
            <a:r>
              <a:rPr lang="en-US" sz="2400" dirty="0">
                <a:latin typeface="Arial" charset="0"/>
                <a:sym typeface="Wingdings" charset="0"/>
              </a:rPr>
              <a:t>Enumerations and set use keywords</a:t>
            </a:r>
          </a:p>
          <a:p>
            <a:pPr lvl="1" eaLnBrk="1" hangingPunct="1"/>
            <a:r>
              <a:rPr lang="en-US" sz="2400" dirty="0">
                <a:latin typeface="Arial" charset="0"/>
                <a:sym typeface="Wingdings" charset="0"/>
              </a:rPr>
              <a:t>Doubles use </a:t>
            </a:r>
            <a:r>
              <a:rPr lang="en-US" sz="2400" b="1" dirty="0" err="1">
                <a:latin typeface="Arial" charset="0"/>
                <a:sym typeface="Wingdings" charset="0"/>
              </a:rPr>
              <a:t>double_format</a:t>
            </a:r>
            <a:endParaRPr lang="en-US" sz="2400" dirty="0">
              <a:latin typeface="Arial" charset="0"/>
              <a:sym typeface="Wingdings" charset="0"/>
            </a:endParaRPr>
          </a:p>
          <a:p>
            <a:pPr lvl="2" eaLnBrk="1" hangingPunct="1"/>
            <a:r>
              <a:rPr lang="en-US" sz="1800" dirty="0">
                <a:latin typeface="Courier New" charset="0"/>
                <a:cs typeface="Courier New" charset="0"/>
                <a:sym typeface="Wingdings" charset="0"/>
              </a:rPr>
              <a:t>#set </a:t>
            </a:r>
            <a:r>
              <a:rPr lang="en-US" sz="1800" dirty="0" err="1">
                <a:latin typeface="Courier New" charset="0"/>
                <a:cs typeface="Courier New" charset="0"/>
                <a:sym typeface="Wingdings" charset="0"/>
              </a:rPr>
              <a:t>double_format</a:t>
            </a:r>
            <a:r>
              <a:rPr lang="en-US" sz="1800" dirty="0">
                <a:latin typeface="Courier New" charset="0"/>
                <a:cs typeface="Courier New" charset="0"/>
                <a:sym typeface="Wingdings" charset="0"/>
              </a:rPr>
              <a:t>=%.12lg </a:t>
            </a:r>
            <a:r>
              <a:rPr lang="en-US" sz="1800" dirty="0">
                <a:latin typeface="Arial" charset="0"/>
                <a:sym typeface="Wingdings" charset="0"/>
              </a:rPr>
              <a:t>allows user to modify format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Complex uses </a:t>
            </a:r>
            <a:r>
              <a:rPr lang="en-US" sz="2400" b="1" dirty="0" err="1">
                <a:latin typeface="Arial" charset="0"/>
              </a:rPr>
              <a:t>complex_format</a:t>
            </a:r>
            <a:endParaRPr lang="en-US" sz="2400" b="1" dirty="0">
              <a:latin typeface="Arial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Object references use </a:t>
            </a:r>
            <a:r>
              <a:rPr lang="en-US" sz="2400" b="1" dirty="0" err="1">
                <a:latin typeface="Arial" charset="0"/>
              </a:rPr>
              <a:t>object_format</a:t>
            </a:r>
            <a:endParaRPr lang="en-US" sz="2400" b="1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2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72B1F55C4DE4CA2A5FEBE29F43349" ma:contentTypeVersion="6" ma:contentTypeDescription="Create a new document." ma:contentTypeScope="" ma:versionID="5fd1a361dd7e4939b0a8ebac5f9bcf4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36fd912c2b4efb89499702243545b9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BAEB46-93B8-48EA-AB06-6314274B41D7}">
  <ds:schemaRefs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BEDFC1-ADC1-43FD-8572-166E2C9060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85FCB-0F9F-4F71-BC26-82A06F3AB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5499</Words>
  <Application>Microsoft Macintosh PowerPoint</Application>
  <PresentationFormat>On-screen Show (4:3)</PresentationFormat>
  <Paragraphs>1325</Paragraphs>
  <Slides>119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Blank</vt:lpstr>
      <vt:lpstr>GridLAB-D Course – Session 1</vt:lpstr>
      <vt:lpstr>Course objectives</vt:lpstr>
      <vt:lpstr>What to expect</vt:lpstr>
      <vt:lpstr>Course outline</vt:lpstr>
      <vt:lpstr>Course structure</vt:lpstr>
      <vt:lpstr>Questions?</vt:lpstr>
      <vt:lpstr>What is GridLAB-D?</vt:lpstr>
      <vt:lpstr>Agent-based simulations</vt:lpstr>
      <vt:lpstr>Notional Example: Lotka-Volterra system</vt:lpstr>
      <vt:lpstr>Numerical simulation error</vt:lpstr>
      <vt:lpstr>GridLAB-D simulation method</vt:lpstr>
      <vt:lpstr>Determining next state change</vt:lpstr>
      <vt:lpstr>Caveats</vt:lpstr>
      <vt:lpstr>GLM Files</vt:lpstr>
      <vt:lpstr>What is a GLM File?</vt:lpstr>
      <vt:lpstr>What is a module?</vt:lpstr>
      <vt:lpstr>Modules Available</vt:lpstr>
      <vt:lpstr>Describing models: classes</vt:lpstr>
      <vt:lpstr>Describing systems: objects</vt:lpstr>
      <vt:lpstr>Example Object Declaration </vt:lpstr>
      <vt:lpstr>Controlling time: clocks</vt:lpstr>
      <vt:lpstr>Clock</vt:lpstr>
      <vt:lpstr>Example of GLM file</vt:lpstr>
      <vt:lpstr>Questions?</vt:lpstr>
      <vt:lpstr>Running Simulations</vt:lpstr>
      <vt:lpstr>Specifying input file</vt:lpstr>
      <vt:lpstr>Saving output</vt:lpstr>
      <vt:lpstr>Controlling output messages</vt:lpstr>
      <vt:lpstr>Controlling global parameters</vt:lpstr>
      <vt:lpstr>Some useful global variables</vt:lpstr>
      <vt:lpstr>Reading error messages</vt:lpstr>
      <vt:lpstr>Configuration files</vt:lpstr>
      <vt:lpstr>Questions?</vt:lpstr>
      <vt:lpstr>Getting Help</vt:lpstr>
      <vt:lpstr>Help Resources</vt:lpstr>
      <vt:lpstr>Command line: --help</vt:lpstr>
      <vt:lpstr>Command line: --modhelp tape:player</vt:lpstr>
      <vt:lpstr>Command line: --modhelp</vt:lpstr>
      <vt:lpstr>Command line: --modhelp</vt:lpstr>
      <vt:lpstr>Command line: --info &lt;topic&gt; </vt:lpstr>
      <vt:lpstr>Online help resources</vt:lpstr>
      <vt:lpstr>SourceForce MediaWiki</vt:lpstr>
      <vt:lpstr>Help Guides</vt:lpstr>
      <vt:lpstr>Topic Index</vt:lpstr>
      <vt:lpstr>Forum</vt:lpstr>
      <vt:lpstr>Posting to the forum</vt:lpstr>
      <vt:lpstr>Troubleshooting</vt:lpstr>
      <vt:lpstr>Troubleshooting</vt:lpstr>
      <vt:lpstr>Questions?</vt:lpstr>
      <vt:lpstr>Modeling language basics</vt:lpstr>
      <vt:lpstr>Top-level Directives</vt:lpstr>
      <vt:lpstr>Clock directive</vt:lpstr>
      <vt:lpstr>Module directive</vt:lpstr>
      <vt:lpstr>Class directive</vt:lpstr>
      <vt:lpstr>Property types</vt:lpstr>
      <vt:lpstr>Example property values</vt:lpstr>
      <vt:lpstr>Property units</vt:lpstr>
      <vt:lpstr>Reserved property names</vt:lpstr>
      <vt:lpstr>Object directive</vt:lpstr>
      <vt:lpstr>Rules for values</vt:lpstr>
      <vt:lpstr>Expression syntax</vt:lpstr>
      <vt:lpstr>Functionals</vt:lpstr>
      <vt:lpstr>Nested objects</vt:lpstr>
      <vt:lpstr>Macro processing</vt:lpstr>
      <vt:lpstr>Standard macros</vt:lpstr>
      <vt:lpstr>Schedules, Loadshapes, and Enduses</vt:lpstr>
      <vt:lpstr>Questions?</vt:lpstr>
      <vt:lpstr>Data Input and Output</vt:lpstr>
      <vt:lpstr>Extracting final results: XML dump</vt:lpstr>
      <vt:lpstr>Extracting intermediate results</vt:lpstr>
      <vt:lpstr>Introducing data</vt:lpstr>
      <vt:lpstr>Tape Module</vt:lpstr>
      <vt:lpstr>Internal data sources and links</vt:lpstr>
      <vt:lpstr>Summary</vt:lpstr>
      <vt:lpstr>Players</vt:lpstr>
      <vt:lpstr>Input object: player</vt:lpstr>
      <vt:lpstr>Player timestamps</vt:lpstr>
      <vt:lpstr>Player “property”</vt:lpstr>
      <vt:lpstr>Player “file”</vt:lpstr>
      <vt:lpstr>Player “loop”</vt:lpstr>
      <vt:lpstr>Example player object</vt:lpstr>
      <vt:lpstr>Example player file</vt:lpstr>
      <vt:lpstr>Another Example</vt:lpstr>
      <vt:lpstr>Yet another Example</vt:lpstr>
      <vt:lpstr>Another example player file</vt:lpstr>
      <vt:lpstr>Demo</vt:lpstr>
      <vt:lpstr>Demo</vt:lpstr>
      <vt:lpstr>Example player file: theat.csv</vt:lpstr>
      <vt:lpstr>Player transforms</vt:lpstr>
      <vt:lpstr>Player transforms</vt:lpstr>
      <vt:lpstr>ODBC Tapes</vt:lpstr>
      <vt:lpstr>ODBC Tape Tables</vt:lpstr>
      <vt:lpstr>MySQL player</vt:lpstr>
      <vt:lpstr>MySQL database</vt:lpstr>
      <vt:lpstr>MySQL player</vt:lpstr>
      <vt:lpstr>Questions?</vt:lpstr>
      <vt:lpstr>Recorders</vt:lpstr>
      <vt:lpstr>Output object</vt:lpstr>
      <vt:lpstr>Property</vt:lpstr>
      <vt:lpstr>Property (cont.)</vt:lpstr>
      <vt:lpstr>File</vt:lpstr>
      <vt:lpstr>Interval</vt:lpstr>
      <vt:lpstr>Limit</vt:lpstr>
      <vt:lpstr>Trigger</vt:lpstr>
      <vt:lpstr>Multi-Recorder</vt:lpstr>
      <vt:lpstr>Demo</vt:lpstr>
      <vt:lpstr>Demo</vt:lpstr>
      <vt:lpstr>Example: intervals</vt:lpstr>
      <vt:lpstr>Questions?</vt:lpstr>
      <vt:lpstr>Collectors</vt:lpstr>
      <vt:lpstr>Output object</vt:lpstr>
      <vt:lpstr>Group</vt:lpstr>
      <vt:lpstr>Property aggregators</vt:lpstr>
      <vt:lpstr>Example</vt:lpstr>
      <vt:lpstr>Demo</vt:lpstr>
      <vt:lpstr>Questions?</vt:lpstr>
      <vt:lpstr>Exercises (players)</vt:lpstr>
      <vt:lpstr>Exercises (recorders)</vt:lpstr>
      <vt:lpstr>Exercises (collectors)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2012-06-11T23:50:00Z</dcterms:created>
  <dcterms:modified xsi:type="dcterms:W3CDTF">2016-07-24T17:46:49Z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0x01010050872B1F55C4DE4CA2A5FEBE29F43349</vt:lpwstr>
  </property>
</Properties>
</file>