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89"/>
  </p:notesMasterIdLst>
  <p:handoutMasterIdLst>
    <p:handoutMasterId r:id="rId90"/>
  </p:handoutMasterIdLst>
  <p:sldIdLst>
    <p:sldId id="269" r:id="rId5"/>
    <p:sldId id="349" r:id="rId6"/>
    <p:sldId id="285" r:id="rId7"/>
    <p:sldId id="286" r:id="rId8"/>
    <p:sldId id="287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70" r:id="rId17"/>
    <p:sldId id="271" r:id="rId18"/>
    <p:sldId id="272" r:id="rId19"/>
    <p:sldId id="350" r:id="rId20"/>
    <p:sldId id="273" r:id="rId21"/>
    <p:sldId id="274" r:id="rId22"/>
    <p:sldId id="275" r:id="rId23"/>
    <p:sldId id="276" r:id="rId24"/>
    <p:sldId id="351" r:id="rId25"/>
    <p:sldId id="277" r:id="rId26"/>
    <p:sldId id="278" r:id="rId27"/>
    <p:sldId id="279" r:id="rId28"/>
    <p:sldId id="280" r:id="rId29"/>
    <p:sldId id="281" r:id="rId30"/>
    <p:sldId id="282" r:id="rId31"/>
    <p:sldId id="352" r:id="rId32"/>
    <p:sldId id="283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53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47" r:id="rId83"/>
    <p:sldId id="354" r:id="rId84"/>
    <p:sldId id="296" r:id="rId85"/>
    <p:sldId id="284" r:id="rId86"/>
    <p:sldId id="305" r:id="rId87"/>
    <p:sldId id="348" r:id="rId88"/>
  </p:sldIdLst>
  <p:sldSz cx="9144000" cy="6858000" type="screen4x3"/>
  <p:notesSz cx="7019925" cy="9305925"/>
  <p:custDataLst>
    <p:tags r:id="rId9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24F053E2-A690-FA4A-92A9-9CE3521C0584}">
          <p14:sldIdLst>
            <p14:sldId id="269"/>
            <p14:sldId id="349"/>
          </p14:sldIdLst>
        </p14:section>
        <p14:section name="Collectors" id="{9EA71F2C-D7D0-C74A-B842-58C4FB8F9C25}">
          <p14:sldIdLst>
            <p14:sldId id="285"/>
            <p14:sldId id="286"/>
            <p14:sldId id="287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Schedules and loadshapes" id="{483436D6-5B7D-4C4D-8738-DAD742F56831}">
          <p14:sldIdLst>
            <p14:sldId id="270"/>
            <p14:sldId id="271"/>
            <p14:sldId id="272"/>
            <p14:sldId id="350"/>
            <p14:sldId id="273"/>
            <p14:sldId id="274"/>
            <p14:sldId id="275"/>
            <p14:sldId id="276"/>
            <p14:sldId id="351"/>
            <p14:sldId id="277"/>
            <p14:sldId id="278"/>
            <p14:sldId id="279"/>
            <p14:sldId id="280"/>
            <p14:sldId id="281"/>
            <p14:sldId id="282"/>
            <p14:sldId id="352"/>
            <p14:sldId id="283"/>
          </p14:sldIdLst>
        </p14:section>
        <p14:section name="Weather" id="{DABE5ABD-EDFB-224B-83B6-B909EA9B82D2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53"/>
          </p14:sldIdLst>
        </p14:section>
        <p14:section name="Residential loads" id="{F3C28CA8-DFB9-F24C-A3B4-0AFB1B320A54}">
          <p14:sldIdLst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54"/>
          </p14:sldIdLst>
        </p14:section>
        <p14:section name="Exercises" id="{1C6F37A7-926A-6946-AFD2-15E58A178676}">
          <p14:sldIdLst>
            <p14:sldId id="296"/>
            <p14:sldId id="284"/>
            <p14:sldId id="305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6">
          <p15:clr>
            <a:srgbClr val="A4A3A4"/>
          </p15:clr>
        </p15:guide>
        <p15:guide id="2" orient="horz" pos="1294">
          <p15:clr>
            <a:srgbClr val="A4A3A4"/>
          </p15:clr>
        </p15:guide>
        <p15:guide id="3" orient="horz" pos="3745">
          <p15:clr>
            <a:srgbClr val="A4A3A4"/>
          </p15:clr>
        </p15:guide>
        <p15:guide id="4" orient="horz" pos="3980">
          <p15:clr>
            <a:srgbClr val="A4A3A4"/>
          </p15:clr>
        </p15:guide>
        <p15:guide id="5" orient="horz" pos="1052">
          <p15:clr>
            <a:srgbClr val="A4A3A4"/>
          </p15:clr>
        </p15:guide>
        <p15:guide id="6" orient="horz" pos="1741">
          <p15:clr>
            <a:srgbClr val="A4A3A4"/>
          </p15:clr>
        </p15:guide>
        <p15:guide id="7" orient="horz" pos="4183">
          <p15:clr>
            <a:srgbClr val="A4A3A4"/>
          </p15:clr>
        </p15:guide>
        <p15:guide id="8" orient="horz" pos="566">
          <p15:clr>
            <a:srgbClr val="A4A3A4"/>
          </p15:clr>
        </p15:guide>
        <p15:guide id="9" orient="horz" pos="2808">
          <p15:clr>
            <a:srgbClr val="A4A3A4"/>
          </p15:clr>
        </p15:guide>
        <p15:guide id="10" pos="2880">
          <p15:clr>
            <a:srgbClr val="A4A3A4"/>
          </p15:clr>
        </p15:guide>
        <p15:guide id="11" pos="363">
          <p15:clr>
            <a:srgbClr val="A4A3A4"/>
          </p15:clr>
        </p15:guide>
        <p15:guide id="12" pos="5396">
          <p15:clr>
            <a:srgbClr val="A4A3A4"/>
          </p15:clr>
        </p15:guide>
        <p15:guide id="13" pos="282">
          <p15:clr>
            <a:srgbClr val="A4A3A4"/>
          </p15:clr>
        </p15:guide>
        <p15:guide id="14" pos="3784">
          <p15:clr>
            <a:srgbClr val="A4A3A4"/>
          </p15:clr>
        </p15:guide>
        <p15:guide id="15" pos="3736">
          <p15:clr>
            <a:srgbClr val="A4A3A4"/>
          </p15:clr>
        </p15:guide>
        <p15:guide id="16" pos="2179">
          <p15:clr>
            <a:srgbClr val="A4A3A4"/>
          </p15:clr>
        </p15:guide>
        <p15:guide id="17" pos="5464">
          <p15:clr>
            <a:srgbClr val="A4A3A4"/>
          </p15:clr>
        </p15:guide>
        <p15:guide id="18" pos="38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>
          <p15:clr>
            <a:srgbClr val="A4A3A4"/>
          </p15:clr>
        </p15:guide>
        <p15:guide id="2" pos="221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1E32"/>
    <a:srgbClr val="FFFFFF"/>
    <a:srgbClr val="C75B12"/>
    <a:srgbClr val="E17000"/>
    <a:srgbClr val="5B8F22"/>
    <a:srgbClr val="D2C295"/>
    <a:srgbClr val="A79E70"/>
    <a:srgbClr val="4D4F53"/>
    <a:srgbClr val="0099CC"/>
    <a:srgbClr val="69B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1"/>
    <p:restoredTop sz="95351" autoAdjust="0"/>
  </p:normalViewPr>
  <p:slideViewPr>
    <p:cSldViewPr snapToObjects="1" showGuides="1">
      <p:cViewPr varScale="1">
        <p:scale>
          <a:sx n="117" d="100"/>
          <a:sy n="117" d="100"/>
        </p:scale>
        <p:origin x="1496" y="168"/>
      </p:cViewPr>
      <p:guideLst>
        <p:guide orient="horz" pos="326"/>
        <p:guide orient="horz" pos="1294"/>
        <p:guide orient="horz" pos="3745"/>
        <p:guide orient="horz" pos="3980"/>
        <p:guide orient="horz" pos="1052"/>
        <p:guide orient="horz" pos="1741"/>
        <p:guide orient="horz" pos="4183"/>
        <p:guide orient="horz" pos="566"/>
        <p:guide orient="horz" pos="2808"/>
        <p:guide pos="2880"/>
        <p:guide pos="363"/>
        <p:guide pos="5396"/>
        <p:guide pos="282"/>
        <p:guide pos="3784"/>
        <p:guide pos="3736"/>
        <p:guide pos="2179"/>
        <p:guide pos="5464"/>
        <p:guide pos="38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3138" y="-90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90" Type="http://schemas.openxmlformats.org/officeDocument/2006/relationships/handoutMaster" Target="handoutMasters/handoutMaster1.xml"/><Relationship Id="rId91" Type="http://schemas.openxmlformats.org/officeDocument/2006/relationships/tags" Target="tags/tag1.xml"/><Relationship Id="rId92" Type="http://schemas.openxmlformats.org/officeDocument/2006/relationships/commentAuthors" Target="commentAuthors.xml"/><Relationship Id="rId93" Type="http://schemas.openxmlformats.org/officeDocument/2006/relationships/presProps" Target="presProps.xml"/><Relationship Id="rId94" Type="http://schemas.openxmlformats.org/officeDocument/2006/relationships/viewProps" Target="viewProps.xml"/><Relationship Id="rId95" Type="http://schemas.openxmlformats.org/officeDocument/2006/relationships/theme" Target="theme/theme1.xml"/><Relationship Id="rId96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4FEBF33E-D9A7-42CC-B598-9AD8356CBB5A}" type="datetimeFigureOut">
              <a:rPr lang="en-US" smtClean="0"/>
              <a:pPr/>
              <a:t>9/1/16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4CEAAB5D-0CC4-45A8-B4B6-0B8B738A4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7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9/1/16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32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E88DFC-657C-2045-8A71-0DD5CA5FD5E9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625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7958" indent="-29152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608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2524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895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5395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31830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8266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4701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45A51A-4F93-BB4F-9247-A81BFB8E3748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5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7958" indent="-29152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608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2524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895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5395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31830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8266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4701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FCF7D2-8370-C949-AE17-E037938230A5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6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7958" indent="-29152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608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2524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895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5395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31830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8266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4701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E9D6B8-8046-214C-9BB3-637AD07E0BCC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10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82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78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9BA669-5F39-6D41-9AA9-FA312FD9BD94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988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2F476A-A48D-4D4E-BAAD-1FA9C60D1E73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249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EA8CF4-0E5C-344F-BFCF-9B541758E8EE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8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5273EB-CD44-8F4A-9E2D-3AFF5D12B170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259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65A3D6-9917-EF42-BE55-BFC388F6B18C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741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CA7EED-1881-DD4C-88A1-2F50E2552FB3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735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6386BF-E80C-1543-8F2D-AADD2F442C1D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35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4230D4-C460-F141-AD7C-578A4C10AA36}" type="slidenum">
              <a:rPr lang="en-US" altLang="en-US"/>
              <a:pPr eaLnBrk="1" hangingPunct="1"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72050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A6CBF4-38EF-9F49-852C-734DD73F20EC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07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103DA1-9431-9240-AFEB-F0399D5A73E0}" type="slidenum">
              <a:rPr lang="en-US" altLang="en-US"/>
              <a:pPr eaLnBrk="1" hangingPunct="1"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904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566821-A198-314D-90C1-096CF1AFAAF5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49515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965E69-3C3D-444C-AEFE-B87317E87D10}" type="slidenum">
              <a:rPr lang="en-US" altLang="en-US"/>
              <a:pPr eaLnBrk="1" hangingPunct="1"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4817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5075C4-C550-E948-965F-68813E3757D0}" type="slidenum">
              <a:rPr lang="en-US" altLang="en-US"/>
              <a:pPr eaLnBrk="1" hangingPunct="1"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714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3459D7-C494-724D-B6FA-532295834290}" type="slidenum">
              <a:rPr lang="en-US" altLang="en-US"/>
              <a:pPr eaLnBrk="1" hangingPunct="1"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329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1EA392-2265-4F46-A5FF-4BFC1110B65B}" type="slidenum">
              <a:rPr lang="en-US" altLang="en-US"/>
              <a:pPr eaLnBrk="1" hangingPunct="1"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4467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3065241-6D5A-AA4D-BEA6-A6D808869611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2937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B49C03-C694-9C48-8172-FBC2A2877C65}" type="slidenum">
              <a:rPr lang="en-US" altLang="en-US"/>
              <a:pPr eaLnBrk="1" hangingPunct="1"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688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679B69-A205-3743-A210-434DAFCAA414}" type="slidenum">
              <a:rPr lang="en-US" altLang="en-US"/>
              <a:pPr eaLnBrk="1" hangingPunct="1"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4547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21F9AC8-F7A7-4D4E-8B19-C9FA54B5526A}" type="slidenum">
              <a:rPr lang="en-US" altLang="en-US"/>
              <a:pPr eaLnBrk="1" hangingPunct="1"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6040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F01595-DDCE-FE40-A841-D4DB6ADC258D}" type="slidenum">
              <a:rPr lang="en-US" altLang="en-US"/>
              <a:pPr eaLnBrk="1" hangingPunct="1"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20265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85C0E-858F-FA49-B521-0F16B6A5D303}" type="slidenum">
              <a:rPr lang="en-US" altLang="en-US"/>
              <a:pPr eaLnBrk="1" hangingPunct="1"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335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50E33F-D910-324D-B623-7AA9316B9F24}" type="slidenum">
              <a:rPr lang="en-US" altLang="en-US"/>
              <a:pPr eaLnBrk="1" hangingPunct="1"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6844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39508CC-C4EB-7B4E-98DD-19AEF5B8E808}" type="slidenum">
              <a:rPr lang="en-US" altLang="en-US"/>
              <a:pPr eaLnBrk="1" hangingPunct="1"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196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5E53F2-19B6-DB45-BEFA-21C2E5394D63}" type="slidenum">
              <a:rPr lang="en-US" altLang="en-US"/>
              <a:pPr eaLnBrk="1" hangingPunct="1"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4081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DED73A-2B11-D14F-8BCA-C7D4A4304073}" type="slidenum">
              <a:rPr lang="en-US" altLang="en-US"/>
              <a:pPr eaLnBrk="1" hangingPunct="1"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4617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5F83D4-802E-7145-877E-381E48F34DE5}" type="slidenum">
              <a:rPr lang="en-US" altLang="en-US"/>
              <a:pPr eaLnBrk="1" hangingPunct="1"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2266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39DF75-7617-294C-BF90-9F012185AE26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2960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48DD02-E526-9242-B545-2B9E2251C5E2}" type="slidenum">
              <a:rPr lang="en-US" altLang="en-US"/>
              <a:pPr eaLnBrk="1" hangingPunct="1"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4507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46B5B6-6037-9E43-ABAB-BCC6EAF36F69}" type="slidenum">
              <a:rPr lang="en-US" altLang="en-US"/>
              <a:pPr eaLnBrk="1" hangingPunct="1"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82171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E43FD7-901E-F440-93A6-28AFADCB6312}" type="slidenum">
              <a:rPr lang="en-US" altLang="en-US"/>
              <a:pPr eaLnBrk="1" hangingPunct="1"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518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F8EC30B-F744-1448-B9FC-72704540BD57}" type="slidenum">
              <a:rPr lang="en-US" altLang="en-US"/>
              <a:pPr eaLnBrk="1" hangingPunct="1"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07952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EBC5C6-9F56-114D-8D9E-D89D0270D981}" type="slidenum">
              <a:rPr lang="en-US" altLang="en-US"/>
              <a:pPr eaLnBrk="1" hangingPunct="1"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2352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236374-3C6B-6041-981C-08393BCAC52E}" type="slidenum">
              <a:rPr lang="en-US" altLang="en-US"/>
              <a:pPr eaLnBrk="1" hangingPunct="1"/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0786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6342A6-E1D6-DD48-87E6-ECC737ED4FF8}" type="slidenum">
              <a:rPr lang="en-US" altLang="en-US"/>
              <a:pPr eaLnBrk="1" hangingPunct="1"/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8817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C4C467-6938-C74B-9247-EA039B59CB4E}" type="slidenum">
              <a:rPr lang="en-US" altLang="en-US"/>
              <a:pPr eaLnBrk="1" hangingPunct="1"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3331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C180AC-D6EA-804B-BF02-66A0389F9D24}" type="slidenum">
              <a:rPr lang="en-US" altLang="en-US"/>
              <a:pPr eaLnBrk="1" hangingPunct="1"/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2346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D9C50A-90CA-C447-A5F5-C41C1BDCCBE2}" type="slidenum">
              <a:rPr lang="en-US" altLang="en-US"/>
              <a:pPr eaLnBrk="1" hangingPunct="1"/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8063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0F2AD7-27C5-1441-976B-76E92B24CAA7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88057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3BA9C6-6169-2E43-B616-C6DBD6588B7F}" type="slidenum">
              <a:rPr lang="en-US" altLang="en-US"/>
              <a:pPr eaLnBrk="1" hangingPunct="1"/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70692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4A1366C-6325-5B41-B733-105FF4AE2D40}" type="slidenum">
              <a:rPr lang="en-US" altLang="en-US"/>
              <a:pPr eaLnBrk="1" hangingPunct="1"/>
              <a:t>74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22210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66E69D-DFF8-8D4D-89DB-C8E94C01EF32}" type="slidenum">
              <a:rPr lang="en-US" altLang="en-US"/>
              <a:pPr eaLnBrk="1" hangingPunct="1"/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7072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539622-0E01-D546-A71F-C78253F04EF0}" type="slidenum">
              <a:rPr lang="en-US" altLang="en-US"/>
              <a:pPr eaLnBrk="1" hangingPunct="1"/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8177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82EF5C-B250-344C-A3BD-C104BFDDB25E}" type="slidenum">
              <a:rPr lang="en-US" altLang="en-US"/>
              <a:pPr eaLnBrk="1" hangingPunct="1"/>
              <a:t>77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9856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187766-B98F-434C-B0BE-4E08985A06F8}" type="slidenum">
              <a:rPr lang="en-US" altLang="en-US"/>
              <a:pPr eaLnBrk="1" hangingPunct="1"/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1073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6CCA27-20F7-8E4F-9D27-9D9B12FF65F1}" type="slidenum">
              <a:rPr lang="en-US" altLang="en-US"/>
              <a:pPr eaLnBrk="1" hangingPunct="1"/>
              <a:t>79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7752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6CA545-3242-2841-ABA6-F26609A42F01}" type="slidenum">
              <a:rPr lang="en-US" altLang="en-US"/>
              <a:pPr eaLnBrk="1" hangingPunct="1"/>
              <a:t>81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6533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57958" indent="-29152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608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2524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8959" indent="-23321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5395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31830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8266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4701" indent="-23321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19B692-A3CA-0247-89BB-C671DC6C3383}" type="slidenum">
              <a:rPr lang="en-US"/>
              <a:pPr eaLnBrk="1" hangingPunct="1"/>
              <a:t>82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75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D528C5-8A1F-054B-B2CD-BD113204FC41}" type="slidenum">
              <a:rPr lang="en-US" altLang="en-US"/>
              <a:pPr eaLnBrk="1" hangingPunct="1"/>
              <a:t>84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577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010662-32D6-444A-9EA4-70827D120654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567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FA9463-C6A6-2C4C-B1FD-D61B203D9EE0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966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7EB881-FB63-7E48-B696-423E10B263BE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616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09E7DD-4B30-2D47-82E0-32F2B08CB21A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289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500"/>
            <a:ext cx="9158400" cy="686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434" y="6196867"/>
            <a:ext cx="2275566" cy="661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195"/>
            <a:ext cx="1973584" cy="717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213" y="536575"/>
            <a:ext cx="5614987" cy="2246313"/>
          </a:xfrm>
        </p:spPr>
        <p:txBody>
          <a:bodyPr anchor="b" anchorCtr="0">
            <a:noAutofit/>
          </a:bodyPr>
          <a:lstStyle>
            <a:lvl1pPr>
              <a:defRPr sz="4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213" y="3646170"/>
            <a:ext cx="5614987" cy="925830"/>
          </a:xfrm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CA" dirty="0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57213" y="2755011"/>
            <a:ext cx="6224587" cy="63588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CA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751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810895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 b="0"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388620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11" name="Content Placeholder 15"/>
          <p:cNvSpPr>
            <a:spLocks noGrp="1"/>
          </p:cNvSpPr>
          <p:nvPr>
            <p:ph sz="quarter" idx="15"/>
          </p:nvPr>
        </p:nvSpPr>
        <p:spPr>
          <a:xfrm>
            <a:off x="4648200" y="1252729"/>
            <a:ext cx="388620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46488" y="1252728"/>
            <a:ext cx="2442340" cy="2481072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CA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646488" y="3886200"/>
            <a:ext cx="2442340" cy="243205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CA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242954" y="1243584"/>
            <a:ext cx="2442340" cy="5065522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57200" y="1243584"/>
            <a:ext cx="3013075" cy="5065522"/>
          </a:xfrm>
        </p:spPr>
        <p:txBody>
          <a:bodyPr/>
          <a:lstStyle>
            <a:lvl2pPr>
              <a:buSzPct val="120000"/>
              <a:defRPr/>
            </a:lvl2pPr>
            <a:lvl3pPr>
              <a:buSzPct val="120000"/>
              <a:defRPr/>
            </a:lvl3pPr>
            <a:lvl4pPr>
              <a:buSzPct val="120000"/>
              <a:defRPr/>
            </a:lvl4pPr>
            <a:lvl5pPr>
              <a:buSzPct val="12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964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5"/>
          </p:nvPr>
        </p:nvSpPr>
        <p:spPr>
          <a:xfrm>
            <a:off x="6007100" y="1243584"/>
            <a:ext cx="2667000" cy="506552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57200" y="1243584"/>
            <a:ext cx="5484812" cy="5065522"/>
          </a:xfrm>
        </p:spPr>
        <p:txBody>
          <a:bodyPr/>
          <a:lstStyle>
            <a:lvl2pPr>
              <a:buSzPct val="120000"/>
              <a:defRPr/>
            </a:lvl2pPr>
            <a:lvl3pPr>
              <a:buSzPct val="120000"/>
              <a:defRPr/>
            </a:lvl3pPr>
            <a:lvl4pPr>
              <a:buSzPct val="120000"/>
              <a:defRPr/>
            </a:lvl4pPr>
            <a:lvl5pPr>
              <a:buSzPct val="12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547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lIns="432000"/>
          <a:lstStyle>
            <a:lvl1pPr>
              <a:defRPr b="1" baseline="0">
                <a:solidFill>
                  <a:srgbClr val="FF0000"/>
                </a:solidFill>
              </a:defRPr>
            </a:lvl1pPr>
          </a:lstStyle>
          <a:p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***INSTRUCTIONS ON HOW TO APPLY IMAGE MASKING TO SLIDE LAYOUT***</a:t>
            </a:r>
            <a:br>
              <a:rPr lang="en-CA" dirty="0" smtClean="0"/>
            </a:br>
            <a:r>
              <a:rPr lang="en-CA" dirty="0" smtClean="0"/>
              <a:t>STEP 1: Click icon to insert image</a:t>
            </a:r>
            <a:br>
              <a:rPr lang="en-CA" dirty="0" smtClean="0"/>
            </a:br>
            <a:r>
              <a:rPr lang="en-CA" dirty="0" smtClean="0"/>
              <a:t>STEP 2: Once image is inserted, right-click image, and choose ‘Send to Back’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691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gridlabd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43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DOEbl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76200"/>
            <a:ext cx="6254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PNNL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52400"/>
            <a:ext cx="9747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47F94-1912-D54C-B96D-7479847FBA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29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822" y="129091"/>
            <a:ext cx="8103570" cy="753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3584"/>
            <a:ext cx="8109919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6150" y="6318251"/>
            <a:ext cx="318932" cy="539750"/>
          </a:xfrm>
          <a:prstGeom prst="rect">
            <a:avLst/>
          </a:prstGeom>
        </p:spPr>
        <p:txBody>
          <a:bodyPr vert="horz" lIns="72000" tIns="57600" rIns="72000" bIns="45720" rtlCol="0" anchor="ctr"/>
          <a:lstStyle>
            <a:lvl1pPr algn="l">
              <a:defRPr sz="11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4" r:id="rId3"/>
    <p:sldLayoutId id="2147483671" r:id="rId4"/>
    <p:sldLayoutId id="2147483672" r:id="rId5"/>
    <p:sldLayoutId id="2147483673" r:id="rId6"/>
    <p:sldLayoutId id="2147483675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Font typeface="Arial" pitchFamily="34" charset="0"/>
        <a:buNone/>
        <a:defRPr sz="2400" b="1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3838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bg2"/>
        </a:buClr>
        <a:buSzPct val="120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905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2000" b="0" i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3838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77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chassin@stanford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4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5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mtClean="0"/>
              <a:t>GridLAB-D Course Tutorial 3</a:t>
            </a:r>
            <a:endParaRPr lang="en-CA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mtClean="0"/>
              <a:t>David P. Chassin</a:t>
            </a:r>
          </a:p>
          <a:p>
            <a:r>
              <a:rPr lang="en-CA" smtClean="0"/>
              <a:t>Summer 2016</a:t>
            </a:r>
          </a:p>
          <a:p>
            <a:r>
              <a:rPr lang="en-CA" smtClean="0">
                <a:hlinkClick r:id="rId3"/>
              </a:rPr>
              <a:t>dchassin@stanford.edu</a:t>
            </a:r>
            <a:endParaRPr lang="en-CA" smtClean="0"/>
          </a:p>
          <a:p>
            <a:endParaRPr lang="en-CA" smtClean="0"/>
          </a:p>
          <a:p>
            <a:endParaRPr lang="en-CA" smtClean="0"/>
          </a:p>
          <a:p>
            <a:r>
              <a:rPr lang="en-CA" smtClean="0"/>
              <a:t>All registered trademarks are hereby recognized.</a:t>
            </a:r>
            <a:endParaRPr lang="en-CA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Load modeling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3724102" y="6658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7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Trigger</a:t>
            </a: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4"/>
          </p:nvPr>
        </p:nvSpPr>
        <p:spPr>
          <a:xfrm>
            <a:off x="457200" y="1243013"/>
            <a:ext cx="8108950" cy="5065712"/>
          </a:xfrm>
        </p:spPr>
        <p:txBody>
          <a:bodyPr/>
          <a:lstStyle/>
          <a:p>
            <a:r>
              <a:rPr lang="en-US" altLang="en-US" dirty="0" smtClean="0"/>
              <a:t>Specifies condition to start recording</a:t>
            </a:r>
          </a:p>
          <a:p>
            <a:pPr lvl="1"/>
            <a:r>
              <a:rPr lang="en-US" altLang="en-US" dirty="0" smtClean="0"/>
              <a:t>Works only for first target property </a:t>
            </a:r>
          </a:p>
          <a:p>
            <a:pPr lvl="1"/>
            <a:r>
              <a:rPr lang="en-US" altLang="en-US" dirty="0" smtClean="0"/>
              <a:t>Usual compare ops apply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Examples</a:t>
            </a:r>
          </a:p>
          <a:p>
            <a:pPr lvl="1"/>
            <a:r>
              <a:rPr lang="en-US" altLang="en-US" dirty="0" smtClean="0"/>
              <a:t>“&lt; 0” : starts recording when aggregate is negative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Once triggered, recording continues to limit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536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  <a:endParaRPr lang="en-US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4"/>
          </p:nvPr>
        </p:nvSpPr>
        <p:spPr>
          <a:xfrm>
            <a:off x="457200" y="1243013"/>
            <a:ext cx="8108950" cy="5065712"/>
          </a:xfrm>
        </p:spPr>
        <p:txBody>
          <a:bodyPr/>
          <a:lstStyle/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object collector {</a:t>
            </a:r>
          </a:p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	group "class=house AND </a:t>
            </a:r>
            <a:r>
              <a:rPr lang="en-US" altLang="en-US" sz="1800" dirty="0" err="1" smtClean="0">
                <a:latin typeface="Courier New" charset="0"/>
                <a:ea typeface="Courier New" charset="0"/>
                <a:cs typeface="Courier New" charset="0"/>
              </a:rPr>
              <a:t>groupid</a:t>
            </a: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=feeder1";</a:t>
            </a:r>
          </a:p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	property "sum(</a:t>
            </a:r>
            <a:r>
              <a:rPr lang="en-US" altLang="en-US" sz="1800" dirty="0" err="1" smtClean="0">
                <a:latin typeface="Courier New" charset="0"/>
                <a:ea typeface="Courier New" charset="0"/>
                <a:cs typeface="Courier New" charset="0"/>
              </a:rPr>
              <a:t>power.mag</a:t>
            </a: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),</a:t>
            </a:r>
            <a:r>
              <a:rPr lang="en-US" altLang="en-US" sz="1800" dirty="0" err="1" smtClean="0">
                <a:latin typeface="Courier New" charset="0"/>
                <a:ea typeface="Courier New" charset="0"/>
                <a:cs typeface="Courier New" charset="0"/>
              </a:rPr>
              <a:t>avg</a:t>
            </a: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en-US" sz="1800" dirty="0" err="1" smtClean="0">
                <a:latin typeface="Courier New" charset="0"/>
                <a:ea typeface="Courier New" charset="0"/>
                <a:cs typeface="Courier New" charset="0"/>
              </a:rPr>
              <a:t>hvac_load.real</a:t>
            </a: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)";</a:t>
            </a:r>
          </a:p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	interval 3600;</a:t>
            </a:r>
          </a:p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	limit 24;</a:t>
            </a:r>
          </a:p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9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Demo</a:t>
            </a:r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en-US" altLang="en-US" sz="1200" b="0" dirty="0" smtClean="0">
                <a:latin typeface="Courier New" charset="0"/>
                <a:ea typeface="Courier New" charset="0"/>
                <a:cs typeface="Courier New" charset="0"/>
              </a:rPr>
              <a:t>demo_2_4: </a:t>
            </a: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collector </a:t>
            </a:r>
            <a:r>
              <a:rPr lang="en-US" altLang="en-US" sz="1200" b="0" dirty="0" smtClean="0">
                <a:latin typeface="Courier New" charset="0"/>
                <a:ea typeface="Courier New" charset="0"/>
                <a:cs typeface="Courier New" charset="0"/>
              </a:rPr>
              <a:t>for sum </a:t>
            </a: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and average of </a:t>
            </a:r>
            <a:r>
              <a:rPr lang="en-US" altLang="en-US" sz="1200" b="0" dirty="0" smtClean="0">
                <a:latin typeface="Courier New" charset="0"/>
                <a:ea typeface="Courier New" charset="0"/>
                <a:cs typeface="Courier New" charset="0"/>
              </a:rPr>
              <a:t>real </a:t>
            </a: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part of all </a:t>
            </a:r>
            <a:r>
              <a:rPr lang="en-US" altLang="en-US" sz="1200" b="0" dirty="0" smtClean="0">
                <a:latin typeface="Courier New" charset="0"/>
                <a:ea typeface="Courier New" charset="0"/>
                <a:cs typeface="Courier New" charset="0"/>
              </a:rPr>
              <a:t>lights in </a:t>
            </a: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ten houses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module residential{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1200" b="0" dirty="0" err="1">
                <a:latin typeface="Courier New" charset="0"/>
                <a:ea typeface="Courier New" charset="0"/>
                <a:cs typeface="Courier New" charset="0"/>
              </a:rPr>
              <a:t>implicit_enduses</a:t>
            </a: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 NONE;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module tape;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clock </a:t>
            </a:r>
            <a:r>
              <a:rPr lang="en-US" altLang="en-US" sz="1200" b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altLang="en-US" sz="1200" b="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1200" b="0" dirty="0" err="1">
                <a:latin typeface="Courier New" charset="0"/>
                <a:ea typeface="Courier New" charset="0"/>
                <a:cs typeface="Courier New" charset="0"/>
              </a:rPr>
              <a:t>timezone</a:t>
            </a: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 PST+8PDT;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1200" b="0" dirty="0" err="1" smtClean="0">
                <a:latin typeface="Courier New" charset="0"/>
                <a:ea typeface="Courier New" charset="0"/>
                <a:cs typeface="Courier New" charset="0"/>
              </a:rPr>
              <a:t>starttime</a:t>
            </a:r>
            <a:r>
              <a:rPr lang="en-US" altLang="en-US" sz="1200" b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'2001-01-01 </a:t>
            </a:r>
            <a:r>
              <a:rPr lang="en-US" altLang="en-US" sz="1200" b="0" dirty="0" smtClean="0">
                <a:latin typeface="Courier New" charset="0"/>
                <a:ea typeface="Courier New" charset="0"/>
                <a:cs typeface="Courier New" charset="0"/>
              </a:rPr>
              <a:t>0:00:00 PST';</a:t>
            </a:r>
            <a:endParaRPr lang="en-US" altLang="en-US" sz="1200" b="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1200" b="0" dirty="0" err="1">
                <a:latin typeface="Courier New" charset="0"/>
                <a:ea typeface="Courier New" charset="0"/>
                <a:cs typeface="Courier New" charset="0"/>
              </a:rPr>
              <a:t>stoptime</a:t>
            </a: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 '2001-07-01 00:00:00 PST';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schedule </a:t>
            </a:r>
            <a:r>
              <a:rPr lang="en-US" altLang="en-US" sz="1200" b="0" dirty="0" err="1">
                <a:latin typeface="Courier New" charset="0"/>
                <a:ea typeface="Courier New" charset="0"/>
                <a:cs typeface="Courier New" charset="0"/>
              </a:rPr>
              <a:t>light_demand</a:t>
            </a: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	* 1-3 * * * 0;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	* 4-6 * * * 0.15;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	* 7-19 * * * 0;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	* 20-0 * * * .85;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object house:..10 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1200" b="0" dirty="0" err="1">
                <a:latin typeface="Courier New" charset="0"/>
                <a:ea typeface="Courier New" charset="0"/>
                <a:cs typeface="Courier New" charset="0"/>
              </a:rPr>
              <a:t>cooling_setpoint</a:t>
            </a: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 90 </a:t>
            </a:r>
            <a:r>
              <a:rPr lang="en-US" altLang="en-US" sz="1200" b="0" dirty="0" err="1">
                <a:latin typeface="Courier New" charset="0"/>
                <a:ea typeface="Courier New" charset="0"/>
                <a:cs typeface="Courier New" charset="0"/>
              </a:rPr>
              <a:t>degF</a:t>
            </a: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	object lights 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		shape "type: analog; schedule: </a:t>
            </a:r>
            <a:r>
              <a:rPr lang="en-US" altLang="en-US" sz="1200" b="0" dirty="0" err="1">
                <a:latin typeface="Courier New" charset="0"/>
                <a:ea typeface="Courier New" charset="0"/>
                <a:cs typeface="Courier New" charset="0"/>
              </a:rPr>
              <a:t>light_demand</a:t>
            </a: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; power: 1.1 kW";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	};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en-US" sz="1200" b="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en-US" sz="1200" dirty="0">
                <a:latin typeface="Courier New" charset="0"/>
                <a:ea typeface="Courier New" charset="0"/>
                <a:cs typeface="Courier New" charset="0"/>
              </a:rPr>
              <a:t>object collector 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en-US" sz="1200" dirty="0">
                <a:latin typeface="Courier New" charset="0"/>
                <a:ea typeface="Courier New" charset="0"/>
                <a:cs typeface="Courier New" charset="0"/>
              </a:rPr>
              <a:t>	file </a:t>
            </a:r>
            <a:r>
              <a:rPr lang="en-US" altLang="en-US" sz="1200" dirty="0" err="1">
                <a:latin typeface="Courier New" charset="0"/>
                <a:ea typeface="Courier New" charset="0"/>
                <a:cs typeface="Courier New" charset="0"/>
              </a:rPr>
              <a:t>theat_collector.csv</a:t>
            </a:r>
            <a:r>
              <a:rPr lang="en-US" altLang="en-US" sz="12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en-US" sz="1200" dirty="0">
                <a:latin typeface="Courier New" charset="0"/>
                <a:ea typeface="Courier New" charset="0"/>
                <a:cs typeface="Courier New" charset="0"/>
              </a:rPr>
              <a:t>	group “class=lights”;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en-US" sz="1200" dirty="0">
                <a:latin typeface="Courier New" charset="0"/>
                <a:ea typeface="Courier New" charset="0"/>
                <a:cs typeface="Courier New" charset="0"/>
              </a:rPr>
              <a:t>	property sum(</a:t>
            </a:r>
            <a:r>
              <a:rPr lang="en-US" altLang="en-US" sz="1200" dirty="0" err="1">
                <a:latin typeface="Courier New" charset="0"/>
                <a:ea typeface="Courier New" charset="0"/>
                <a:cs typeface="Courier New" charset="0"/>
              </a:rPr>
              <a:t>energy.real</a:t>
            </a:r>
            <a:r>
              <a:rPr lang="en-US" altLang="en-US" sz="1200" dirty="0">
                <a:latin typeface="Courier New" charset="0"/>
                <a:ea typeface="Courier New" charset="0"/>
                <a:cs typeface="Courier New" charset="0"/>
              </a:rPr>
              <a:t>),</a:t>
            </a:r>
            <a:r>
              <a:rPr lang="en-US" altLang="en-US" sz="1200" dirty="0" err="1">
                <a:latin typeface="Courier New" charset="0"/>
                <a:ea typeface="Courier New" charset="0"/>
                <a:cs typeface="Courier New" charset="0"/>
              </a:rPr>
              <a:t>avg</a:t>
            </a:r>
            <a:r>
              <a:rPr lang="en-US" altLang="en-US" sz="12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en-US" sz="1200" dirty="0" err="1">
                <a:latin typeface="Courier New" charset="0"/>
                <a:ea typeface="Courier New" charset="0"/>
                <a:cs typeface="Courier New" charset="0"/>
              </a:rPr>
              <a:t>energy.real</a:t>
            </a:r>
            <a:r>
              <a:rPr lang="en-US" altLang="en-US" sz="1200" dirty="0" smtClean="0">
                <a:latin typeface="Courier New" charset="0"/>
                <a:ea typeface="Courier New" charset="0"/>
                <a:cs typeface="Courier New" charset="0"/>
              </a:rPr>
              <a:t>); // no spaces, use real part only</a:t>
            </a:r>
            <a:endParaRPr lang="en-US" alt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en-US" sz="1200" dirty="0">
                <a:latin typeface="Courier New" charset="0"/>
                <a:ea typeface="Courier New" charset="0"/>
                <a:cs typeface="Courier New" charset="0"/>
              </a:rPr>
              <a:t>	interval 3600;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en-US" sz="1200" dirty="0">
                <a:latin typeface="Courier New" charset="0"/>
                <a:ea typeface="Courier New" charset="0"/>
                <a:cs typeface="Courier New" charset="0"/>
              </a:rPr>
              <a:t>	limit 744;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en-US" sz="12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>
              <a:spcAft>
                <a:spcPts val="0"/>
              </a:spcAft>
            </a:pP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533272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Schedules and Loadshapes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Using loadshapes and schedules to drive models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 Object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Implemented in </a:t>
            </a:r>
            <a:r>
              <a:rPr lang="en-US" dirty="0" err="1" smtClean="0"/>
              <a:t>gldcore</a:t>
            </a:r>
            <a:r>
              <a:rPr lang="en-US" dirty="0" smtClean="0"/>
              <a:t> (not an actual object)</a:t>
            </a:r>
          </a:p>
          <a:p>
            <a:pPr lvl="1"/>
            <a:r>
              <a:rPr lang="en-US" dirty="0" smtClean="0"/>
              <a:t>One of three primary ways of inputting dynamic data </a:t>
            </a:r>
            <a:br>
              <a:rPr lang="en-US" dirty="0" smtClean="0"/>
            </a:br>
            <a:r>
              <a:rPr lang="en-US" dirty="0" smtClean="0"/>
              <a:t>(others are players and shapers)</a:t>
            </a:r>
          </a:p>
          <a:p>
            <a:endParaRPr lang="en-US" dirty="0" smtClean="0"/>
          </a:p>
          <a:p>
            <a:r>
              <a:rPr lang="en-US" dirty="0" smtClean="0"/>
              <a:t>Represent a recurring pattern of values over time</a:t>
            </a:r>
          </a:p>
          <a:p>
            <a:pPr lvl="1"/>
            <a:r>
              <a:rPr lang="en-US" dirty="0" smtClean="0"/>
              <a:t>Minutes, hours, days, months, weekdays</a:t>
            </a:r>
          </a:p>
          <a:p>
            <a:pPr lvl="1"/>
            <a:r>
              <a:rPr lang="en-US" dirty="0" smtClean="0"/>
              <a:t>Define when a value is used: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minutes hours days months weekdays value</a:t>
            </a:r>
          </a:p>
          <a:p>
            <a:pPr lvl="1"/>
            <a:r>
              <a:rPr lang="en-US" dirty="0" smtClean="0"/>
              <a:t>Sunday is </a:t>
            </a:r>
            <a:r>
              <a:rPr lang="en-US" dirty="0"/>
              <a:t>both </a:t>
            </a:r>
            <a:r>
              <a:rPr lang="en-US" dirty="0" smtClean="0"/>
              <a:t>day 0 (actual Sunday) and day 7 (holiday)</a:t>
            </a:r>
          </a:p>
        </p:txBody>
      </p:sp>
    </p:spTree>
    <p:extLst>
      <p:ext uri="{BB962C8B-B14F-4D97-AF65-F5344CB8AC3E}">
        <p14:creationId xmlns:p14="http://schemas.microsoft.com/office/powerpoint/2010/main" val="9834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Schedules values and blocks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Format of time specification: POSIX standard</a:t>
            </a:r>
            <a:br>
              <a:rPr lang="en-US" dirty="0" smtClean="0"/>
            </a:br>
            <a:r>
              <a:rPr lang="en-US" dirty="0" smtClean="0"/>
              <a:t>(similar to </a:t>
            </a:r>
            <a:r>
              <a:rPr lang="en-US" i="1" dirty="0" err="1" smtClean="0"/>
              <a:t>crontab</a:t>
            </a:r>
            <a:r>
              <a:rPr lang="en-US" dirty="0" smtClean="0"/>
              <a:t> format in UNIX)</a:t>
            </a:r>
          </a:p>
          <a:p>
            <a:pPr marL="233362" lvl="1" indent="0">
              <a:buNone/>
            </a:pPr>
            <a:r>
              <a:rPr lang="en-US" dirty="0" smtClean="0"/>
              <a:t>* 12 * * * X # value is X every day from noon to 1:00 PM</a:t>
            </a:r>
          </a:p>
          <a:p>
            <a:pPr marL="233362" lvl="1" indent="0">
              <a:buNone/>
            </a:pPr>
            <a:r>
              <a:rPr lang="en-US" dirty="0" smtClean="0"/>
              <a:t>* 12-15 * 1-4 * Y # value Y from noon to 3pm Jan thru Apr</a:t>
            </a:r>
          </a:p>
          <a:p>
            <a:pPr marL="233362" lvl="1" indent="0">
              <a:buNone/>
            </a:pPr>
            <a:r>
              <a:rPr lang="en-US" dirty="0" smtClean="0"/>
              <a:t>* 15,18-5 * * 1-5	# M-F 3 to 4 pm and 6 pm to 5 am</a:t>
            </a:r>
          </a:p>
          <a:p>
            <a:pPr indent="-223838"/>
            <a:endParaRPr lang="en-US" dirty="0"/>
          </a:p>
          <a:p>
            <a:pPr indent="-223838"/>
            <a:r>
              <a:rPr lang="en-US" dirty="0" smtClean="0"/>
              <a:t>Schedule blocks</a:t>
            </a:r>
          </a:p>
          <a:p>
            <a:pPr lvl="1"/>
            <a:r>
              <a:rPr lang="en-US" dirty="0" smtClean="0"/>
              <a:t>Schedules blocks basis for normalization</a:t>
            </a:r>
          </a:p>
          <a:p>
            <a:pPr lvl="1"/>
            <a:r>
              <a:rPr lang="en-US" dirty="0" smtClean="0"/>
              <a:t>Schedules blocks must be full (no gaps in time)</a:t>
            </a:r>
          </a:p>
          <a:p>
            <a:pPr lvl="1"/>
            <a:r>
              <a:rPr lang="en-US" dirty="0" smtClean="0"/>
              <a:t>Size limitation of 63 nonzero unique values per block</a:t>
            </a:r>
          </a:p>
          <a:p>
            <a:pPr lvl="1"/>
            <a:r>
              <a:rPr lang="en-US" dirty="0" smtClean="0"/>
              <a:t>Max number of 4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options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Behavior can be modified using block options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Normalization: values are rescaled within each block</a:t>
            </a:r>
          </a:p>
          <a:p>
            <a:pPr marL="1033463" lvl="2" indent="-342900"/>
            <a:r>
              <a:rPr lang="en-US" dirty="0" smtClean="0"/>
              <a:t>"normal" : normalize by sum of </a:t>
            </a:r>
            <a:r>
              <a:rPr lang="en-US" dirty="0"/>
              <a:t>unweighted </a:t>
            </a:r>
            <a:r>
              <a:rPr lang="en-US" dirty="0" smtClean="0"/>
              <a:t>values in block</a:t>
            </a:r>
          </a:p>
          <a:p>
            <a:pPr marL="1033463" lvl="2" indent="-342900"/>
            <a:r>
              <a:rPr lang="en-US" dirty="0" smtClean="0"/>
              <a:t>"absolute" : normalize by sum of absolute values in block</a:t>
            </a:r>
          </a:p>
          <a:p>
            <a:pPr marL="1033463" lvl="2" indent="-342900"/>
            <a:r>
              <a:rPr lang="en-US" dirty="0" smtClean="0"/>
              <a:t>"weighted" : normalize by sum of time-weight values in block</a:t>
            </a:r>
          </a:p>
          <a:p>
            <a:pPr marL="800100" lvl="1" indent="-342900"/>
            <a:r>
              <a:rPr lang="en-US" dirty="0" smtClean="0"/>
              <a:t>"non-zero" : ensure no zero values are present in block</a:t>
            </a:r>
          </a:p>
          <a:p>
            <a:pPr marL="800100" lvl="1" indent="-342900"/>
            <a:r>
              <a:rPr lang="en-US" dirty="0" smtClean="0"/>
              <a:t>"positive" : ensure no negative (or zero) values are present</a:t>
            </a:r>
          </a:p>
          <a:p>
            <a:pPr marL="800100" lvl="1" indent="-342900"/>
            <a:r>
              <a:rPr lang="en-US" dirty="0" smtClean="0"/>
              <a:t>"</a:t>
            </a:r>
            <a:r>
              <a:rPr lang="en-US" dirty="0" err="1" smtClean="0"/>
              <a:t>boolean</a:t>
            </a:r>
            <a:r>
              <a:rPr lang="en-US" dirty="0" smtClean="0"/>
              <a:t>" : ensure values are strictly Boolean</a:t>
            </a:r>
          </a:p>
          <a:p>
            <a:pPr marL="800100" lvl="1" indent="-342900"/>
            <a:r>
              <a:rPr lang="en-US" dirty="0" smtClean="0"/>
              <a:t>"interpolate" : values are interpolated over time</a:t>
            </a:r>
          </a:p>
          <a:p>
            <a:pPr marL="233362" lvl="1" indent="0">
              <a:buNone/>
            </a:pP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schedule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demand {</a:t>
            </a:r>
          </a:p>
          <a:p>
            <a:pPr marL="233362" lvl="1" indent="0"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weighted; </a:t>
            </a:r>
          </a:p>
          <a:p>
            <a:pPr marL="233362" lvl="1" indent="0"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* 21-8 * * 1-5 1.2 # weekdays 9pm-9am, weeknights</a:t>
            </a:r>
          </a:p>
          <a:p>
            <a:pPr marL="233362" lvl="1" indent="0"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* 9-20 * * 1-5 1.5 # weekdays 9am-9pm, weekdays</a:t>
            </a:r>
          </a:p>
          <a:p>
            <a:pPr marL="233362" lvl="1" indent="0"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* * * * 6-0    0.8 # weekends, holidays</a:t>
            </a:r>
          </a:p>
          <a:p>
            <a:pPr marL="233362" lvl="1" indent="0"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}</a:t>
            </a:r>
            <a:endParaRPr lang="en-US" sz="1400" b="1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60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Schedule</a:t>
            </a:r>
            <a:endParaRPr lang="en-US"/>
          </a:p>
        </p:txBody>
      </p:sp>
      <p:sp>
        <p:nvSpPr>
          <p:cNvPr id="6147" name="Content Placeholder 2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schedule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heating_schedule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// winter weekdays</a:t>
            </a:r>
          </a:p>
          <a:p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*   0-5 * 1-4,10-12 1-5 65;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// sleep</a:t>
            </a:r>
          </a:p>
          <a:p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	*   6-8 * 1-4,10-12 1-5 70;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// awake</a:t>
            </a:r>
          </a:p>
          <a:p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	*  9-17 * 1-4,10-12 1-5 60;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// away</a:t>
            </a:r>
          </a:p>
          <a:p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	* 18-20 * 1-4,10-12 1-5 70;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// awake</a:t>
            </a:r>
          </a:p>
          <a:p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	* 21-23 * 1-4,10-12 1-5 65;     // sleep</a:t>
            </a:r>
          </a:p>
          <a:p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// winter weekends</a:t>
            </a:r>
          </a:p>
          <a:p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* 0-9;21-23 * 1-4,10-12 6-7 65; // sleep</a:t>
            </a:r>
          </a:p>
          <a:p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*     10-20 * 1-4,10-12 6-7 70; // awake</a:t>
            </a:r>
          </a:p>
          <a:p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// summer</a:t>
            </a:r>
          </a:p>
          <a:p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*           *   * 5-9     * 60;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// all summer</a:t>
            </a:r>
          </a:p>
          <a:p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942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 Implementation</a:t>
            </a:r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 smtClean="0"/>
              <a:t>There are two ways to use schedules</a:t>
            </a:r>
          </a:p>
          <a:p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Schedule transformation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Available methods to define transformation</a:t>
            </a:r>
          </a:p>
          <a:p>
            <a:pPr marL="1033463" lvl="2" indent="-342900"/>
            <a:r>
              <a:rPr lang="en-US" dirty="0" smtClean="0"/>
              <a:t>Linear mapping function (internal function)</a:t>
            </a:r>
          </a:p>
          <a:p>
            <a:pPr marL="1033463" lvl="2" indent="-342900"/>
            <a:r>
              <a:rPr lang="en-US" dirty="0" smtClean="0"/>
              <a:t>Non-linear mapping function (external function)</a:t>
            </a:r>
          </a:p>
          <a:p>
            <a:pPr marL="1033463" lvl="2" indent="-342900"/>
            <a:r>
              <a:rPr lang="en-US" dirty="0" smtClean="0"/>
              <a:t>Discrete-time transfer function (z-domain filter)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Drives property from the current value of the schedule</a:t>
            </a:r>
          </a:p>
          <a:p>
            <a:pPr lvl="1"/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Loadshapes</a:t>
            </a:r>
            <a:endParaRPr lang="en-US" dirty="0" smtClean="0"/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chedule alters energy or power of </a:t>
            </a:r>
            <a:r>
              <a:rPr lang="en-US" dirty="0" err="1" smtClean="0"/>
              <a:t>loadshape</a:t>
            </a:r>
            <a:r>
              <a:rPr lang="en-US" dirty="0" smtClean="0"/>
              <a:t>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0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 Transforms</a:t>
            </a:r>
            <a:endParaRPr lang="en-US"/>
          </a:p>
        </p:txBody>
      </p:sp>
      <p:sp>
        <p:nvSpPr>
          <p:cNvPr id="8195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 smtClean="0"/>
              <a:t>Works like targeting a player to an object property</a:t>
            </a:r>
          </a:p>
          <a:p>
            <a:pPr lvl="1"/>
            <a:endParaRPr lang="en-US" dirty="0" smtClean="0"/>
          </a:p>
          <a:p>
            <a:pPr marL="233362" lvl="1" indent="0">
              <a:buNone/>
            </a:pP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object house {</a:t>
            </a:r>
          </a:p>
          <a:p>
            <a:pPr marL="233362" lvl="1" indent="0">
              <a:buNone/>
            </a:pP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heating_setpoint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heating_schedule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*2+3;</a:t>
            </a:r>
          </a:p>
          <a:p>
            <a:pPr marL="233362" lvl="1" indent="0">
              <a:buNone/>
            </a:pP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Very limited valid linear operators </a:t>
            </a:r>
          </a:p>
          <a:p>
            <a:pPr marL="1033463" lvl="2" indent="-342900"/>
            <a:r>
              <a:rPr lang="en-US" dirty="0" smtClean="0"/>
              <a:t>Only multiplication, addition, and subtraction.</a:t>
            </a:r>
            <a:endParaRPr lang="en-US" dirty="0"/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4191000" y="3124200"/>
            <a:ext cx="3505200" cy="369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Syntax and order are important!</a:t>
            </a:r>
          </a:p>
        </p:txBody>
      </p:sp>
      <p:cxnSp>
        <p:nvCxnSpPr>
          <p:cNvPr id="6" name="Straight Arrow Connector 5"/>
          <p:cNvCxnSpPr>
            <a:stCxn id="8196" idx="0"/>
          </p:cNvCxnSpPr>
          <p:nvPr/>
        </p:nvCxnSpPr>
        <p:spPr>
          <a:xfrm flipV="1">
            <a:off x="5943600" y="2819400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37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 of Tutorial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Collectors</a:t>
            </a:r>
          </a:p>
          <a:p>
            <a:pPr lvl="1"/>
            <a:r>
              <a:rPr lang="en-US" smtClean="0"/>
              <a:t>Aggregating properties over groups of objects</a:t>
            </a:r>
          </a:p>
          <a:p>
            <a:pPr lvl="1"/>
            <a:endParaRPr lang="en-US" smtClean="0"/>
          </a:p>
          <a:p>
            <a:r>
              <a:rPr lang="en-US" smtClean="0"/>
              <a:t>Schedules and loadshapes</a:t>
            </a:r>
          </a:p>
          <a:p>
            <a:pPr lvl="1"/>
            <a:r>
              <a:rPr lang="en-US" smtClean="0"/>
              <a:t>Driving properties using schedules</a:t>
            </a:r>
          </a:p>
          <a:p>
            <a:pPr lvl="1"/>
            <a:r>
              <a:rPr lang="en-US" smtClean="0"/>
              <a:t>Load shape generation</a:t>
            </a:r>
          </a:p>
          <a:p>
            <a:pPr lvl="1"/>
            <a:endParaRPr lang="en-US" smtClean="0"/>
          </a:p>
          <a:p>
            <a:r>
              <a:rPr lang="en-US" smtClean="0"/>
              <a:t>Weather</a:t>
            </a:r>
          </a:p>
          <a:p>
            <a:pPr lvl="1"/>
            <a:r>
              <a:rPr lang="en-US" smtClean="0"/>
              <a:t>Driving models using weather data</a:t>
            </a:r>
          </a:p>
          <a:p>
            <a:pPr lvl="1"/>
            <a:endParaRPr lang="en-US" smtClean="0"/>
          </a:p>
          <a:p>
            <a:r>
              <a:rPr lang="en-US" smtClean="0"/>
              <a:t>Residential loads</a:t>
            </a:r>
          </a:p>
          <a:p>
            <a:pPr lvl="1"/>
            <a:r>
              <a:rPr lang="en-US" smtClean="0"/>
              <a:t>General house model with end-use loads and appliances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60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4" descr="skew_p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2057400"/>
            <a:ext cx="41052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skew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schedule can be skewed in time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Time </a:t>
            </a:r>
            <a:r>
              <a:rPr lang="en-US" dirty="0" smtClean="0"/>
              <a:t>skew differs </a:t>
            </a:r>
            <a:r>
              <a:rPr lang="en-US" dirty="0" smtClean="0"/>
              <a:t>for each object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Units of skew are in second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o unit conversion</a:t>
            </a:r>
            <a:endParaRPr lang="en-US" sz="2000" b="1" dirty="0">
              <a:latin typeface="Courier New" charset="0"/>
              <a:cs typeface="Courier New" charset="0"/>
            </a:endParaRPr>
          </a:p>
          <a:p>
            <a:pPr marL="233362" lvl="1" indent="0">
              <a:buNone/>
            </a:pPr>
            <a:endParaRPr lang="en-US" sz="2000" b="1" dirty="0" smtClean="0">
              <a:latin typeface="Courier New" charset="0"/>
              <a:cs typeface="Courier New" charset="0"/>
            </a:endParaRPr>
          </a:p>
          <a:p>
            <a:pPr marL="233362" lvl="1" indent="0">
              <a:buNone/>
            </a:pPr>
            <a:endParaRPr lang="en-US" sz="2000" b="1" dirty="0">
              <a:latin typeface="Courier New" charset="0"/>
              <a:cs typeface="Courier New" charset="0"/>
            </a:endParaRPr>
          </a:p>
          <a:p>
            <a:pPr marL="233362" lvl="1" indent="0">
              <a:buNone/>
            </a:pPr>
            <a:r>
              <a:rPr lang="en-US" sz="2000" b="1" dirty="0" smtClean="0">
                <a:latin typeface="Courier New" charset="0"/>
                <a:cs typeface="Courier New" charset="0"/>
              </a:rPr>
              <a:t>object </a:t>
            </a:r>
            <a:r>
              <a:rPr lang="en-US" sz="2000" b="1" dirty="0">
                <a:latin typeface="Courier New" charset="0"/>
                <a:cs typeface="Courier New" charset="0"/>
              </a:rPr>
              <a:t>house {</a:t>
            </a:r>
          </a:p>
          <a:p>
            <a:pPr marL="233362" lvl="1" indent="0"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 err="1">
                <a:latin typeface="Courier New" charset="0"/>
                <a:cs typeface="Courier New" charset="0"/>
              </a:rPr>
              <a:t>schedule_skew</a:t>
            </a:r>
            <a:r>
              <a:rPr lang="en-US" sz="2000" b="1" dirty="0">
                <a:latin typeface="Courier New" charset="0"/>
                <a:cs typeface="Courier New" charset="0"/>
              </a:rPr>
              <a:t> 3600; 	</a:t>
            </a:r>
          </a:p>
          <a:p>
            <a:pPr marL="233362" lvl="1" indent="0"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 err="1">
                <a:latin typeface="Courier New" charset="0"/>
                <a:cs typeface="Courier New" charset="0"/>
              </a:rPr>
              <a:t>heating_setpoint</a:t>
            </a:r>
            <a:r>
              <a:rPr lang="en-US" sz="2000" b="1" dirty="0">
                <a:latin typeface="Courier New" charset="0"/>
                <a:cs typeface="Courier New" charset="0"/>
              </a:rPr>
              <a:t> </a:t>
            </a:r>
            <a:r>
              <a:rPr lang="en-US" sz="2000" b="1" i="1" dirty="0" err="1">
                <a:latin typeface="Courier New" charset="0"/>
                <a:cs typeface="Courier New" charset="0"/>
              </a:rPr>
              <a:t>heating_schedule</a:t>
            </a:r>
            <a:r>
              <a:rPr lang="en-US" sz="2000" b="1" dirty="0">
                <a:latin typeface="Courier New" charset="0"/>
                <a:cs typeface="Courier New" charset="0"/>
              </a:rPr>
              <a:t>;</a:t>
            </a:r>
          </a:p>
          <a:p>
            <a:pPr marL="233362" lvl="1" indent="0"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}</a:t>
            </a:r>
          </a:p>
          <a:p>
            <a:pPr marL="800100" lvl="1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9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 caveats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Differences from the </a:t>
            </a:r>
            <a:r>
              <a:rPr lang="en-US" dirty="0" err="1" smtClean="0"/>
              <a:t>cron</a:t>
            </a:r>
            <a:r>
              <a:rPr lang="en-US" dirty="0" smtClean="0"/>
              <a:t> syntax:</a:t>
            </a:r>
          </a:p>
          <a:p>
            <a:pPr lvl="1"/>
            <a:r>
              <a:rPr lang="en-US" dirty="0" smtClean="0"/>
              <a:t>Alternate day and weekday not supported</a:t>
            </a:r>
          </a:p>
          <a:p>
            <a:pPr lvl="2"/>
            <a:r>
              <a:rPr lang="en-US" dirty="0" smtClean="0"/>
              <a:t>When both day and weekday given it is not "day or weekday"</a:t>
            </a:r>
          </a:p>
          <a:p>
            <a:pPr lvl="1"/>
            <a:r>
              <a:rPr lang="en-US" dirty="0" smtClean="0"/>
              <a:t>Step by syntax (using /) is not supported.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pecial keywords (e.g., @hourly, @daily) not supported</a:t>
            </a:r>
          </a:p>
          <a:p>
            <a:pPr lvl="1"/>
            <a:r>
              <a:rPr lang="en-US" dirty="0" smtClean="0"/>
              <a:t>Weekday 7 refers to holidays the occur on weekday</a:t>
            </a:r>
          </a:p>
          <a:p>
            <a:pPr lvl="2"/>
            <a:r>
              <a:rPr lang="en-US" dirty="0" smtClean="0"/>
              <a:t>Holidays are not supported yet, but will be someday</a:t>
            </a:r>
          </a:p>
          <a:p>
            <a:endParaRPr lang="en-US" dirty="0"/>
          </a:p>
          <a:p>
            <a:r>
              <a:rPr lang="en-US" dirty="0" smtClean="0"/>
              <a:t>All times are considered in local time</a:t>
            </a:r>
          </a:p>
          <a:p>
            <a:pPr lvl="1"/>
            <a:r>
              <a:rPr lang="en-US" dirty="0" smtClean="0"/>
              <a:t>Scheduled changes during daylight-savings/summer time (DST) shifts could result in a missing or duplicate value. </a:t>
            </a:r>
          </a:p>
        </p:txBody>
      </p:sp>
    </p:spTree>
    <p:extLst>
      <p:ext uri="{BB962C8B-B14F-4D97-AF65-F5344CB8AC3E}">
        <p14:creationId xmlns:p14="http://schemas.microsoft.com/office/powerpoint/2010/main" val="2058390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shapes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Property – </a:t>
            </a:r>
            <a:r>
              <a:rPr lang="en-US" dirty="0" err="1" smtClean="0"/>
              <a:t>loadshape</a:t>
            </a:r>
            <a:endParaRPr lang="en-US" dirty="0" smtClean="0"/>
          </a:p>
          <a:p>
            <a:pPr lvl="1"/>
            <a:r>
              <a:rPr lang="en-US" dirty="0" smtClean="0"/>
              <a:t>Special property type (pseudo-double)</a:t>
            </a:r>
          </a:p>
          <a:p>
            <a:pPr lvl="1"/>
            <a:r>
              <a:rPr lang="en-US" dirty="0" smtClean="0"/>
              <a:t>Driven schedules</a:t>
            </a:r>
          </a:p>
          <a:p>
            <a:r>
              <a:rPr lang="en-US" dirty="0" smtClean="0"/>
              <a:t>5 types</a:t>
            </a:r>
          </a:p>
          <a:p>
            <a:pPr lvl="1"/>
            <a:r>
              <a:rPr lang="en-US" dirty="0" smtClean="0"/>
              <a:t>Analog</a:t>
            </a:r>
          </a:p>
          <a:p>
            <a:pPr lvl="1"/>
            <a:r>
              <a:rPr lang="en-US" dirty="0" smtClean="0"/>
              <a:t>Pulsed</a:t>
            </a:r>
          </a:p>
          <a:p>
            <a:pPr lvl="1"/>
            <a:r>
              <a:rPr lang="en-US" dirty="0" smtClean="0"/>
              <a:t>Modulated (un-validated)</a:t>
            </a:r>
          </a:p>
          <a:p>
            <a:pPr lvl="1"/>
            <a:r>
              <a:rPr lang="en-US" dirty="0" smtClean="0"/>
              <a:t>Queued</a:t>
            </a:r>
          </a:p>
          <a:p>
            <a:pPr lvl="1"/>
            <a:r>
              <a:rPr lang="en-US" dirty="0" smtClean="0"/>
              <a:t>Scheduled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2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Content Placeholder 11" descr="800px-Analog_loadshape.png"/>
          <p:cNvPicPr>
            <a:picLocks noGrp="1" noChangeAspect="1"/>
          </p:cNvPicPr>
          <p:nvPr>
            <p:ph sz="half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3800" y="1447800"/>
            <a:ext cx="4474815" cy="3356111"/>
          </a:xfrm>
        </p:spPr>
      </p:pic>
      <p:sp>
        <p:nvSpPr>
          <p:cNvPr id="112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Analog Loadshapes</a:t>
            </a:r>
            <a:endParaRPr lang="en-US"/>
          </a:p>
        </p:txBody>
      </p:sp>
      <p:sp>
        <p:nvSpPr>
          <p:cNvPr id="9219" name="Content Placeholder 5"/>
          <p:cNvSpPr>
            <a:spLocks noGrp="1"/>
          </p:cNvSpPr>
          <p:nvPr>
            <p:ph sz="half" idx="14"/>
          </p:nvPr>
        </p:nvSpPr>
        <p:spPr>
          <a:xfrm>
            <a:off x="457200" y="1243584"/>
            <a:ext cx="8229600" cy="50655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Directly compute power from values in the schedule</a:t>
            </a:r>
          </a:p>
          <a:p>
            <a:pPr lvl="1"/>
            <a:r>
              <a:rPr lang="en-US" dirty="0" smtClean="0"/>
              <a:t>An analog </a:t>
            </a:r>
            <a:r>
              <a:rPr lang="en-US" dirty="0" err="1" smtClean="0"/>
              <a:t>loadshape</a:t>
            </a:r>
            <a:r>
              <a:rPr lang="en-US" dirty="0" smtClean="0"/>
              <a:t> is </a:t>
            </a:r>
            <a:br>
              <a:rPr lang="en-US" dirty="0" smtClean="0"/>
            </a:br>
            <a:r>
              <a:rPr lang="en-US" dirty="0" smtClean="0"/>
              <a:t>defined using one of the </a:t>
            </a:r>
            <a:br>
              <a:rPr lang="en-US" dirty="0" smtClean="0"/>
            </a:br>
            <a:r>
              <a:rPr lang="en-US" dirty="0" smtClean="0"/>
              <a:t>three following methods</a:t>
            </a:r>
          </a:p>
          <a:p>
            <a:r>
              <a:rPr lang="en-US" sz="1200" b="0" dirty="0" smtClean="0">
                <a:latin typeface="Courier New" charset="0"/>
                <a:cs typeface="Courier New" charset="0"/>
              </a:rPr>
              <a:t>class example { </a:t>
            </a:r>
            <a:endParaRPr lang="en-US" sz="1200" b="0" dirty="0">
              <a:latin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cs typeface="Courier New" charset="0"/>
              </a:rPr>
              <a:t>	</a:t>
            </a:r>
            <a:r>
              <a:rPr lang="en-US" sz="1200" dirty="0" err="1">
                <a:latin typeface="Courier New" charset="0"/>
                <a:cs typeface="Courier New" charset="0"/>
              </a:rPr>
              <a:t>loadshape</a:t>
            </a:r>
            <a:r>
              <a:rPr lang="en-US" sz="1200" dirty="0">
                <a:latin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cs typeface="Courier New" charset="0"/>
              </a:rPr>
              <a:t>myshape</a:t>
            </a:r>
            <a:r>
              <a:rPr lang="en-US" sz="1200" dirty="0">
                <a:latin typeface="Courier New" charset="0"/>
                <a:cs typeface="Courier New" charset="0"/>
              </a:rPr>
              <a:t>;</a:t>
            </a:r>
          </a:p>
          <a:p>
            <a:r>
              <a:rPr lang="en-US" sz="1200" b="0" dirty="0">
                <a:latin typeface="Courier New" charset="0"/>
                <a:cs typeface="Courier New" charset="0"/>
              </a:rPr>
              <a:t>} </a:t>
            </a:r>
          </a:p>
          <a:p>
            <a:r>
              <a:rPr lang="en-US" sz="1200" b="0" dirty="0">
                <a:latin typeface="Courier New" charset="0"/>
                <a:cs typeface="Courier New" charset="0"/>
              </a:rPr>
              <a:t>// Fixed scheduled energy in a block</a:t>
            </a:r>
          </a:p>
          <a:p>
            <a:r>
              <a:rPr lang="en-US" sz="1200" b="0" dirty="0">
                <a:latin typeface="Courier New" charset="0"/>
                <a:cs typeface="Courier New" charset="0"/>
              </a:rPr>
              <a:t>object fixed-energy { </a:t>
            </a:r>
          </a:p>
          <a:p>
            <a:r>
              <a:rPr lang="en-US" sz="1200" dirty="0">
                <a:latin typeface="Courier New" charset="0"/>
                <a:cs typeface="Courier New" charset="0"/>
              </a:rPr>
              <a:t>	</a:t>
            </a:r>
            <a:r>
              <a:rPr lang="en-US" sz="1200" dirty="0" err="1">
                <a:latin typeface="Courier New" charset="0"/>
                <a:cs typeface="Courier New" charset="0"/>
              </a:rPr>
              <a:t>myshape</a:t>
            </a:r>
            <a:r>
              <a:rPr lang="en-US" sz="1200" dirty="0">
                <a:latin typeface="Courier New" charset="0"/>
                <a:cs typeface="Courier New" charset="0"/>
              </a:rPr>
              <a:t> "type: analog; schedule: </a:t>
            </a:r>
            <a:r>
              <a:rPr lang="en-US" sz="1200" i="1" dirty="0">
                <a:latin typeface="Courier New" charset="0"/>
                <a:cs typeface="Courier New" charset="0"/>
              </a:rPr>
              <a:t>schedule-name</a:t>
            </a:r>
            <a:r>
              <a:rPr lang="en-US" sz="1200" dirty="0">
                <a:latin typeface="Courier New" charset="0"/>
                <a:cs typeface="Courier New" charset="0"/>
              </a:rPr>
              <a:t>; energy: </a:t>
            </a:r>
            <a:r>
              <a:rPr lang="en-US" sz="1200" i="1" dirty="0">
                <a:latin typeface="Courier New" charset="0"/>
                <a:cs typeface="Courier New" charset="0"/>
              </a:rPr>
              <a:t>value</a:t>
            </a:r>
            <a:r>
              <a:rPr lang="en-US" sz="1200" dirty="0">
                <a:latin typeface="Courier New" charset="0"/>
                <a:cs typeface="Courier New" charset="0"/>
              </a:rPr>
              <a:t> kWh"; </a:t>
            </a:r>
          </a:p>
          <a:p>
            <a:r>
              <a:rPr lang="en-US" sz="1200" b="0" dirty="0">
                <a:latin typeface="Courier New" charset="0"/>
                <a:cs typeface="Courier New" charset="0"/>
              </a:rPr>
              <a:t>}</a:t>
            </a:r>
          </a:p>
          <a:p>
            <a:r>
              <a:rPr lang="en-US" sz="1200" b="0" dirty="0">
                <a:latin typeface="Courier New" charset="0"/>
                <a:cs typeface="Courier New" charset="0"/>
              </a:rPr>
              <a:t>// Fixed power ( schedule value times the power value )</a:t>
            </a:r>
          </a:p>
          <a:p>
            <a:r>
              <a:rPr lang="en-US" sz="1200" b="0" dirty="0">
                <a:latin typeface="Courier New" charset="0"/>
                <a:cs typeface="Courier New" charset="0"/>
              </a:rPr>
              <a:t>object scaled-power { </a:t>
            </a:r>
          </a:p>
          <a:p>
            <a:r>
              <a:rPr lang="en-US" sz="1200" dirty="0">
                <a:latin typeface="Courier New" charset="0"/>
                <a:cs typeface="Courier New" charset="0"/>
              </a:rPr>
              <a:t>	</a:t>
            </a:r>
            <a:r>
              <a:rPr lang="en-US" sz="1200" dirty="0" err="1">
                <a:latin typeface="Courier New" charset="0"/>
                <a:cs typeface="Courier New" charset="0"/>
              </a:rPr>
              <a:t>myshape</a:t>
            </a:r>
            <a:r>
              <a:rPr lang="en-US" sz="1200" dirty="0">
                <a:latin typeface="Courier New" charset="0"/>
                <a:cs typeface="Courier New" charset="0"/>
              </a:rPr>
              <a:t> "type: analog; schedule: </a:t>
            </a:r>
            <a:r>
              <a:rPr lang="en-US" sz="1200" i="1" dirty="0">
                <a:latin typeface="Courier New" charset="0"/>
                <a:cs typeface="Courier New" charset="0"/>
              </a:rPr>
              <a:t>schedule-name</a:t>
            </a:r>
            <a:r>
              <a:rPr lang="en-US" sz="1200" dirty="0">
                <a:latin typeface="Courier New" charset="0"/>
                <a:cs typeface="Courier New" charset="0"/>
              </a:rPr>
              <a:t>; power: </a:t>
            </a:r>
            <a:r>
              <a:rPr lang="en-US" sz="1200" i="1" dirty="0">
                <a:latin typeface="Courier New" charset="0"/>
                <a:cs typeface="Courier New" charset="0"/>
              </a:rPr>
              <a:t>value</a:t>
            </a:r>
            <a:r>
              <a:rPr lang="en-US" sz="1200" dirty="0">
                <a:latin typeface="Courier New" charset="0"/>
                <a:cs typeface="Courier New" charset="0"/>
              </a:rPr>
              <a:t> kW"; </a:t>
            </a:r>
          </a:p>
          <a:p>
            <a:r>
              <a:rPr lang="en-US" sz="1200" b="0" dirty="0">
                <a:latin typeface="Courier New" charset="0"/>
                <a:cs typeface="Courier New" charset="0"/>
              </a:rPr>
              <a:t>}</a:t>
            </a:r>
          </a:p>
          <a:p>
            <a:r>
              <a:rPr lang="en-US" sz="1200" b="0" dirty="0">
                <a:latin typeface="Courier New" charset="0"/>
                <a:cs typeface="Courier New" charset="0"/>
              </a:rPr>
              <a:t>// Unscaled ( value in schedule is used directly )</a:t>
            </a:r>
          </a:p>
          <a:p>
            <a:r>
              <a:rPr lang="en-US" sz="1200" b="0" dirty="0">
                <a:latin typeface="Courier New" charset="0"/>
                <a:cs typeface="Courier New" charset="0"/>
              </a:rPr>
              <a:t>object unscaled { </a:t>
            </a:r>
          </a:p>
          <a:p>
            <a:r>
              <a:rPr lang="en-US" sz="1200" dirty="0">
                <a:latin typeface="Courier New" charset="0"/>
                <a:cs typeface="Courier New" charset="0"/>
              </a:rPr>
              <a:t>	</a:t>
            </a:r>
            <a:r>
              <a:rPr lang="en-US" sz="1200" dirty="0" err="1">
                <a:latin typeface="Courier New" charset="0"/>
                <a:cs typeface="Courier New" charset="0"/>
              </a:rPr>
              <a:t>myshape</a:t>
            </a:r>
            <a:r>
              <a:rPr lang="en-US" sz="1200" dirty="0">
                <a:latin typeface="Courier New" charset="0"/>
                <a:cs typeface="Courier New" charset="0"/>
              </a:rPr>
              <a:t> "type: analog; schedule: </a:t>
            </a:r>
            <a:r>
              <a:rPr lang="en-US" sz="1200" i="1" dirty="0">
                <a:latin typeface="Courier New" charset="0"/>
                <a:cs typeface="Courier New" charset="0"/>
              </a:rPr>
              <a:t>schedule-name</a:t>
            </a:r>
            <a:r>
              <a:rPr lang="en-US" sz="1200" dirty="0">
                <a:latin typeface="Courier New" charset="0"/>
                <a:cs typeface="Courier New" charset="0"/>
              </a:rPr>
              <a:t>";</a:t>
            </a:r>
          </a:p>
          <a:p>
            <a:r>
              <a:rPr lang="en-US" sz="1200" b="0" dirty="0">
                <a:latin typeface="Courier New" charset="0"/>
                <a:cs typeface="Courier New" charset="0"/>
              </a:rPr>
              <a:t>}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816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Content Placeholder 4" descr="Pulsed_loadshape.png"/>
          <p:cNvPicPr>
            <a:picLocks noGrp="1" noChangeAspect="1"/>
          </p:cNvPicPr>
          <p:nvPr>
            <p:ph sz="half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524000"/>
            <a:ext cx="3886200" cy="2914650"/>
          </a:xfrm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Pulsed</a:t>
            </a:r>
            <a:endParaRPr lang="en-US"/>
          </a:p>
        </p:txBody>
      </p:sp>
      <p:sp>
        <p:nvSpPr>
          <p:cNvPr id="1229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1243584"/>
            <a:ext cx="8153400" cy="5065522"/>
          </a:xfrm>
        </p:spPr>
        <p:txBody>
          <a:bodyPr/>
          <a:lstStyle/>
          <a:p>
            <a:r>
              <a:rPr lang="en-US" dirty="0" smtClean="0"/>
              <a:t>Emits pulses at random times</a:t>
            </a:r>
          </a:p>
          <a:p>
            <a:pPr lvl="1"/>
            <a:r>
              <a:rPr lang="en-US" dirty="0" smtClean="0"/>
              <a:t>Total energy is define over the </a:t>
            </a:r>
            <a:br>
              <a:rPr lang="en-US" dirty="0" smtClean="0"/>
            </a:br>
            <a:r>
              <a:rPr lang="en-US" dirty="0" smtClean="0"/>
              <a:t>period of the </a:t>
            </a:r>
            <a:r>
              <a:rPr lang="en-US" dirty="0" err="1" smtClean="0"/>
              <a:t>loadshape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A pulsed </a:t>
            </a:r>
            <a:r>
              <a:rPr lang="en-US" dirty="0" err="1" smtClean="0"/>
              <a:t>loadshape</a:t>
            </a:r>
            <a:r>
              <a:rPr lang="en-US" dirty="0" smtClean="0"/>
              <a:t> is defined </a:t>
            </a:r>
            <a:br>
              <a:rPr lang="en-US" dirty="0" smtClean="0"/>
            </a:br>
            <a:r>
              <a:rPr lang="en-US" dirty="0" smtClean="0"/>
              <a:t>using one of the two methods:</a:t>
            </a:r>
          </a:p>
          <a:p>
            <a:endParaRPr lang="en-US" sz="1200" dirty="0"/>
          </a:p>
          <a:p>
            <a:r>
              <a:rPr lang="en-US" sz="1100" b="0" dirty="0">
                <a:latin typeface="Courier New" charset="0"/>
                <a:cs typeface="Courier New" charset="0"/>
              </a:rPr>
              <a:t>class example { </a:t>
            </a:r>
          </a:p>
          <a:p>
            <a:r>
              <a:rPr lang="en-US" sz="1100" dirty="0">
                <a:latin typeface="Courier New" charset="0"/>
                <a:cs typeface="Courier New" charset="0"/>
              </a:rPr>
              <a:t>  </a:t>
            </a:r>
            <a:r>
              <a:rPr lang="en-US" sz="1100" dirty="0" err="1">
                <a:latin typeface="Courier New" charset="0"/>
                <a:cs typeface="Courier New" charset="0"/>
              </a:rPr>
              <a:t>loadshape</a:t>
            </a:r>
            <a:r>
              <a:rPr lang="en-US" sz="1100" dirty="0">
                <a:latin typeface="Courier New" charset="0"/>
                <a:cs typeface="Courier New" charset="0"/>
              </a:rPr>
              <a:t> </a:t>
            </a:r>
            <a:r>
              <a:rPr lang="en-US" sz="1100" dirty="0" err="1">
                <a:latin typeface="Courier New" charset="0"/>
                <a:cs typeface="Courier New" charset="0"/>
              </a:rPr>
              <a:t>myshape</a:t>
            </a:r>
            <a:r>
              <a:rPr lang="en-US" sz="1100" dirty="0">
                <a:latin typeface="Courier New" charset="0"/>
                <a:cs typeface="Courier New" charset="0"/>
              </a:rPr>
              <a:t>; </a:t>
            </a:r>
          </a:p>
          <a:p>
            <a:r>
              <a:rPr lang="en-US" sz="1100" b="0" dirty="0">
                <a:latin typeface="Courier New" charset="0"/>
                <a:cs typeface="Courier New" charset="0"/>
              </a:rPr>
              <a:t>} </a:t>
            </a:r>
          </a:p>
          <a:p>
            <a:r>
              <a:rPr lang="en-US" sz="1100" b="0" dirty="0">
                <a:latin typeface="Courier New" charset="0"/>
                <a:cs typeface="Courier New" charset="0"/>
              </a:rPr>
              <a:t>// Constant pulse duration</a:t>
            </a:r>
          </a:p>
          <a:p>
            <a:r>
              <a:rPr lang="en-US" sz="1100" b="0" dirty="0">
                <a:latin typeface="Courier New" charset="0"/>
                <a:cs typeface="Courier New" charset="0"/>
              </a:rPr>
              <a:t>object </a:t>
            </a:r>
            <a:r>
              <a:rPr lang="en-US" sz="1100" b="0" dirty="0" smtClean="0">
                <a:latin typeface="Courier New" charset="0"/>
                <a:cs typeface="Courier New" charset="0"/>
              </a:rPr>
              <a:t>pulse-width { </a:t>
            </a:r>
            <a:endParaRPr lang="en-US" sz="1100" b="0" dirty="0">
              <a:latin typeface="Courier New" charset="0"/>
              <a:cs typeface="Courier New" charset="0"/>
            </a:endParaRPr>
          </a:p>
          <a:p>
            <a:r>
              <a:rPr lang="en-US" sz="1100" dirty="0">
                <a:latin typeface="Courier New" charset="0"/>
                <a:cs typeface="Courier New" charset="0"/>
              </a:rPr>
              <a:t>  </a:t>
            </a:r>
            <a:r>
              <a:rPr lang="en-US" sz="1100" dirty="0" err="1">
                <a:latin typeface="Courier New" charset="0"/>
                <a:cs typeface="Courier New" charset="0"/>
              </a:rPr>
              <a:t>myshape</a:t>
            </a:r>
            <a:r>
              <a:rPr lang="en-US" sz="1100" dirty="0">
                <a:latin typeface="Courier New" charset="0"/>
                <a:cs typeface="Courier New" charset="0"/>
              </a:rPr>
              <a:t> "</a:t>
            </a:r>
            <a:r>
              <a:rPr lang="en-US" sz="1100" dirty="0" err="1" smtClean="0">
                <a:latin typeface="Courier New" charset="0"/>
                <a:cs typeface="Courier New" charset="0"/>
              </a:rPr>
              <a:t>type:pulsed</a:t>
            </a:r>
            <a:r>
              <a:rPr lang="en-US" sz="1100" dirty="0">
                <a:latin typeface="Courier New" charset="0"/>
                <a:cs typeface="Courier New" charset="0"/>
              </a:rPr>
              <a:t>; </a:t>
            </a:r>
            <a:r>
              <a:rPr lang="en-US" sz="1100" dirty="0" err="1" smtClean="0">
                <a:latin typeface="Courier New" charset="0"/>
                <a:cs typeface="Courier New" charset="0"/>
              </a:rPr>
              <a:t>schedule:</a:t>
            </a:r>
            <a:r>
              <a:rPr lang="en-US" sz="1100" i="1" dirty="0" err="1" smtClean="0">
                <a:latin typeface="Courier New" charset="0"/>
                <a:cs typeface="Courier New" charset="0"/>
              </a:rPr>
              <a:t>name</a:t>
            </a:r>
            <a:r>
              <a:rPr lang="en-US" sz="1100" dirty="0">
                <a:latin typeface="Courier New" charset="0"/>
                <a:cs typeface="Courier New" charset="0"/>
              </a:rPr>
              <a:t>; </a:t>
            </a:r>
            <a:r>
              <a:rPr lang="en-US" sz="1100" dirty="0" err="1" smtClean="0">
                <a:latin typeface="Courier New" charset="0"/>
                <a:cs typeface="Courier New" charset="0"/>
              </a:rPr>
              <a:t>energy:</a:t>
            </a:r>
            <a:r>
              <a:rPr lang="en-US" sz="1100" i="1" dirty="0" err="1" smtClean="0">
                <a:latin typeface="Courier New" charset="0"/>
                <a:cs typeface="Courier New" charset="0"/>
              </a:rPr>
              <a:t>value</a:t>
            </a:r>
            <a:r>
              <a:rPr lang="en-US" sz="1100" dirty="0" smtClean="0">
                <a:latin typeface="Courier New" charset="0"/>
                <a:cs typeface="Courier New" charset="0"/>
              </a:rPr>
              <a:t> </a:t>
            </a:r>
            <a:r>
              <a:rPr lang="en-US" sz="1100" dirty="0">
                <a:latin typeface="Courier New" charset="0"/>
                <a:cs typeface="Courier New" charset="0"/>
              </a:rPr>
              <a:t>kWh; </a:t>
            </a:r>
            <a:r>
              <a:rPr lang="en-US" sz="1100" dirty="0" err="1" smtClean="0">
                <a:latin typeface="Courier New" charset="0"/>
                <a:cs typeface="Courier New" charset="0"/>
              </a:rPr>
              <a:t>count:</a:t>
            </a:r>
            <a:r>
              <a:rPr lang="en-US" sz="1100" i="1" dirty="0" err="1" smtClean="0">
                <a:latin typeface="Courier New" charset="0"/>
                <a:cs typeface="Courier New" charset="0"/>
              </a:rPr>
              <a:t>value</a:t>
            </a:r>
            <a:r>
              <a:rPr lang="en-US" sz="1100" dirty="0">
                <a:latin typeface="Courier New" charset="0"/>
                <a:cs typeface="Courier New" charset="0"/>
              </a:rPr>
              <a:t>; </a:t>
            </a:r>
            <a:r>
              <a:rPr lang="en-US" sz="1100" dirty="0" err="1" smtClean="0">
                <a:latin typeface="Courier New" charset="0"/>
                <a:cs typeface="Courier New" charset="0"/>
              </a:rPr>
              <a:t>duration:</a:t>
            </a:r>
            <a:r>
              <a:rPr lang="en-US" sz="1100" i="1" dirty="0" err="1" smtClean="0">
                <a:latin typeface="Courier New" charset="0"/>
                <a:cs typeface="Courier New" charset="0"/>
              </a:rPr>
              <a:t>value</a:t>
            </a:r>
            <a:r>
              <a:rPr lang="en-US" sz="1100" dirty="0" smtClean="0">
                <a:latin typeface="Courier New" charset="0"/>
                <a:cs typeface="Courier New" charset="0"/>
              </a:rPr>
              <a:t> </a:t>
            </a:r>
            <a:r>
              <a:rPr lang="en-US" sz="1100" dirty="0">
                <a:latin typeface="Courier New" charset="0"/>
                <a:cs typeface="Courier New" charset="0"/>
              </a:rPr>
              <a:t>s";</a:t>
            </a:r>
          </a:p>
          <a:p>
            <a:r>
              <a:rPr lang="en-US" sz="1100" b="0" dirty="0">
                <a:latin typeface="Courier New" charset="0"/>
                <a:cs typeface="Courier New" charset="0"/>
              </a:rPr>
              <a:t>}</a:t>
            </a:r>
          </a:p>
          <a:p>
            <a:r>
              <a:rPr lang="en-US" sz="1100" b="0" dirty="0">
                <a:latin typeface="Courier New" charset="0"/>
                <a:cs typeface="Courier New" charset="0"/>
              </a:rPr>
              <a:t>// Constant pulse power</a:t>
            </a:r>
          </a:p>
          <a:p>
            <a:r>
              <a:rPr lang="en-US" sz="1100" b="0" dirty="0">
                <a:latin typeface="Courier New" charset="0"/>
                <a:cs typeface="Courier New" charset="0"/>
              </a:rPr>
              <a:t>object </a:t>
            </a:r>
            <a:r>
              <a:rPr lang="en-US" sz="1100" b="0" dirty="0" smtClean="0">
                <a:latin typeface="Courier New" charset="0"/>
                <a:cs typeface="Courier New" charset="0"/>
              </a:rPr>
              <a:t>pulse-amplitude { </a:t>
            </a:r>
            <a:endParaRPr lang="en-US" sz="1100" b="0" dirty="0">
              <a:latin typeface="Courier New" charset="0"/>
              <a:cs typeface="Courier New" charset="0"/>
            </a:endParaRPr>
          </a:p>
          <a:p>
            <a:r>
              <a:rPr lang="en-US" sz="1100" dirty="0">
                <a:latin typeface="Courier New" charset="0"/>
                <a:cs typeface="Courier New" charset="0"/>
              </a:rPr>
              <a:t>  </a:t>
            </a:r>
            <a:r>
              <a:rPr lang="en-US" sz="1100" dirty="0" err="1">
                <a:latin typeface="Courier New" charset="0"/>
                <a:cs typeface="Courier New" charset="0"/>
              </a:rPr>
              <a:t>myshape</a:t>
            </a:r>
            <a:r>
              <a:rPr lang="en-US" sz="1100" dirty="0">
                <a:latin typeface="Courier New" charset="0"/>
                <a:cs typeface="Courier New" charset="0"/>
              </a:rPr>
              <a:t> "</a:t>
            </a:r>
            <a:r>
              <a:rPr lang="en-US" sz="1100" dirty="0" err="1" smtClean="0">
                <a:latin typeface="Courier New" charset="0"/>
                <a:cs typeface="Courier New" charset="0"/>
              </a:rPr>
              <a:t>type:pulsed</a:t>
            </a:r>
            <a:r>
              <a:rPr lang="en-US" sz="1100" dirty="0">
                <a:latin typeface="Courier New" charset="0"/>
                <a:cs typeface="Courier New" charset="0"/>
              </a:rPr>
              <a:t>; </a:t>
            </a:r>
            <a:r>
              <a:rPr lang="en-US" sz="1100" dirty="0" err="1" smtClean="0">
                <a:latin typeface="Courier New" charset="0"/>
                <a:cs typeface="Courier New" charset="0"/>
              </a:rPr>
              <a:t>schedule:</a:t>
            </a:r>
            <a:r>
              <a:rPr lang="en-US" sz="1100" i="1" dirty="0" err="1" smtClean="0">
                <a:latin typeface="Courier New" charset="0"/>
                <a:cs typeface="Courier New" charset="0"/>
              </a:rPr>
              <a:t>name</a:t>
            </a:r>
            <a:r>
              <a:rPr lang="en-US" sz="1100" dirty="0">
                <a:latin typeface="Courier New" charset="0"/>
                <a:cs typeface="Courier New" charset="0"/>
              </a:rPr>
              <a:t>; </a:t>
            </a:r>
            <a:r>
              <a:rPr lang="en-US" sz="1100" dirty="0" err="1" smtClean="0">
                <a:latin typeface="Courier New" charset="0"/>
                <a:cs typeface="Courier New" charset="0"/>
              </a:rPr>
              <a:t>energy:</a:t>
            </a:r>
            <a:r>
              <a:rPr lang="en-US" sz="1100" i="1" dirty="0" err="1" smtClean="0">
                <a:latin typeface="Courier New" charset="0"/>
                <a:cs typeface="Courier New" charset="0"/>
              </a:rPr>
              <a:t>value</a:t>
            </a:r>
            <a:r>
              <a:rPr lang="en-US" sz="1100" dirty="0" smtClean="0">
                <a:latin typeface="Courier New" charset="0"/>
                <a:cs typeface="Courier New" charset="0"/>
              </a:rPr>
              <a:t> </a:t>
            </a:r>
            <a:r>
              <a:rPr lang="en-US" sz="1100" dirty="0">
                <a:latin typeface="Courier New" charset="0"/>
                <a:cs typeface="Courier New" charset="0"/>
              </a:rPr>
              <a:t>kWh; </a:t>
            </a:r>
            <a:r>
              <a:rPr lang="en-US" sz="1100" dirty="0" err="1" smtClean="0">
                <a:latin typeface="Courier New" charset="0"/>
                <a:cs typeface="Courier New" charset="0"/>
              </a:rPr>
              <a:t>count:</a:t>
            </a:r>
            <a:r>
              <a:rPr lang="en-US" sz="1100" i="1" dirty="0" err="1" smtClean="0">
                <a:latin typeface="Courier New" charset="0"/>
                <a:cs typeface="Courier New" charset="0"/>
              </a:rPr>
              <a:t>value</a:t>
            </a:r>
            <a:r>
              <a:rPr lang="en-US" sz="1100" dirty="0">
                <a:latin typeface="Courier New" charset="0"/>
                <a:cs typeface="Courier New" charset="0"/>
              </a:rPr>
              <a:t>; </a:t>
            </a:r>
            <a:r>
              <a:rPr lang="en-US" sz="1100" dirty="0" err="1" smtClean="0">
                <a:latin typeface="Courier New" charset="0"/>
                <a:cs typeface="Courier New" charset="0"/>
              </a:rPr>
              <a:t>power:</a:t>
            </a:r>
            <a:r>
              <a:rPr lang="en-US" sz="1100" i="1" dirty="0" err="1" smtClean="0">
                <a:latin typeface="Courier New" charset="0"/>
                <a:cs typeface="Courier New" charset="0"/>
              </a:rPr>
              <a:t>value</a:t>
            </a:r>
            <a:r>
              <a:rPr lang="en-US" sz="1100" dirty="0" smtClean="0">
                <a:latin typeface="Courier New" charset="0"/>
                <a:cs typeface="Courier New" charset="0"/>
              </a:rPr>
              <a:t> </a:t>
            </a:r>
            <a:r>
              <a:rPr lang="en-US" sz="1100" dirty="0">
                <a:latin typeface="Courier New" charset="0"/>
                <a:cs typeface="Courier New" charset="0"/>
              </a:rPr>
              <a:t>kW";</a:t>
            </a:r>
          </a:p>
          <a:p>
            <a:r>
              <a:rPr lang="en-US" sz="1100" b="0" dirty="0">
                <a:latin typeface="Courier New" charset="0"/>
                <a:cs typeface="Courier New" charset="0"/>
              </a:rPr>
              <a:t>}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1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Modulated Loadshapes</a:t>
            </a:r>
            <a:endParaRPr lang="en-US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Emit modulated pulses, 3 alternatives</a:t>
            </a:r>
          </a:p>
          <a:p>
            <a:pPr marL="690562" lvl="1" indent="-457200">
              <a:buFont typeface="+mj-lt"/>
              <a:buAutoNum type="arabicPeriod"/>
            </a:pPr>
            <a:r>
              <a:rPr lang="en-US" sz="1800" dirty="0" smtClean="0"/>
              <a:t>constant period and duty-cycle (amplitude)</a:t>
            </a:r>
          </a:p>
          <a:p>
            <a:pPr marL="690562" lvl="1" indent="-457200">
              <a:buFont typeface="+mj-lt"/>
              <a:buAutoNum type="arabicPeriod"/>
            </a:pPr>
            <a:r>
              <a:rPr lang="en-US" sz="1800" dirty="0" smtClean="0"/>
              <a:t>constant power and on-time (</a:t>
            </a:r>
            <a:r>
              <a:rPr lang="en-US" sz="1800" dirty="0" err="1" smtClean="0"/>
              <a:t>pulsewidth</a:t>
            </a:r>
            <a:r>
              <a:rPr lang="en-US" sz="1800" dirty="0" smtClean="0"/>
              <a:t>)</a:t>
            </a:r>
          </a:p>
          <a:p>
            <a:pPr marL="690562" lvl="1" indent="-457200">
              <a:buFont typeface="+mj-lt"/>
              <a:buAutoNum type="arabicPeriod"/>
            </a:pPr>
            <a:r>
              <a:rPr lang="en-US" sz="1800" dirty="0" smtClean="0"/>
              <a:t>constant power and period (frequency). </a:t>
            </a:r>
          </a:p>
          <a:p>
            <a:r>
              <a:rPr lang="en-US" dirty="0" smtClean="0"/>
              <a:t>Example: </a:t>
            </a:r>
          </a:p>
          <a:p>
            <a:pPr marL="233362" lvl="1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class example { </a:t>
            </a:r>
          </a:p>
          <a:p>
            <a:pPr marL="233362" lvl="1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loadshape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i="1" dirty="0" smtClean="0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; 	</a:t>
            </a:r>
          </a:p>
          <a:p>
            <a:pPr marL="233362" lvl="1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} </a:t>
            </a:r>
          </a:p>
          <a:p>
            <a:pPr marL="233362" lvl="1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object sample { </a:t>
            </a:r>
          </a:p>
          <a:p>
            <a:pPr marL="233362" lvl="1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myshape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"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type: modulated; modulation: amplitude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; schedule: </a:t>
            </a:r>
            <a:r>
              <a:rPr lang="en-US" sz="1200" i="1" dirty="0" smtClean="0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; energy: </a:t>
            </a:r>
            <a:r>
              <a:rPr lang="en-US" sz="1200" i="1" dirty="0" smtClean="0"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kWh; count: </a:t>
            </a:r>
            <a:r>
              <a:rPr lang="en-US" sz="1200" i="1" dirty="0" smtClean="0">
                <a:latin typeface="Courier New" charset="0"/>
                <a:ea typeface="Courier New" charset="0"/>
                <a:cs typeface="Courier New" charset="0"/>
              </a:rPr>
              <a:t>number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; period: </a:t>
            </a:r>
            <a:r>
              <a:rPr lang="en-US" sz="1200" i="1" dirty="0" smtClean="0">
                <a:latin typeface="Courier New" charset="0"/>
                <a:ea typeface="Courier New" charset="0"/>
                <a:cs typeface="Courier New" charset="0"/>
              </a:rPr>
              <a:t>time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s"; </a:t>
            </a:r>
          </a:p>
          <a:p>
            <a:pPr marL="233362" lvl="1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} </a:t>
            </a:r>
          </a:p>
          <a:p>
            <a:pPr marL="233362" lvl="1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object sample { </a:t>
            </a:r>
          </a:p>
          <a:p>
            <a:pPr marL="233362" lvl="1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myshape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"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type: modulated; modulation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pulsewidth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; schedule: schedule-name; energy: value kWh; count: value; power: value kW"; </a:t>
            </a:r>
          </a:p>
          <a:p>
            <a:pPr marL="233362" lvl="1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233362" lvl="1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object sample { </a:t>
            </a:r>
          </a:p>
          <a:p>
            <a:pPr marL="233362" lvl="1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myshape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"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type: modulated; modulation: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frequency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; schedule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: schedule-name; energy: value kWh; count: value; power: value kW"; </a:t>
            </a:r>
          </a:p>
          <a:p>
            <a:pPr marL="233362" lvl="1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} </a:t>
            </a:r>
          </a:p>
          <a:p>
            <a:pPr marL="233362" lvl="1" indent="0">
              <a:buNone/>
            </a:pP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95400"/>
            <a:ext cx="3048000" cy="273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76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Queued Loadshapes</a:t>
            </a:r>
            <a:endParaRPr lang="en-US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Random pulses when a queue </a:t>
            </a:r>
          </a:p>
          <a:p>
            <a:pPr lvl="1"/>
            <a:r>
              <a:rPr lang="en-US" dirty="0" smtClean="0"/>
              <a:t>Accrues from the </a:t>
            </a:r>
            <a:r>
              <a:rPr lang="en-US" dirty="0" err="1" smtClean="0"/>
              <a:t>loadshape</a:t>
            </a:r>
            <a:r>
              <a:rPr lang="en-US" dirty="0" smtClean="0"/>
              <a:t> to a "on" threshold </a:t>
            </a:r>
          </a:p>
          <a:p>
            <a:pPr lvl="1"/>
            <a:r>
              <a:rPr lang="en-US" dirty="0" smtClean="0"/>
              <a:t>Emitting pulses until queue reaches "off" threshold. </a:t>
            </a:r>
          </a:p>
          <a:p>
            <a:r>
              <a:rPr lang="en-US" dirty="0" smtClean="0"/>
              <a:t>Examples:</a:t>
            </a:r>
          </a:p>
          <a:p>
            <a:r>
              <a:rPr lang="en-US" sz="1200" b="0" dirty="0">
                <a:latin typeface="Courier New" charset="0"/>
                <a:cs typeface="Courier New" charset="0"/>
              </a:rPr>
              <a:t>class example { </a:t>
            </a:r>
          </a:p>
          <a:p>
            <a:r>
              <a:rPr lang="en-US" sz="1200" b="0" dirty="0">
                <a:latin typeface="Courier New" charset="0"/>
                <a:cs typeface="Courier New" charset="0"/>
              </a:rPr>
              <a:t>	</a:t>
            </a:r>
            <a:r>
              <a:rPr lang="en-US" sz="1200" b="0" dirty="0" err="1">
                <a:latin typeface="Courier New" charset="0"/>
                <a:cs typeface="Courier New" charset="0"/>
              </a:rPr>
              <a:t>loadshape</a:t>
            </a:r>
            <a:r>
              <a:rPr lang="en-US" sz="1200" b="0" dirty="0">
                <a:latin typeface="Courier New" charset="0"/>
                <a:cs typeface="Courier New" charset="0"/>
              </a:rPr>
              <a:t> </a:t>
            </a:r>
            <a:r>
              <a:rPr lang="en-US" sz="1200" b="0" dirty="0" err="1">
                <a:latin typeface="Courier New" charset="0"/>
                <a:cs typeface="Courier New" charset="0"/>
              </a:rPr>
              <a:t>myshape</a:t>
            </a:r>
            <a:r>
              <a:rPr lang="en-US" sz="1200" b="0" dirty="0">
                <a:latin typeface="Courier New" charset="0"/>
                <a:cs typeface="Courier New" charset="0"/>
              </a:rPr>
              <a:t>; </a:t>
            </a:r>
          </a:p>
          <a:p>
            <a:r>
              <a:rPr lang="en-US" sz="1200" b="0" dirty="0">
                <a:latin typeface="Courier New" charset="0"/>
                <a:cs typeface="Courier New" charset="0"/>
              </a:rPr>
              <a:t>}</a:t>
            </a:r>
          </a:p>
          <a:p>
            <a:r>
              <a:rPr lang="en-US" sz="1200" b="0" dirty="0">
                <a:latin typeface="Courier New" charset="0"/>
                <a:cs typeface="Courier New" charset="0"/>
              </a:rPr>
              <a:t>// Constant pulse duration</a:t>
            </a:r>
          </a:p>
          <a:p>
            <a:r>
              <a:rPr lang="en-US" sz="1200" b="0" dirty="0">
                <a:latin typeface="Courier New" charset="0"/>
                <a:cs typeface="Courier New" charset="0"/>
              </a:rPr>
              <a:t>object sample { </a:t>
            </a:r>
          </a:p>
          <a:p>
            <a:r>
              <a:rPr lang="en-US" sz="1200" b="0" dirty="0">
                <a:latin typeface="Courier New" charset="0"/>
                <a:cs typeface="Courier New" charset="0"/>
              </a:rPr>
              <a:t>	</a:t>
            </a:r>
            <a:r>
              <a:rPr lang="en-US" sz="1200" b="0" dirty="0" err="1">
                <a:latin typeface="Courier New" charset="0"/>
                <a:cs typeface="Courier New" charset="0"/>
              </a:rPr>
              <a:t>myshape</a:t>
            </a:r>
            <a:r>
              <a:rPr lang="en-US" sz="1200" b="0" dirty="0">
                <a:latin typeface="Courier New" charset="0"/>
                <a:cs typeface="Courier New" charset="0"/>
              </a:rPr>
              <a:t> "</a:t>
            </a:r>
            <a:r>
              <a:rPr lang="en-US" sz="1200" dirty="0">
                <a:latin typeface="Courier New" charset="0"/>
                <a:cs typeface="Courier New" charset="0"/>
              </a:rPr>
              <a:t>type: </a:t>
            </a:r>
            <a:r>
              <a:rPr lang="en-US" sz="1200" dirty="0" smtClean="0">
                <a:latin typeface="Courier New" charset="0"/>
                <a:cs typeface="Courier New" charset="0"/>
              </a:rPr>
              <a:t>queued; modulation: pulsed; </a:t>
            </a:r>
            <a:r>
              <a:rPr lang="en-US" sz="1200" b="0" dirty="0" smtClean="0">
                <a:latin typeface="Courier New" charset="0"/>
                <a:cs typeface="Courier New" charset="0"/>
              </a:rPr>
              <a:t>schedule</a:t>
            </a:r>
            <a:r>
              <a:rPr lang="en-US" sz="1200" b="0" dirty="0">
                <a:latin typeface="Courier New" charset="0"/>
                <a:cs typeface="Courier New" charset="0"/>
              </a:rPr>
              <a:t>: </a:t>
            </a:r>
            <a:r>
              <a:rPr lang="en-US" sz="1200" b="0" i="1" dirty="0">
                <a:latin typeface="Courier New" charset="0"/>
                <a:cs typeface="Courier New" charset="0"/>
              </a:rPr>
              <a:t>schedule-name</a:t>
            </a:r>
            <a:r>
              <a:rPr lang="en-US" sz="1200" b="0" dirty="0">
                <a:latin typeface="Courier New" charset="0"/>
                <a:cs typeface="Courier New" charset="0"/>
              </a:rPr>
              <a:t>; energy: </a:t>
            </a:r>
            <a:r>
              <a:rPr lang="en-US" sz="1200" b="0" i="1" dirty="0">
                <a:latin typeface="Courier New" charset="0"/>
                <a:cs typeface="Courier New" charset="0"/>
              </a:rPr>
              <a:t>value</a:t>
            </a:r>
            <a:r>
              <a:rPr lang="en-US" sz="1200" b="0" dirty="0">
                <a:latin typeface="Courier New" charset="0"/>
                <a:cs typeface="Courier New" charset="0"/>
              </a:rPr>
              <a:t> kWh; </a:t>
            </a:r>
            <a:r>
              <a:rPr lang="en-US" sz="1200" b="0" dirty="0" smtClean="0">
                <a:latin typeface="Courier New" charset="0"/>
                <a:cs typeface="Courier New" charset="0"/>
              </a:rPr>
              <a:t>count</a:t>
            </a:r>
            <a:r>
              <a:rPr lang="en-US" sz="1200" b="0" dirty="0">
                <a:latin typeface="Courier New" charset="0"/>
                <a:cs typeface="Courier New" charset="0"/>
              </a:rPr>
              <a:t>: </a:t>
            </a:r>
            <a:r>
              <a:rPr lang="en-US" sz="1200" b="0" i="1" dirty="0">
                <a:latin typeface="Courier New" charset="0"/>
                <a:cs typeface="Courier New" charset="0"/>
              </a:rPr>
              <a:t>value</a:t>
            </a:r>
            <a:r>
              <a:rPr lang="en-US" sz="1200" b="0" dirty="0">
                <a:latin typeface="Courier New" charset="0"/>
                <a:cs typeface="Courier New" charset="0"/>
              </a:rPr>
              <a:t>; duration: </a:t>
            </a:r>
            <a:r>
              <a:rPr lang="en-US" sz="1200" b="0" i="1" dirty="0">
                <a:latin typeface="Courier New" charset="0"/>
                <a:cs typeface="Courier New" charset="0"/>
              </a:rPr>
              <a:t>value</a:t>
            </a:r>
            <a:r>
              <a:rPr lang="en-US" sz="1200" b="0" dirty="0">
                <a:latin typeface="Courier New" charset="0"/>
                <a:cs typeface="Courier New" charset="0"/>
              </a:rPr>
              <a:t> s; </a:t>
            </a:r>
            <a:r>
              <a:rPr lang="en-US" sz="1200" b="0" dirty="0" err="1">
                <a:latin typeface="Courier New" charset="0"/>
                <a:cs typeface="Courier New" charset="0"/>
              </a:rPr>
              <a:t>q_on</a:t>
            </a:r>
            <a:r>
              <a:rPr lang="en-US" sz="1200" b="0" dirty="0">
                <a:latin typeface="Courier New" charset="0"/>
                <a:cs typeface="Courier New" charset="0"/>
              </a:rPr>
              <a:t>: </a:t>
            </a:r>
            <a:r>
              <a:rPr lang="en-US" sz="1200" b="0" i="1" dirty="0">
                <a:latin typeface="Courier New" charset="0"/>
                <a:cs typeface="Courier New" charset="0"/>
              </a:rPr>
              <a:t>value</a:t>
            </a:r>
            <a:r>
              <a:rPr lang="en-US" sz="1200" b="0" dirty="0">
                <a:latin typeface="Courier New" charset="0"/>
                <a:cs typeface="Courier New" charset="0"/>
              </a:rPr>
              <a:t>; </a:t>
            </a:r>
            <a:r>
              <a:rPr lang="en-US" sz="1200" b="0" dirty="0" err="1">
                <a:latin typeface="Courier New" charset="0"/>
                <a:cs typeface="Courier New" charset="0"/>
              </a:rPr>
              <a:t>q_off</a:t>
            </a:r>
            <a:r>
              <a:rPr lang="en-US" sz="1200" b="0" dirty="0">
                <a:latin typeface="Courier New" charset="0"/>
                <a:cs typeface="Courier New" charset="0"/>
              </a:rPr>
              <a:t>: </a:t>
            </a:r>
            <a:r>
              <a:rPr lang="en-US" sz="1200" b="0" i="1" dirty="0">
                <a:latin typeface="Courier New" charset="0"/>
                <a:cs typeface="Courier New" charset="0"/>
              </a:rPr>
              <a:t>value</a:t>
            </a:r>
            <a:r>
              <a:rPr lang="en-US" sz="1200" b="0" dirty="0">
                <a:latin typeface="Courier New" charset="0"/>
                <a:cs typeface="Courier New" charset="0"/>
              </a:rPr>
              <a:t>"; </a:t>
            </a:r>
          </a:p>
          <a:p>
            <a:r>
              <a:rPr lang="en-US" sz="1200" b="0" dirty="0">
                <a:latin typeface="Courier New" charset="0"/>
                <a:cs typeface="Courier New" charset="0"/>
              </a:rPr>
              <a:t>}</a:t>
            </a:r>
          </a:p>
          <a:p>
            <a:r>
              <a:rPr lang="en-US" sz="1200" b="0" dirty="0">
                <a:latin typeface="Courier New" charset="0"/>
                <a:cs typeface="Courier New" charset="0"/>
              </a:rPr>
              <a:t>// Constant pulse power</a:t>
            </a:r>
          </a:p>
          <a:p>
            <a:r>
              <a:rPr lang="en-US" sz="1200" b="0" dirty="0">
                <a:latin typeface="Courier New" charset="0"/>
                <a:cs typeface="Courier New" charset="0"/>
              </a:rPr>
              <a:t>object sample { </a:t>
            </a:r>
          </a:p>
          <a:p>
            <a:r>
              <a:rPr lang="en-US" sz="1200" b="0" dirty="0">
                <a:latin typeface="Courier New" charset="0"/>
                <a:cs typeface="Courier New" charset="0"/>
              </a:rPr>
              <a:t>	</a:t>
            </a:r>
            <a:r>
              <a:rPr lang="en-US" sz="1200" b="0" dirty="0" err="1">
                <a:latin typeface="Courier New" charset="0"/>
                <a:cs typeface="Courier New" charset="0"/>
              </a:rPr>
              <a:t>myshape</a:t>
            </a:r>
            <a:r>
              <a:rPr lang="en-US" sz="1200" b="0" dirty="0">
                <a:latin typeface="Courier New" charset="0"/>
                <a:cs typeface="Courier New" charset="0"/>
              </a:rPr>
              <a:t> "</a:t>
            </a:r>
            <a:r>
              <a:rPr lang="en-US" sz="1200" dirty="0">
                <a:latin typeface="Courier New" charset="0"/>
                <a:cs typeface="Courier New" charset="0"/>
              </a:rPr>
              <a:t>type: </a:t>
            </a:r>
            <a:r>
              <a:rPr lang="en-US" sz="1200" dirty="0" smtClean="0">
                <a:latin typeface="Courier New" charset="0"/>
                <a:cs typeface="Courier New" charset="0"/>
              </a:rPr>
              <a:t>queued; </a:t>
            </a:r>
            <a:r>
              <a:rPr lang="en-US" sz="1200" dirty="0">
                <a:latin typeface="Courier New" charset="0"/>
                <a:cs typeface="Courier New" charset="0"/>
              </a:rPr>
              <a:t>modulation: pulsed; </a:t>
            </a:r>
            <a:r>
              <a:rPr lang="en-US" sz="1200" b="0" dirty="0" smtClean="0">
                <a:latin typeface="Courier New" charset="0"/>
                <a:cs typeface="Courier New" charset="0"/>
              </a:rPr>
              <a:t>schedule</a:t>
            </a:r>
            <a:r>
              <a:rPr lang="en-US" sz="1200" b="0" dirty="0">
                <a:latin typeface="Courier New" charset="0"/>
                <a:cs typeface="Courier New" charset="0"/>
              </a:rPr>
              <a:t>: </a:t>
            </a:r>
            <a:r>
              <a:rPr lang="en-US" sz="1200" b="0" i="1" dirty="0">
                <a:latin typeface="Courier New" charset="0"/>
                <a:cs typeface="Courier New" charset="0"/>
              </a:rPr>
              <a:t>schedule-name</a:t>
            </a:r>
            <a:r>
              <a:rPr lang="en-US" sz="1200" b="0" dirty="0">
                <a:latin typeface="Courier New" charset="0"/>
                <a:cs typeface="Courier New" charset="0"/>
              </a:rPr>
              <a:t>; energy: </a:t>
            </a:r>
            <a:r>
              <a:rPr lang="en-US" sz="1200" b="0" i="1" dirty="0">
                <a:latin typeface="Courier New" charset="0"/>
                <a:cs typeface="Courier New" charset="0"/>
              </a:rPr>
              <a:t>value</a:t>
            </a:r>
            <a:r>
              <a:rPr lang="en-US" sz="1200" b="0" dirty="0">
                <a:latin typeface="Courier New" charset="0"/>
                <a:cs typeface="Courier New" charset="0"/>
              </a:rPr>
              <a:t> kWh; </a:t>
            </a:r>
            <a:r>
              <a:rPr lang="en-US" sz="1200" b="0" dirty="0" smtClean="0">
                <a:latin typeface="Courier New" charset="0"/>
                <a:cs typeface="Courier New" charset="0"/>
              </a:rPr>
              <a:t>count</a:t>
            </a:r>
            <a:r>
              <a:rPr lang="en-US" sz="1200" b="0" dirty="0">
                <a:latin typeface="Courier New" charset="0"/>
                <a:cs typeface="Courier New" charset="0"/>
              </a:rPr>
              <a:t>: </a:t>
            </a:r>
            <a:r>
              <a:rPr lang="en-US" sz="1200" b="0" i="1" dirty="0">
                <a:latin typeface="Courier New" charset="0"/>
                <a:cs typeface="Courier New" charset="0"/>
              </a:rPr>
              <a:t>value</a:t>
            </a:r>
            <a:r>
              <a:rPr lang="en-US" sz="1200" b="0" dirty="0">
                <a:latin typeface="Courier New" charset="0"/>
                <a:cs typeface="Courier New" charset="0"/>
              </a:rPr>
              <a:t>; power: </a:t>
            </a:r>
            <a:r>
              <a:rPr lang="en-US" sz="1200" b="0" i="1" dirty="0">
                <a:latin typeface="Courier New" charset="0"/>
                <a:cs typeface="Courier New" charset="0"/>
              </a:rPr>
              <a:t>value</a:t>
            </a:r>
            <a:r>
              <a:rPr lang="en-US" sz="1200" b="0" dirty="0">
                <a:latin typeface="Courier New" charset="0"/>
                <a:cs typeface="Courier New" charset="0"/>
              </a:rPr>
              <a:t> kW; </a:t>
            </a:r>
            <a:r>
              <a:rPr lang="en-US" sz="1200" b="0" dirty="0" err="1">
                <a:latin typeface="Courier New" charset="0"/>
                <a:cs typeface="Courier New" charset="0"/>
              </a:rPr>
              <a:t>q_on</a:t>
            </a:r>
            <a:r>
              <a:rPr lang="en-US" sz="1200" b="0" dirty="0">
                <a:latin typeface="Courier New" charset="0"/>
                <a:cs typeface="Courier New" charset="0"/>
              </a:rPr>
              <a:t>: </a:t>
            </a:r>
            <a:r>
              <a:rPr lang="en-US" sz="1200" b="0" i="1" dirty="0">
                <a:latin typeface="Courier New" charset="0"/>
                <a:cs typeface="Courier New" charset="0"/>
              </a:rPr>
              <a:t>value</a:t>
            </a:r>
            <a:r>
              <a:rPr lang="en-US" sz="1200" b="0" dirty="0">
                <a:latin typeface="Courier New" charset="0"/>
                <a:cs typeface="Courier New" charset="0"/>
              </a:rPr>
              <a:t>; </a:t>
            </a:r>
            <a:r>
              <a:rPr lang="en-US" sz="1200" b="0" dirty="0" err="1">
                <a:latin typeface="Courier New" charset="0"/>
                <a:cs typeface="Courier New" charset="0"/>
              </a:rPr>
              <a:t>q_off</a:t>
            </a:r>
            <a:r>
              <a:rPr lang="en-US" sz="1200" b="0" dirty="0">
                <a:latin typeface="Courier New" charset="0"/>
                <a:cs typeface="Courier New" charset="0"/>
              </a:rPr>
              <a:t>: </a:t>
            </a:r>
            <a:r>
              <a:rPr lang="en-US" sz="1200" b="0" i="1" dirty="0">
                <a:latin typeface="Courier New" charset="0"/>
                <a:cs typeface="Courier New" charset="0"/>
              </a:rPr>
              <a:t>value</a:t>
            </a:r>
            <a:r>
              <a:rPr lang="en-US" sz="1200" b="0" dirty="0">
                <a:latin typeface="Courier New" charset="0"/>
                <a:cs typeface="Courier New" charset="0"/>
              </a:rPr>
              <a:t>"; </a:t>
            </a:r>
          </a:p>
          <a:p>
            <a:r>
              <a:rPr lang="en-US" sz="1200" b="0" dirty="0">
                <a:latin typeface="Courier New" charset="0"/>
                <a:cs typeface="Courier New" charset="0"/>
              </a:rPr>
              <a:t>} 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9" y="2743200"/>
            <a:ext cx="471813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54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4"/>
          </p:nvPr>
        </p:nvSpPr>
        <p:spPr/>
        <p:txBody>
          <a:bodyPr>
            <a:noAutofit/>
          </a:bodyPr>
          <a:lstStyle/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// This demo uses a schedule for 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// a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plugload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object and records the power demand and energy used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// by the object.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module tape;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module residential{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implicit_enduses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NONE;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clock {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timezone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PST+8PDT;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starttime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'2001-01-01 00:00:00';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stoptime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'2001-01-02 00:00:00';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schedule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plug_shape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	* 0-2 * * * 0.15;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	* 3-5 * * * 0.35;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	* 6-8 * * * 0.70;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	* 9-17 * * * 0.500;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	* 18-20 * * * 0.86;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	* 21-23 * * * 0.25;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56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(cont.)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4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object house {</a:t>
            </a: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	object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plugload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	   shape "type: analog; schedule: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plug_shape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 power: 1kW";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	   object recorder {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	      property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power,demand,energy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	      interval 3600;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	      limit 24;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	      file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plugload_energy_usage.csv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	   };		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	//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Required to implement electrical properties – more detail later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	  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power_factor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1.0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	  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power_fraction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1.0;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	  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current_fraction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0.0;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	  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impedance_fraction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0.0;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	};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80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mtClean="0"/>
              <a:t>Questions?</a:t>
            </a:r>
            <a:endParaRPr lang="en-CA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824913" y="6318250"/>
            <a:ext cx="319087" cy="539750"/>
          </a:xfrm>
        </p:spPr>
        <p:txBody>
          <a:bodyPr/>
          <a:lstStyle/>
          <a:p>
            <a:fld id="{5BD36294-2849-48A8-8531-5354CF3095D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Collectors</a:t>
            </a: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Objects that record aggregate data </a:t>
            </a:r>
          </a:p>
          <a:p>
            <a:r>
              <a:rPr lang="en-US" altLang="en-US" smtClean="0"/>
              <a:t>from groups of objects.</a:t>
            </a:r>
            <a:endParaRPr lang="en-US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Climate</a:t>
            </a: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Using weather data to drive models</a:t>
            </a:r>
            <a:endParaRPr lang="en-US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1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Purpose of climate data</a:t>
            </a: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4"/>
          </p:nvPr>
        </p:nvSpPr>
        <p:spPr>
          <a:xfrm>
            <a:off x="457200" y="1243013"/>
            <a:ext cx="8108950" cy="5065712"/>
          </a:xfrm>
        </p:spPr>
        <p:txBody>
          <a:bodyPr/>
          <a:lstStyle/>
          <a:p>
            <a:r>
              <a:rPr lang="en-US" altLang="en-US" dirty="0" smtClean="0"/>
              <a:t>Many systems affected by weather</a:t>
            </a:r>
          </a:p>
          <a:p>
            <a:pPr lvl="1"/>
            <a:r>
              <a:rPr lang="en-US" altLang="en-US" dirty="0" smtClean="0"/>
              <a:t>Loads, generators, lines, etc.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Several sources of weather data</a:t>
            </a:r>
          </a:p>
          <a:p>
            <a:pPr lvl="1"/>
            <a:r>
              <a:rPr lang="en-US" altLang="en-US" dirty="0" smtClean="0"/>
              <a:t>Typical meteorological year (TMY)</a:t>
            </a:r>
          </a:p>
          <a:p>
            <a:pPr lvl="1"/>
            <a:r>
              <a:rPr lang="en-US" altLang="en-US" dirty="0" smtClean="0"/>
              <a:t>NOAA weather records</a:t>
            </a:r>
          </a:p>
          <a:p>
            <a:pPr lvl="1"/>
            <a:r>
              <a:rPr lang="en-US" altLang="en-US" dirty="0" smtClean="0"/>
              <a:t>Other weather station records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Be aware of issues with each source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7989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TMY Data</a:t>
            </a: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4"/>
          </p:nvPr>
        </p:nvSpPr>
        <p:spPr>
          <a:xfrm>
            <a:off x="457200" y="1243013"/>
            <a:ext cx="8108950" cy="5065712"/>
          </a:xfrm>
        </p:spPr>
        <p:txBody>
          <a:bodyPr/>
          <a:lstStyle/>
          <a:p>
            <a:r>
              <a:rPr lang="en-US" altLang="en-US" dirty="0" smtClean="0"/>
              <a:t>Only source supplied with </a:t>
            </a:r>
            <a:r>
              <a:rPr lang="en-US" altLang="en-US" dirty="0" err="1" smtClean="0"/>
              <a:t>GridLAB</a:t>
            </a:r>
            <a:r>
              <a:rPr lang="en-US" altLang="en-US" dirty="0" smtClean="0"/>
              <a:t>-D</a:t>
            </a:r>
          </a:p>
          <a:p>
            <a:pPr lvl="1"/>
            <a:r>
              <a:rPr lang="en-US" altLang="en-US" dirty="0" smtClean="0"/>
              <a:t>Some issues with long-term simulations</a:t>
            </a:r>
          </a:p>
          <a:p>
            <a:pPr lvl="2"/>
            <a:r>
              <a:rPr lang="en-US" altLang="en-US" dirty="0" smtClean="0"/>
              <a:t>Months are seamed with discontinuities</a:t>
            </a:r>
          </a:p>
          <a:p>
            <a:pPr lvl="2"/>
            <a:r>
              <a:rPr lang="en-US" altLang="en-US" dirty="0" smtClean="0"/>
              <a:t>Represent 12 different typical months, not a typical year</a:t>
            </a:r>
          </a:p>
          <a:p>
            <a:pPr lvl="1"/>
            <a:r>
              <a:rPr lang="en-US" altLang="en-US" dirty="0" smtClean="0"/>
              <a:t>Data files are large</a:t>
            </a:r>
          </a:p>
          <a:p>
            <a:pPr lvl="1"/>
            <a:r>
              <a:rPr lang="en-US" altLang="en-US" dirty="0" smtClean="0"/>
              <a:t>Default data type for climate files</a:t>
            </a:r>
          </a:p>
          <a:p>
            <a:pPr lvl="1"/>
            <a:r>
              <a:rPr lang="en-US" altLang="en-US" dirty="0" smtClean="0"/>
              <a:t>Latitude, longitude, city, state loaded at </a:t>
            </a:r>
            <a:r>
              <a:rPr lang="en-US" altLang="en-US" dirty="0" err="1" smtClean="0"/>
              <a:t>init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Temperature, humidity, solar, and wind updated hourly for TMY2 data</a:t>
            </a:r>
          </a:p>
          <a:p>
            <a:pPr lvl="2"/>
            <a:r>
              <a:rPr lang="en-US" altLang="en-US" dirty="0" smtClean="0"/>
              <a:t>Quadratic and Linear interpolations are supported</a:t>
            </a:r>
          </a:p>
          <a:p>
            <a:pPr lvl="1"/>
            <a:r>
              <a:rPr lang="en-US" altLang="en-US" dirty="0" smtClean="0"/>
              <a:t>Does not drive simulation</a:t>
            </a:r>
          </a:p>
          <a:p>
            <a:endParaRPr lang="en-US" altLang="en-US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1160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Downloading TMY data</a:t>
            </a: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4"/>
          </p:nvPr>
        </p:nvSpPr>
        <p:spPr>
          <a:xfrm>
            <a:off x="457200" y="1243013"/>
            <a:ext cx="8108950" cy="5065712"/>
          </a:xfrm>
        </p:spPr>
        <p:txBody>
          <a:bodyPr/>
          <a:lstStyle/>
          <a:p>
            <a:r>
              <a:rPr lang="en-US" altLang="en-US" dirty="0" smtClean="0"/>
              <a:t>Repository at </a:t>
            </a:r>
            <a:r>
              <a:rPr lang="en-US" altLang="en-US" dirty="0" err="1" smtClean="0"/>
              <a:t>SourceForge</a:t>
            </a:r>
            <a:endParaRPr lang="en-US" altLang="en-US" dirty="0"/>
          </a:p>
          <a:p>
            <a:pPr lvl="1"/>
            <a:r>
              <a:rPr lang="en-US" altLang="en-US" dirty="0" smtClean="0"/>
              <a:t>$SVN/code/data/</a:t>
            </a:r>
          </a:p>
          <a:p>
            <a:pPr lvl="1"/>
            <a:r>
              <a:rPr lang="en-US" altLang="en-US" dirty="0" smtClean="0"/>
              <a:t>Only US cities are supported now</a:t>
            </a:r>
          </a:p>
          <a:p>
            <a:pPr lvl="1"/>
            <a:r>
              <a:rPr lang="en-US" altLang="en-US" dirty="0" smtClean="0"/>
              <a:t>Files are zipped by state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Download process</a:t>
            </a:r>
          </a:p>
          <a:p>
            <a:pPr lvl="1"/>
            <a:r>
              <a:rPr lang="en-US" altLang="en-US" dirty="0" smtClean="0"/>
              <a:t>Locate state zip file(s) in repository</a:t>
            </a:r>
          </a:p>
          <a:p>
            <a:pPr lvl="1"/>
            <a:r>
              <a:rPr lang="en-US" altLang="en-US" dirty="0" smtClean="0"/>
              <a:t>Extract desired *.tmy2 file into working directory</a:t>
            </a:r>
          </a:p>
          <a:p>
            <a:pPr lvl="1"/>
            <a:r>
              <a:rPr lang="en-US" altLang="en-US" dirty="0" smtClean="0"/>
              <a:t>Ok to extract entire ZIP for state in shared/</a:t>
            </a:r>
            <a:r>
              <a:rPr lang="en-US" altLang="en-US" dirty="0" err="1" smtClean="0"/>
              <a:t>gridlabd</a:t>
            </a:r>
            <a:r>
              <a:rPr lang="en-US" altLang="en-US" dirty="0" smtClean="0"/>
              <a:t> folder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3674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CSV Reader</a:t>
            </a:r>
            <a:endParaRPr lang="en-US" altLang="en-US"/>
          </a:p>
        </p:txBody>
      </p:sp>
      <p:sp>
        <p:nvSpPr>
          <p:cNvPr id="7170" name="Content Placeholder 2"/>
          <p:cNvSpPr>
            <a:spLocks noGrp="1"/>
          </p:cNvSpPr>
          <p:nvPr>
            <p:ph idx="14"/>
          </p:nvPr>
        </p:nvSpPr>
        <p:spPr>
          <a:xfrm>
            <a:off x="457200" y="1243013"/>
            <a:ext cx="8108950" cy="5065712"/>
          </a:xfrm>
        </p:spPr>
        <p:txBody>
          <a:bodyPr/>
          <a:lstStyle/>
          <a:p>
            <a:r>
              <a:rPr lang="en-US" altLang="en-US" dirty="0" smtClean="0"/>
              <a:t>Allows user to import own weather data</a:t>
            </a:r>
          </a:p>
          <a:p>
            <a:r>
              <a:rPr lang="en-US" altLang="en-US" dirty="0" smtClean="0"/>
              <a:t>Supports all variables currently used</a:t>
            </a:r>
          </a:p>
          <a:p>
            <a:pPr lvl="1"/>
            <a:r>
              <a:rPr lang="en-US" altLang="en-US" dirty="0" smtClean="0"/>
              <a:t>Variables to be used are specified on first line:</a:t>
            </a:r>
          </a:p>
          <a:p>
            <a:pPr lvl="2"/>
            <a:r>
              <a:rPr lang="en-US" altLang="en-US" dirty="0" smtClean="0"/>
              <a:t>temperature, </a:t>
            </a:r>
            <a:r>
              <a:rPr lang="en-US" altLang="en-US" dirty="0" err="1" smtClean="0"/>
              <a:t>wind_speed</a:t>
            </a:r>
            <a:r>
              <a:rPr lang="en-US" altLang="en-US" dirty="0" smtClean="0"/>
              <a:t>, etc.</a:t>
            </a:r>
          </a:p>
          <a:p>
            <a:pPr lvl="1"/>
            <a:r>
              <a:rPr lang="en-US" altLang="en-US" dirty="0" smtClean="0"/>
              <a:t>First column is always the timestamp</a:t>
            </a:r>
          </a:p>
          <a:p>
            <a:r>
              <a:rPr lang="en-US" altLang="en-US" dirty="0" smtClean="0"/>
              <a:t>Some syntax issues</a:t>
            </a:r>
          </a:p>
          <a:p>
            <a:pPr lvl="1"/>
            <a:r>
              <a:rPr lang="en-US" altLang="en-US" dirty="0" smtClean="0"/>
              <a:t>Uses # for comments</a:t>
            </a:r>
          </a:p>
          <a:p>
            <a:pPr lvl="1"/>
            <a:r>
              <a:rPr lang="en-US" altLang="en-US" dirty="0" smtClean="0"/>
              <a:t>Uses $ for state and city names and latitude and longitude specifications</a:t>
            </a:r>
          </a:p>
          <a:p>
            <a:pPr lvl="1"/>
            <a:r>
              <a:rPr lang="en-US" altLang="en-US" dirty="0" smtClean="0"/>
              <a:t>No unit conversions</a:t>
            </a:r>
          </a:p>
          <a:p>
            <a:pPr lvl="1"/>
            <a:r>
              <a:rPr lang="en-US" altLang="en-US" dirty="0" smtClean="0"/>
              <a:t>Does not support interpolations</a:t>
            </a:r>
          </a:p>
          <a:p>
            <a:endParaRPr lang="en-US" altLang="en-US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6015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CSV Reader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rPr lang="en-US" altLang="en-US" sz="1800" dirty="0">
                <a:latin typeface="Courier New" charset="0"/>
                <a:ea typeface="Courier New" charset="0"/>
                <a:cs typeface="Courier New" charset="0"/>
              </a:rPr>
              <a:t>#sample weather CSV file</a:t>
            </a:r>
          </a:p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# timestamp format is "</a:t>
            </a:r>
            <a:r>
              <a:rPr lang="en-US" altLang="en-US" sz="1800" dirty="0" err="1" smtClean="0">
                <a:latin typeface="Courier New" charset="0"/>
                <a:ea typeface="Courier New" charset="0"/>
                <a:cs typeface="Courier New" charset="0"/>
              </a:rPr>
              <a:t>month:day:hour:minute:second</a:t>
            </a: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" </a:t>
            </a:r>
            <a:endParaRPr lang="en-US" alt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en-US" sz="1800" dirty="0">
                <a:latin typeface="Courier New" charset="0"/>
                <a:ea typeface="Courier New" charset="0"/>
                <a:cs typeface="Courier New" charset="0"/>
              </a:rPr>
              <a:t>#   reads left to right - </a:t>
            </a:r>
            <a:r>
              <a:rPr lang="en-US" altLang="en-US" sz="1800" dirty="0" err="1">
                <a:latin typeface="Courier New" charset="0"/>
                <a:ea typeface="Courier New" charset="0"/>
                <a:cs typeface="Courier New" charset="0"/>
              </a:rPr>
              <a:t>m:d:h</a:t>
            </a:r>
            <a:r>
              <a:rPr lang="en-US" altLang="en-US" sz="1800" dirty="0">
                <a:latin typeface="Courier New" charset="0"/>
                <a:ea typeface="Courier New" charset="0"/>
                <a:cs typeface="Courier New" charset="0"/>
              </a:rPr>
              <a:t> is assumed if only 3 values</a:t>
            </a:r>
          </a:p>
          <a:p>
            <a:r>
              <a:rPr lang="en-US" altLang="en-US" sz="1800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altLang="en-US" sz="1800" dirty="0" err="1">
                <a:latin typeface="Courier New" charset="0"/>
                <a:ea typeface="Courier New" charset="0"/>
                <a:cs typeface="Courier New" charset="0"/>
              </a:rPr>
              <a:t>state_name</a:t>
            </a:r>
            <a:r>
              <a:rPr lang="en-US" altLang="en-US" sz="1800" dirty="0">
                <a:latin typeface="Courier New" charset="0"/>
                <a:ea typeface="Courier New" charset="0"/>
                <a:cs typeface="Courier New" charset="0"/>
              </a:rPr>
              <a:t>=California</a:t>
            </a:r>
          </a:p>
          <a:p>
            <a:r>
              <a:rPr lang="en-US" altLang="en-US" sz="1800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altLang="en-US" sz="1800" dirty="0" err="1">
                <a:latin typeface="Courier New" charset="0"/>
                <a:ea typeface="Courier New" charset="0"/>
                <a:cs typeface="Courier New" charset="0"/>
              </a:rPr>
              <a:t>city_name</a:t>
            </a:r>
            <a:r>
              <a:rPr lang="en-US" altLang="en-US" sz="1800" dirty="0">
                <a:latin typeface="Courier New" charset="0"/>
                <a:ea typeface="Courier New" charset="0"/>
                <a:cs typeface="Courier New" charset="0"/>
              </a:rPr>
              <a:t>=Berkeley</a:t>
            </a:r>
          </a:p>
          <a:p>
            <a:endParaRPr lang="en-US" alt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en-US" sz="1800" dirty="0" err="1">
                <a:latin typeface="Courier New" charset="0"/>
                <a:ea typeface="Courier New" charset="0"/>
                <a:cs typeface="Courier New" charset="0"/>
              </a:rPr>
              <a:t>temperature,humidity</a:t>
            </a:r>
            <a:endParaRPr lang="en-US" alt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en-US" sz="1800" dirty="0">
                <a:latin typeface="Courier New" charset="0"/>
                <a:ea typeface="Courier New" charset="0"/>
                <a:cs typeface="Courier New" charset="0"/>
              </a:rPr>
              <a:t>01:01:04, 50, 0.05 </a:t>
            </a: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// Jan </a:t>
            </a:r>
            <a:r>
              <a:rPr lang="en-US" altLang="en-US" sz="1800" dirty="0">
                <a:latin typeface="Courier New" charset="0"/>
                <a:ea typeface="Courier New" charset="0"/>
                <a:cs typeface="Courier New" charset="0"/>
              </a:rPr>
              <a:t>1 4am temp=50, humidity=0.05</a:t>
            </a:r>
          </a:p>
          <a:p>
            <a:r>
              <a:rPr lang="en-US" altLang="en-US" sz="1800" dirty="0">
                <a:latin typeface="Courier New" charset="0"/>
                <a:ea typeface="Courier New" charset="0"/>
                <a:cs typeface="Courier New" charset="0"/>
              </a:rPr>
              <a:t>01:01:08, 62, 0.16 </a:t>
            </a: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// Jan </a:t>
            </a:r>
            <a:r>
              <a:rPr lang="en-US" altLang="en-US" sz="1800" dirty="0">
                <a:latin typeface="Courier New" charset="0"/>
                <a:ea typeface="Courier New" charset="0"/>
                <a:cs typeface="Courier New" charset="0"/>
              </a:rPr>
              <a:t>1 8am temp=62, humidity=0.16</a:t>
            </a:r>
          </a:p>
          <a:p>
            <a:r>
              <a:rPr lang="en-US" altLang="en-US" sz="1800" dirty="0">
                <a:latin typeface="Courier New" charset="0"/>
                <a:ea typeface="Courier New" charset="0"/>
                <a:cs typeface="Courier New" charset="0"/>
              </a:rPr>
              <a:t>01:01:13, 78, 0.12 </a:t>
            </a: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// Jan </a:t>
            </a:r>
            <a:r>
              <a:rPr lang="en-US" altLang="en-US" sz="1800" dirty="0">
                <a:latin typeface="Courier New" charset="0"/>
                <a:ea typeface="Courier New" charset="0"/>
                <a:cs typeface="Courier New" charset="0"/>
              </a:rPr>
              <a:t>1 1pm temp=78, humidity=0.12</a:t>
            </a:r>
          </a:p>
          <a:p>
            <a:r>
              <a:rPr lang="en-US" altLang="en-US" sz="1800" dirty="0">
                <a:latin typeface="Courier New" charset="0"/>
                <a:ea typeface="Courier New" charset="0"/>
                <a:cs typeface="Courier New" charset="0"/>
              </a:rPr>
              <a:t>01:01:20, 70, 0.10 </a:t>
            </a: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// Jan </a:t>
            </a:r>
            <a:r>
              <a:rPr lang="en-US" altLang="en-US" sz="1800" dirty="0">
                <a:latin typeface="Courier New" charset="0"/>
                <a:ea typeface="Courier New" charset="0"/>
                <a:cs typeface="Courier New" charset="0"/>
              </a:rPr>
              <a:t>1 8pm temp=70, humidity=0.10</a:t>
            </a:r>
          </a:p>
          <a:p>
            <a:r>
              <a:rPr lang="en-US" altLang="en-US" sz="1800" dirty="0">
                <a:latin typeface="Courier New" charset="0"/>
                <a:ea typeface="Courier New" charset="0"/>
                <a:cs typeface="Courier New" charset="0"/>
              </a:rPr>
              <a:t>01:02:02, 51, 0.06 </a:t>
            </a: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// Jan </a:t>
            </a:r>
            <a:r>
              <a:rPr lang="en-US" altLang="en-US" sz="1800" dirty="0">
                <a:latin typeface="Courier New" charset="0"/>
                <a:ea typeface="Courier New" charset="0"/>
                <a:cs typeface="Courier New" charset="0"/>
              </a:rPr>
              <a:t>2 2am temp=51, humidity=0.06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728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Climate class parameters</a:t>
            </a: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4"/>
          </p:nvPr>
        </p:nvSpPr>
        <p:spPr>
          <a:xfrm>
            <a:off x="457200" y="1243013"/>
            <a:ext cx="8108950" cy="5065712"/>
          </a:xfrm>
        </p:spPr>
        <p:txBody>
          <a:bodyPr>
            <a:noAutofit/>
          </a:bodyPr>
          <a:lstStyle/>
          <a:p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class climate {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char32 city;</a:t>
            </a:r>
          </a:p>
          <a:p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	char1024 </a:t>
            </a:r>
            <a:r>
              <a:rPr lang="en-US" altLang="en-US" sz="1600" dirty="0" err="1" smtClean="0">
                <a:latin typeface="Courier New" charset="0"/>
                <a:ea typeface="Courier New" charset="0"/>
                <a:cs typeface="Courier New" charset="0"/>
              </a:rPr>
              <a:t>tmyfile</a:t>
            </a:r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	double temperature[</a:t>
            </a:r>
            <a:r>
              <a:rPr lang="en-US" altLang="en-US" sz="1600" dirty="0" err="1" smtClean="0">
                <a:latin typeface="Courier New" charset="0"/>
                <a:ea typeface="Courier New" charset="0"/>
                <a:cs typeface="Courier New" charset="0"/>
              </a:rPr>
              <a:t>degF</a:t>
            </a:r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	double humidity[%];</a:t>
            </a:r>
          </a:p>
          <a:p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	double </a:t>
            </a:r>
            <a:r>
              <a:rPr lang="en-US" altLang="en-US" sz="1600" dirty="0" err="1" smtClean="0">
                <a:latin typeface="Courier New" charset="0"/>
                <a:ea typeface="Courier New" charset="0"/>
                <a:cs typeface="Courier New" charset="0"/>
              </a:rPr>
              <a:t>solar_flux</a:t>
            </a:r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[W/sf];	// 9 orientations</a:t>
            </a:r>
          </a:p>
          <a:p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	double </a:t>
            </a:r>
            <a:r>
              <a:rPr lang="en-US" altLang="en-US" sz="1600" dirty="0" err="1" smtClean="0">
                <a:latin typeface="Courier New" charset="0"/>
                <a:ea typeface="Courier New" charset="0"/>
                <a:cs typeface="Courier New" charset="0"/>
              </a:rPr>
              <a:t>wind_speed</a:t>
            </a:r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[mph];</a:t>
            </a:r>
          </a:p>
          <a:p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	double </a:t>
            </a:r>
            <a:r>
              <a:rPr lang="en-US" altLang="en-US" sz="1600" dirty="0" err="1" smtClean="0">
                <a:latin typeface="Courier New" charset="0"/>
                <a:ea typeface="Courier New" charset="0"/>
                <a:cs typeface="Courier New" charset="0"/>
              </a:rPr>
              <a:t>wind_dir</a:t>
            </a:r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altLang="en-US" sz="1600" dirty="0" err="1" smtClean="0">
                <a:latin typeface="Courier New" charset="0"/>
                <a:ea typeface="Courier New" charset="0"/>
                <a:cs typeface="Courier New" charset="0"/>
              </a:rPr>
              <a:t>deg</a:t>
            </a:r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	double </a:t>
            </a:r>
            <a:r>
              <a:rPr lang="en-US" altLang="en-US" sz="1600" dirty="0" err="1" smtClean="0">
                <a:latin typeface="Courier New" charset="0"/>
                <a:ea typeface="Courier New" charset="0"/>
                <a:cs typeface="Courier New" charset="0"/>
              </a:rPr>
              <a:t>wind_gust</a:t>
            </a:r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[mph];</a:t>
            </a:r>
          </a:p>
          <a:p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	double </a:t>
            </a:r>
            <a:r>
              <a:rPr lang="en-US" altLang="en-US" sz="1600" dirty="0" err="1" smtClean="0">
                <a:latin typeface="Courier New" charset="0"/>
                <a:ea typeface="Courier New" charset="0"/>
                <a:cs typeface="Courier New" charset="0"/>
              </a:rPr>
              <a:t>record.low</a:t>
            </a:r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altLang="en-US" sz="1600" dirty="0" err="1" smtClean="0">
                <a:latin typeface="Courier New" charset="0"/>
                <a:ea typeface="Courier New" charset="0"/>
                <a:cs typeface="Courier New" charset="0"/>
              </a:rPr>
              <a:t>degF</a:t>
            </a:r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	double </a:t>
            </a:r>
            <a:r>
              <a:rPr lang="en-US" altLang="en-US" sz="1600" dirty="0" err="1" smtClean="0">
                <a:latin typeface="Courier New" charset="0"/>
                <a:ea typeface="Courier New" charset="0"/>
                <a:cs typeface="Courier New" charset="0"/>
              </a:rPr>
              <a:t>record.high</a:t>
            </a:r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altLang="en-US" sz="1600" dirty="0" err="1" smtClean="0">
                <a:latin typeface="Courier New" charset="0"/>
                <a:ea typeface="Courier New" charset="0"/>
                <a:cs typeface="Courier New" charset="0"/>
              </a:rPr>
              <a:t>degF</a:t>
            </a:r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	double </a:t>
            </a:r>
            <a:r>
              <a:rPr lang="en-US" altLang="en-US" sz="1600" dirty="0" err="1" smtClean="0">
                <a:latin typeface="Courier New" charset="0"/>
                <a:ea typeface="Courier New" charset="0"/>
                <a:cs typeface="Courier New" charset="0"/>
              </a:rPr>
              <a:t>record.solar</a:t>
            </a:r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[W/sf];</a:t>
            </a:r>
          </a:p>
          <a:p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1600" dirty="0" err="1" smtClean="0">
                <a:latin typeface="Courier New" charset="0"/>
                <a:ea typeface="Courier New" charset="0"/>
                <a:cs typeface="Courier New" charset="0"/>
              </a:rPr>
              <a:t>enum</a:t>
            </a:r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 interpolate; //NONE (default), LINEAR, QUADRATIC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8110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457200" y="1243013"/>
            <a:ext cx="8108950" cy="5065712"/>
          </a:xfrm>
        </p:spPr>
        <p:txBody>
          <a:bodyPr>
            <a:noAutofit/>
          </a:bodyPr>
          <a:lstStyle/>
          <a:p>
            <a:r>
              <a:rPr lang="en-US" sz="1800" b="0" dirty="0" smtClean="0">
                <a:latin typeface="Courier New" charset="0"/>
                <a:ea typeface="Courier New" charset="0"/>
                <a:cs typeface="Courier New" charset="0"/>
              </a:rPr>
              <a:t>// Example 1: Using tmy2 data</a:t>
            </a:r>
          </a:p>
          <a:p>
            <a:r>
              <a:rPr lang="en-US" sz="1800" b="0" dirty="0" smtClean="0">
                <a:latin typeface="Courier New" charset="0"/>
                <a:ea typeface="Courier New" charset="0"/>
                <a:cs typeface="Courier New" charset="0"/>
              </a:rPr>
              <a:t>object climate {</a:t>
            </a:r>
          </a:p>
          <a:p>
            <a:r>
              <a:rPr lang="en-US" sz="1800" b="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b="0" dirty="0" err="1" smtClean="0">
                <a:latin typeface="Courier New" charset="0"/>
                <a:ea typeface="Courier New" charset="0"/>
                <a:cs typeface="Courier New" charset="0"/>
              </a:rPr>
              <a:t>tmyfile</a:t>
            </a:r>
            <a:r>
              <a:rPr lang="en-US" sz="1800" b="0" dirty="0" smtClean="0">
                <a:latin typeface="Courier New" charset="0"/>
                <a:ea typeface="Courier New" charset="0"/>
                <a:cs typeface="Courier New" charset="0"/>
              </a:rPr>
              <a:t> "name_of_file.tmy2</a:t>
            </a:r>
            <a:r>
              <a:rPr lang="en-US" sz="1800" b="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800" b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sz="1800" b="0" dirty="0" smtClean="0">
                <a:latin typeface="Courier New" charset="0"/>
                <a:ea typeface="Courier New" charset="0"/>
                <a:cs typeface="Courier New" charset="0"/>
              </a:rPr>
              <a:t>// Example 2: Using a csv file</a:t>
            </a:r>
          </a:p>
          <a:p>
            <a:r>
              <a:rPr lang="en-US" sz="1800" b="0" dirty="0" smtClean="0">
                <a:latin typeface="Courier New" charset="0"/>
                <a:ea typeface="Courier New" charset="0"/>
                <a:cs typeface="Courier New" charset="0"/>
              </a:rPr>
              <a:t>object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csv_reader</a:t>
            </a:r>
            <a:r>
              <a:rPr lang="en-US" sz="1800" b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en-US" sz="1800" b="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name "reader-name";</a:t>
            </a:r>
          </a:p>
          <a:p>
            <a:r>
              <a:rPr lang="en-US" sz="1800" b="0" dirty="0" smtClean="0">
                <a:latin typeface="Courier New" charset="0"/>
                <a:ea typeface="Courier New" charset="0"/>
                <a:cs typeface="Courier New" charset="0"/>
              </a:rPr>
              <a:t>	filename "</a:t>
            </a:r>
            <a:r>
              <a:rPr lang="en-US" sz="1800" b="0" dirty="0" err="1" smtClean="0">
                <a:latin typeface="Courier New" charset="0"/>
                <a:ea typeface="Courier New" charset="0"/>
                <a:cs typeface="Courier New" charset="0"/>
              </a:rPr>
              <a:t>name_of_file.csv</a:t>
            </a:r>
            <a:r>
              <a:rPr lang="en-US" sz="1800" b="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800" b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sz="1800" b="0" dirty="0" smtClean="0">
                <a:latin typeface="Courier New" charset="0"/>
                <a:ea typeface="Courier New" charset="0"/>
                <a:cs typeface="Courier New" charset="0"/>
              </a:rPr>
              <a:t>object climate {</a:t>
            </a:r>
          </a:p>
          <a:p>
            <a:r>
              <a:rPr lang="en-US" sz="1800" b="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b="0" dirty="0" err="1" smtClean="0">
                <a:latin typeface="Courier New" charset="0"/>
                <a:ea typeface="Courier New" charset="0"/>
                <a:cs typeface="Courier New" charset="0"/>
              </a:rPr>
              <a:t>tmyfile</a:t>
            </a:r>
            <a:r>
              <a:rPr lang="en-US" sz="1800" b="0" dirty="0" smtClean="0">
                <a:latin typeface="Courier New" charset="0"/>
                <a:ea typeface="Courier New" charset="0"/>
                <a:cs typeface="Courier New" charset="0"/>
              </a:rPr>
              <a:t> "</a:t>
            </a:r>
            <a:r>
              <a:rPr lang="en-US" sz="1800" b="0" dirty="0" err="1" smtClean="0">
                <a:latin typeface="Courier New" charset="0"/>
                <a:ea typeface="Courier New" charset="0"/>
                <a:cs typeface="Courier New" charset="0"/>
              </a:rPr>
              <a:t>name_of_file.csv</a:t>
            </a:r>
            <a:r>
              <a:rPr lang="en-US" sz="1800" b="0" dirty="0" smtClean="0">
                <a:latin typeface="Courier New" charset="0"/>
                <a:ea typeface="Courier New" charset="0"/>
                <a:cs typeface="Courier New" charset="0"/>
              </a:rPr>
              <a:t>";</a:t>
            </a:r>
          </a:p>
          <a:p>
            <a:r>
              <a:rPr lang="en-US" sz="1800" b="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reader "reader-name";</a:t>
            </a:r>
          </a:p>
          <a:p>
            <a:r>
              <a:rPr lang="en-US" sz="1800" b="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800" b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899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mtClean="0"/>
              <a:t>Questions?</a:t>
            </a:r>
            <a:endParaRPr lang="en-CA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824913" y="6318250"/>
            <a:ext cx="319087" cy="539750"/>
          </a:xfrm>
        </p:spPr>
        <p:txBody>
          <a:bodyPr/>
          <a:lstStyle/>
          <a:p>
            <a:fld id="{5BD36294-2849-48A8-8531-5354CF3095D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5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Residential buildings</a:t>
            </a: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Modeling residential building loads</a:t>
            </a:r>
            <a:endParaRPr lang="en-US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8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Output object</a:t>
            </a: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en-US" smtClean="0"/>
              <a:t>Implemented in tape and mysql modules</a:t>
            </a:r>
          </a:p>
          <a:p>
            <a:pPr lvl="1"/>
            <a:r>
              <a:rPr lang="en-US" altLang="en-US" smtClean="0"/>
              <a:t>One of two primary ways of collecting data</a:t>
            </a:r>
          </a:p>
          <a:p>
            <a:pPr lvl="1"/>
            <a:r>
              <a:rPr lang="en-US" altLang="en-US" smtClean="0"/>
              <a:t>Observes aggregates of properties over a group of objects</a:t>
            </a:r>
          </a:p>
          <a:p>
            <a:endParaRPr lang="en-US" altLang="en-US" smtClean="0"/>
          </a:p>
          <a:p>
            <a:r>
              <a:rPr lang="en-US" altLang="en-US" smtClean="0"/>
              <a:t>Several possible destinations for tape data</a:t>
            </a:r>
          </a:p>
          <a:p>
            <a:pPr lvl="1"/>
            <a:r>
              <a:rPr lang="en-US" altLang="en-US" smtClean="0"/>
              <a:t>File : destination is a specially formatted files</a:t>
            </a:r>
          </a:p>
          <a:p>
            <a:pPr lvl="1"/>
            <a:r>
              <a:rPr lang="en-US" altLang="en-US" smtClean="0"/>
              <a:t>ODBC : destination is an ODBC database</a:t>
            </a:r>
          </a:p>
          <a:p>
            <a:pPr lvl="1"/>
            <a:r>
              <a:rPr lang="en-US" altLang="en-US" smtClean="0"/>
              <a:t>Memory : destination is a global variable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17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Two kinds of models</a:t>
            </a: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en-US" dirty="0" smtClean="0"/>
              <a:t>House E (ETP)</a:t>
            </a:r>
          </a:p>
          <a:p>
            <a:pPr lvl="1"/>
            <a:r>
              <a:rPr lang="en-US" altLang="en-US" dirty="0" smtClean="0"/>
              <a:t>Class name is "house"</a:t>
            </a:r>
          </a:p>
          <a:p>
            <a:pPr lvl="1"/>
            <a:r>
              <a:rPr lang="en-US" altLang="en-US" dirty="0" smtClean="0"/>
              <a:t>Based on equivalent thermal parameters (ETP) model</a:t>
            </a:r>
          </a:p>
          <a:p>
            <a:pPr lvl="1"/>
            <a:r>
              <a:rPr lang="en-US" altLang="en-US" dirty="0" smtClean="0"/>
              <a:t>Second-order model (include single thermal mass effects)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Appliance models included in module</a:t>
            </a:r>
          </a:p>
          <a:p>
            <a:pPr lvl="1"/>
            <a:r>
              <a:rPr lang="en-US" altLang="en-US" dirty="0" smtClean="0"/>
              <a:t>Built-in appliance (explicit) or load shapes/</a:t>
            </a:r>
            <a:r>
              <a:rPr lang="en-US" altLang="en-US" dirty="0" err="1" smtClean="0"/>
              <a:t>enduses</a:t>
            </a:r>
            <a:r>
              <a:rPr lang="en-US" altLang="en-US" dirty="0" smtClean="0"/>
              <a:t> (implicit)</a:t>
            </a:r>
          </a:p>
          <a:p>
            <a:pPr lvl="1"/>
            <a:r>
              <a:rPr lang="en-US" altLang="en-US" dirty="0" smtClean="0"/>
              <a:t>Explicit models </a:t>
            </a:r>
          </a:p>
          <a:p>
            <a:pPr lvl="2"/>
            <a:r>
              <a:rPr lang="en-US" altLang="en-US" dirty="0" smtClean="0"/>
              <a:t>Some use performance models</a:t>
            </a:r>
          </a:p>
          <a:p>
            <a:pPr lvl="2"/>
            <a:r>
              <a:rPr lang="en-US" altLang="en-US" dirty="0" smtClean="0"/>
              <a:t>Others use physical/state-space models</a:t>
            </a:r>
          </a:p>
          <a:p>
            <a:endParaRPr lang="en-US" altLang="en-US" dirty="0" smtClean="0"/>
          </a:p>
          <a:p>
            <a:r>
              <a:rPr lang="en-US" altLang="en-US" b="0" dirty="0" smtClean="0"/>
              <a:t>Note: House A (ASHRAE) is deprecated but still in code</a:t>
            </a:r>
            <a:endParaRPr lang="en-US" altLang="en-US" b="0" dirty="0"/>
          </a:p>
        </p:txBody>
      </p:sp>
    </p:spTree>
    <p:extLst>
      <p:ext uri="{BB962C8B-B14F-4D97-AF65-F5344CB8AC3E}">
        <p14:creationId xmlns:p14="http://schemas.microsoft.com/office/powerpoint/2010/main" val="84566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House Object</a:t>
            </a:r>
            <a:endParaRPr lang="en-US" altLang="en-US"/>
          </a:p>
        </p:txBody>
      </p:sp>
      <p:sp>
        <p:nvSpPr>
          <p:cNvPr id="512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en-US" dirty="0" smtClean="0"/>
              <a:t>Has two main functions</a:t>
            </a:r>
          </a:p>
          <a:p>
            <a:pPr lvl="1"/>
            <a:r>
              <a:rPr lang="en-US" altLang="en-US" dirty="0" smtClean="0"/>
              <a:t>Determines state and power consumption of the HVAC system (ETP Model)</a:t>
            </a:r>
          </a:p>
          <a:p>
            <a:pPr lvl="1"/>
            <a:r>
              <a:rPr lang="en-US" altLang="en-US" dirty="0" smtClean="0"/>
              <a:t>Accumulates effects of residential appliances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Attaches to the power system via a </a:t>
            </a:r>
            <a:r>
              <a:rPr lang="en-US" altLang="en-US" dirty="0" err="1" smtClean="0"/>
              <a:t>triplex_meter</a:t>
            </a:r>
            <a:r>
              <a:rPr lang="en-US" altLang="en-US" dirty="0" smtClean="0"/>
              <a:t>  </a:t>
            </a:r>
          </a:p>
          <a:p>
            <a:pPr lvl="1"/>
            <a:r>
              <a:rPr lang="en-US" altLang="en-US" dirty="0" err="1" smtClean="0"/>
              <a:t>Triplex_meter</a:t>
            </a:r>
            <a:r>
              <a:rPr lang="en-US" altLang="en-US" dirty="0" smtClean="0"/>
              <a:t> must be parent of house</a:t>
            </a:r>
          </a:p>
          <a:p>
            <a:pPr lvl="1"/>
            <a:r>
              <a:rPr lang="en-US" altLang="en-US" dirty="0" smtClean="0"/>
              <a:t>Absent the meter, voltage source is static 120/240 V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Uses climate object for weather data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12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Physical vs. Implicit Models</a:t>
            </a:r>
            <a:endParaRPr lang="en-US" altLang="en-US"/>
          </a:p>
        </p:txBody>
      </p:sp>
      <p:sp>
        <p:nvSpPr>
          <p:cNvPr id="6147" name="Content Placeholder 5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en-US" dirty="0" smtClean="0"/>
              <a:t>Only HVAC and </a:t>
            </a:r>
            <a:r>
              <a:rPr lang="en-US" altLang="en-US" dirty="0" err="1" smtClean="0"/>
              <a:t>waterheater</a:t>
            </a:r>
            <a:r>
              <a:rPr lang="en-US" altLang="en-US" dirty="0" smtClean="0"/>
              <a:t> currently incorporate physical models</a:t>
            </a:r>
          </a:p>
          <a:p>
            <a:pPr lvl="1"/>
            <a:r>
              <a:rPr lang="en-US" altLang="en-US" dirty="0"/>
              <a:t>U</a:t>
            </a:r>
            <a:r>
              <a:rPr lang="en-US" altLang="en-US" dirty="0" smtClean="0"/>
              <a:t>se physical parameters to compute state</a:t>
            </a:r>
          </a:p>
          <a:p>
            <a:pPr lvl="1"/>
            <a:r>
              <a:rPr lang="en-US" altLang="en-US" dirty="0" smtClean="0"/>
              <a:t>Mainly used for thermostatic control studies</a:t>
            </a:r>
          </a:p>
          <a:p>
            <a:pPr lvl="1"/>
            <a:r>
              <a:rPr lang="en-US" altLang="en-US" dirty="0" smtClean="0"/>
              <a:t>Dryer, dishwasher, electric range, clothes washer, and refrigerator models are fully developed performance models</a:t>
            </a:r>
          </a:p>
          <a:p>
            <a:pPr lvl="1"/>
            <a:r>
              <a:rPr lang="en-US" altLang="en-US" dirty="0" smtClean="0"/>
              <a:t>Freezer and microwave are experimental models</a:t>
            </a:r>
          </a:p>
          <a:p>
            <a:pPr lvl="1"/>
            <a:r>
              <a:rPr lang="en-US" altLang="en-US" dirty="0" err="1" smtClean="0"/>
              <a:t>Evcharger</a:t>
            </a:r>
            <a:r>
              <a:rPr lang="en-US" altLang="en-US" dirty="0" smtClean="0"/>
              <a:t> is a probabilistic model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Not all appliances use residential </a:t>
            </a:r>
            <a:r>
              <a:rPr lang="en-US" altLang="en-US" dirty="0" err="1" smtClean="0"/>
              <a:t>enduse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loadshapes</a:t>
            </a:r>
            <a:endParaRPr lang="en-US" altLang="en-US" dirty="0"/>
          </a:p>
          <a:p>
            <a:pPr lvl="1"/>
            <a:r>
              <a:rPr lang="en-US" altLang="en-US" dirty="0" smtClean="0"/>
              <a:t>Some use time varying ZIP models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83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Equivalent Thermal Parameters (ETP)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Two-node lumped-parameter model </a:t>
            </a:r>
          </a:p>
          <a:p>
            <a:pPr lvl="1"/>
            <a:r>
              <a:rPr lang="en-US" dirty="0" smtClean="0"/>
              <a:t>Over-damped DC circuit – exponential decay</a:t>
            </a:r>
          </a:p>
          <a:p>
            <a:pPr lvl="1"/>
            <a:r>
              <a:rPr lang="en-US" dirty="0" smtClean="0"/>
              <a:t>Simple enough for direct analytic </a:t>
            </a:r>
            <a:br>
              <a:rPr lang="en-US" dirty="0" smtClean="0"/>
            </a:br>
            <a:r>
              <a:rPr lang="en-US" dirty="0" smtClean="0"/>
              <a:t>(not numerical) solution &amp; fast computation</a:t>
            </a:r>
          </a:p>
          <a:p>
            <a:pPr lvl="1"/>
            <a:r>
              <a:rPr lang="en-US" dirty="0" smtClean="0"/>
              <a:t>Complex enough to capture building load shapes </a:t>
            </a:r>
          </a:p>
          <a:p>
            <a:pPr lvl="1"/>
            <a:r>
              <a:rPr lang="en-US" dirty="0" smtClean="0"/>
              <a:t>Accounts for weather, building thermal properties, </a:t>
            </a:r>
            <a:br>
              <a:rPr lang="en-US" dirty="0" smtClean="0"/>
            </a:br>
            <a:r>
              <a:rPr lang="en-US" dirty="0" smtClean="0"/>
              <a:t>solar &amp; internal gains, thermostat settings</a:t>
            </a:r>
          </a:p>
          <a:p>
            <a:pPr lvl="1"/>
            <a:r>
              <a:rPr lang="en-US" dirty="0" smtClean="0"/>
              <a:t>Heat added by HVAC system + internal (appliances) + solar </a:t>
            </a:r>
          </a:p>
          <a:p>
            <a:pPr lvl="1"/>
            <a:r>
              <a:rPr lang="en-US" dirty="0" smtClean="0"/>
              <a:t>Internal gains driven by time-of-day, day-of-week schedule </a:t>
            </a:r>
          </a:p>
          <a:p>
            <a:pPr lvl="1"/>
            <a:r>
              <a:rPr lang="en-US" dirty="0" smtClean="0"/>
              <a:t>Solar gains from weather &amp; window properties</a:t>
            </a:r>
          </a:p>
          <a:p>
            <a:pPr lvl="1"/>
            <a:r>
              <a:rPr lang="en-US" dirty="0" smtClean="0"/>
              <a:t>Split between air &amp; mass nodes</a:t>
            </a:r>
          </a:p>
          <a:p>
            <a:r>
              <a:rPr lang="en-US" dirty="0" smtClean="0"/>
              <a:t> HVAC capacity &amp; COP depend on outdoor temperature</a:t>
            </a:r>
          </a:p>
          <a:p>
            <a:pPr lvl="1"/>
            <a:r>
              <a:rPr lang="en-US" dirty="0" smtClean="0"/>
              <a:t>QHVAC-electric  =  </a:t>
            </a:r>
            <a:r>
              <a:rPr lang="en-US" dirty="0" err="1" smtClean="0"/>
              <a:t>CapacityThermal</a:t>
            </a:r>
            <a:r>
              <a:rPr lang="en-US" dirty="0" smtClean="0"/>
              <a:t>  / COP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13" y="1322388"/>
            <a:ext cx="3517900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50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Heat Balance Equations Solved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 smtClean="0"/>
              <a:t>Heat balance for the air temperature node (TA):</a:t>
            </a:r>
          </a:p>
          <a:p>
            <a:r>
              <a:rPr lang="en-US" dirty="0" smtClean="0"/>
              <a:t>	</a:t>
            </a:r>
            <a:r>
              <a:rPr lang="en-US" sz="2000" dirty="0" smtClean="0"/>
              <a:t>0  =  QA  -  UA (TA – TO)  -  HM (TA – TM)  -  CA </a:t>
            </a:r>
            <a:r>
              <a:rPr lang="en-US" sz="2000" dirty="0" err="1" smtClean="0"/>
              <a:t>dTA</a:t>
            </a:r>
            <a:r>
              <a:rPr lang="en-US" sz="2000" dirty="0" smtClean="0"/>
              <a:t>/</a:t>
            </a:r>
            <a:r>
              <a:rPr lang="en-US" sz="2000" dirty="0" err="1" smtClean="0"/>
              <a:t>dt</a:t>
            </a:r>
            <a:r>
              <a:rPr lang="en-US" dirty="0" smtClean="0"/>
              <a:t>	</a:t>
            </a:r>
          </a:p>
          <a:p>
            <a:r>
              <a:rPr lang="en-US" dirty="0" smtClean="0"/>
              <a:t>Heat balance for the mass temperature node (TM):</a:t>
            </a:r>
          </a:p>
          <a:p>
            <a:r>
              <a:rPr lang="en-US" dirty="0" smtClean="0"/>
              <a:t>	</a:t>
            </a:r>
            <a:r>
              <a:rPr lang="en-US" sz="2000" dirty="0" smtClean="0"/>
              <a:t>0  =  QM  -  HM (TM – TA)  -  CM </a:t>
            </a:r>
            <a:r>
              <a:rPr lang="en-US" sz="2000" dirty="0" err="1" smtClean="0"/>
              <a:t>dTM</a:t>
            </a:r>
            <a:r>
              <a:rPr lang="en-US" sz="2000" dirty="0" smtClean="0"/>
              <a:t>/</a:t>
            </a:r>
            <a:r>
              <a:rPr lang="en-US" sz="2000" dirty="0" err="1" smtClean="0"/>
              <a:t>dt</a:t>
            </a:r>
            <a:r>
              <a:rPr lang="en-US" sz="2000" dirty="0" smtClean="0"/>
              <a:t>	</a:t>
            </a:r>
          </a:p>
          <a:p>
            <a:endParaRPr lang="en-US" dirty="0" smtClean="0"/>
          </a:p>
          <a:p>
            <a:r>
              <a:rPr lang="en-US" dirty="0" smtClean="0"/>
              <a:t>Solution is second-order differential equation</a:t>
            </a:r>
          </a:p>
          <a:p>
            <a:pPr lvl="1"/>
            <a:r>
              <a:rPr lang="en-US" dirty="0" smtClean="0"/>
              <a:t>Slow pole for longer mass effects (affects mid-term DR)</a:t>
            </a:r>
          </a:p>
          <a:p>
            <a:pPr lvl="1"/>
            <a:r>
              <a:rPr lang="en-US" dirty="0" smtClean="0"/>
              <a:t>Fast term for shorter mass effects (affects H/C cycling)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GridLAB</a:t>
            </a:r>
            <a:r>
              <a:rPr lang="en-US" dirty="0" smtClean="0"/>
              <a:t>-D solves ETP only when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1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6"/>
          <p:cNvGrpSpPr>
            <a:grpSpLocks/>
          </p:cNvGrpSpPr>
          <p:nvPr/>
        </p:nvGrpSpPr>
        <p:grpSpPr bwMode="auto">
          <a:xfrm>
            <a:off x="5273675" y="3573463"/>
            <a:ext cx="577850" cy="350837"/>
            <a:chOff x="3646" y="1958"/>
            <a:chExt cx="910" cy="553"/>
          </a:xfrm>
        </p:grpSpPr>
        <p:sp>
          <p:nvSpPr>
            <p:cNvPr id="9223" name="Rectangle 27"/>
            <p:cNvSpPr>
              <a:spLocks noChangeArrowheads="1"/>
            </p:cNvSpPr>
            <p:nvPr/>
          </p:nvSpPr>
          <p:spPr bwMode="auto">
            <a:xfrm>
              <a:off x="3646" y="1958"/>
              <a:ext cx="910" cy="5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9224" name="Picture 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6" y="1964"/>
              <a:ext cx="903" cy="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5" name="Rectangle 29"/>
            <p:cNvSpPr>
              <a:spLocks noChangeArrowheads="1"/>
            </p:cNvSpPr>
            <p:nvPr/>
          </p:nvSpPr>
          <p:spPr bwMode="auto">
            <a:xfrm>
              <a:off x="3646" y="1958"/>
              <a:ext cx="910" cy="5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921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58140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97075"/>
            <a:ext cx="4300538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419600"/>
            <a:ext cx="4964113" cy="220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Physical Load Model – Residential HVAC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94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House design parameters</a:t>
            </a:r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4"/>
          </p:nvPr>
        </p:nvSpPr>
        <p:spPr/>
        <p:txBody>
          <a:bodyPr>
            <a:noAutofit/>
          </a:bodyPr>
          <a:lstStyle/>
          <a:p>
            <a:r>
              <a:rPr lang="en-US" altLang="en-US" sz="1200" smtClean="0"/>
              <a:t>object house {</a:t>
            </a:r>
          </a:p>
          <a:p>
            <a:r>
              <a:rPr lang="en-US" altLang="en-US" sz="1200" dirty="0" smtClean="0"/>
              <a:t>	// Physical design parameters – all default to ‘reasonable’ values from floor area</a:t>
            </a:r>
          </a:p>
          <a:p>
            <a:r>
              <a:rPr lang="en-US" altLang="en-US" sz="1200" dirty="0" smtClean="0"/>
              <a:t>	double </a:t>
            </a:r>
            <a:r>
              <a:rPr lang="en-US" altLang="en-US" sz="1200" dirty="0" err="1" smtClean="0"/>
              <a:t>floor_area</a:t>
            </a:r>
            <a:r>
              <a:rPr lang="en-US" altLang="en-US" sz="1200" dirty="0" smtClean="0"/>
              <a:t>[sf]; </a:t>
            </a:r>
          </a:p>
          <a:p>
            <a:r>
              <a:rPr lang="en-US" altLang="en-US" sz="1200" dirty="0" smtClean="0"/>
              <a:t>	double </a:t>
            </a:r>
            <a:r>
              <a:rPr lang="en-US" altLang="en-US" sz="1200" dirty="0" err="1" smtClean="0"/>
              <a:t>gross_wall_area</a:t>
            </a:r>
            <a:r>
              <a:rPr lang="en-US" altLang="en-US" sz="1200" dirty="0" smtClean="0"/>
              <a:t>[sf]; </a:t>
            </a:r>
          </a:p>
          <a:p>
            <a:r>
              <a:rPr lang="en-US" altLang="en-US" sz="1200" dirty="0" smtClean="0"/>
              <a:t>	double </a:t>
            </a:r>
            <a:r>
              <a:rPr lang="en-US" altLang="en-US" sz="1200" dirty="0" err="1" smtClean="0"/>
              <a:t>ceiling_height</a:t>
            </a:r>
            <a:r>
              <a:rPr lang="en-US" altLang="en-US" sz="1200" dirty="0" smtClean="0"/>
              <a:t>[</a:t>
            </a:r>
            <a:r>
              <a:rPr lang="en-US" altLang="en-US" sz="1200" dirty="0" err="1" smtClean="0"/>
              <a:t>ft</a:t>
            </a:r>
            <a:r>
              <a:rPr lang="en-US" altLang="en-US" sz="1200" dirty="0" smtClean="0"/>
              <a:t>]; </a:t>
            </a:r>
          </a:p>
          <a:p>
            <a:r>
              <a:rPr lang="en-US" altLang="en-US" sz="1200" dirty="0" smtClean="0"/>
              <a:t>	double </a:t>
            </a:r>
            <a:r>
              <a:rPr lang="en-US" altLang="en-US" sz="1200" dirty="0" err="1" smtClean="0"/>
              <a:t>aspect_ratio</a:t>
            </a:r>
            <a:r>
              <a:rPr lang="en-US" altLang="en-US" sz="1200" dirty="0" smtClean="0"/>
              <a:t>;</a:t>
            </a:r>
          </a:p>
          <a:p>
            <a:r>
              <a:rPr lang="en-US" altLang="en-US" sz="1200" dirty="0" smtClean="0"/>
              <a:t>	double </a:t>
            </a:r>
            <a:r>
              <a:rPr lang="en-US" altLang="en-US" sz="1200" dirty="0" err="1" smtClean="0"/>
              <a:t>window_wall_ratio</a:t>
            </a:r>
            <a:r>
              <a:rPr lang="en-US" altLang="en-US" sz="1200" dirty="0" smtClean="0"/>
              <a:t>; </a:t>
            </a:r>
          </a:p>
          <a:p>
            <a:r>
              <a:rPr lang="en-US" altLang="en-US" sz="1200" dirty="0" smtClean="0"/>
              <a:t>	double </a:t>
            </a:r>
            <a:r>
              <a:rPr lang="en-US" altLang="en-US" sz="1200" dirty="0" err="1" smtClean="0"/>
              <a:t>number_of_doors</a:t>
            </a:r>
            <a:r>
              <a:rPr lang="en-US" altLang="en-US" sz="1200" dirty="0" smtClean="0"/>
              <a:t>;</a:t>
            </a:r>
          </a:p>
          <a:p>
            <a:r>
              <a:rPr lang="en-US" altLang="en-US" sz="1200" dirty="0" smtClean="0"/>
              <a:t>	double </a:t>
            </a:r>
            <a:r>
              <a:rPr lang="en-US" altLang="en-US" sz="1200" dirty="0" err="1" smtClean="0"/>
              <a:t>exterior_wall_fraction</a:t>
            </a:r>
            <a:r>
              <a:rPr lang="en-US" altLang="en-US" sz="1200" dirty="0" smtClean="0"/>
              <a:t>;</a:t>
            </a:r>
          </a:p>
          <a:p>
            <a:r>
              <a:rPr lang="en-US" altLang="en-US" sz="1200" dirty="0" smtClean="0"/>
              <a:t>	double </a:t>
            </a:r>
            <a:r>
              <a:rPr lang="en-US" altLang="en-US" sz="1200" dirty="0" err="1" smtClean="0"/>
              <a:t>interior_exterior_wall_ratio</a:t>
            </a:r>
            <a:r>
              <a:rPr lang="en-US" altLang="en-US" sz="1200" dirty="0" smtClean="0"/>
              <a:t>;</a:t>
            </a:r>
          </a:p>
          <a:p>
            <a:r>
              <a:rPr lang="en-US" altLang="en-US" sz="1200" dirty="0" smtClean="0"/>
              <a:t>	double </a:t>
            </a:r>
            <a:r>
              <a:rPr lang="en-US" altLang="en-US" sz="1200" dirty="0" err="1" smtClean="0"/>
              <a:t>exterior_ceiling_fraction</a:t>
            </a:r>
            <a:r>
              <a:rPr lang="en-US" altLang="en-US" sz="1200" dirty="0" smtClean="0"/>
              <a:t>;</a:t>
            </a:r>
          </a:p>
          <a:p>
            <a:r>
              <a:rPr lang="en-US" altLang="en-US" sz="1200" dirty="0" smtClean="0"/>
              <a:t>	double </a:t>
            </a:r>
            <a:r>
              <a:rPr lang="en-US" altLang="en-US" sz="1200" dirty="0" err="1" smtClean="0"/>
              <a:t>exterior_floor_fraction</a:t>
            </a:r>
            <a:r>
              <a:rPr lang="en-US" altLang="en-US" sz="1200" dirty="0" smtClean="0"/>
              <a:t>;</a:t>
            </a:r>
          </a:p>
          <a:p>
            <a:r>
              <a:rPr lang="en-US" altLang="en-US" sz="1200" dirty="0" smtClean="0"/>
              <a:t>	double </a:t>
            </a:r>
            <a:r>
              <a:rPr lang="en-US" altLang="en-US" sz="1200" dirty="0" err="1" smtClean="0"/>
              <a:t>number_of_stories</a:t>
            </a:r>
            <a:r>
              <a:rPr lang="en-US" altLang="en-US" sz="1200" dirty="0" smtClean="0"/>
              <a:t>;</a:t>
            </a:r>
          </a:p>
          <a:p>
            <a:r>
              <a:rPr lang="en-US" altLang="en-US" sz="1200" dirty="0" smtClean="0"/>
              <a:t>	double </a:t>
            </a:r>
            <a:r>
              <a:rPr lang="en-US" altLang="en-US" sz="1200" dirty="0" err="1" smtClean="0"/>
              <a:t>Rroof</a:t>
            </a:r>
            <a:r>
              <a:rPr lang="en-US" altLang="en-US" sz="1200" dirty="0" smtClean="0"/>
              <a:t>[</a:t>
            </a:r>
            <a:r>
              <a:rPr lang="en-US" altLang="en-US" sz="1200" dirty="0" err="1" smtClean="0"/>
              <a:t>degF</a:t>
            </a:r>
            <a:r>
              <a:rPr lang="en-US" altLang="en-US" sz="1200" dirty="0" smtClean="0"/>
              <a:t>];</a:t>
            </a:r>
          </a:p>
          <a:p>
            <a:r>
              <a:rPr lang="en-US" altLang="en-US" sz="1200" dirty="0" smtClean="0"/>
              <a:t>	double </a:t>
            </a:r>
            <a:r>
              <a:rPr lang="en-US" altLang="en-US" sz="1200" dirty="0" err="1" smtClean="0"/>
              <a:t>Rwall</a:t>
            </a:r>
            <a:r>
              <a:rPr lang="en-US" altLang="en-US" sz="1200" dirty="0" smtClean="0"/>
              <a:t>[</a:t>
            </a:r>
            <a:r>
              <a:rPr lang="en-US" altLang="en-US" sz="1200" dirty="0" err="1" smtClean="0"/>
              <a:t>degF</a:t>
            </a:r>
            <a:r>
              <a:rPr lang="en-US" altLang="en-US" sz="1200" dirty="0" smtClean="0"/>
              <a:t>];</a:t>
            </a:r>
          </a:p>
          <a:p>
            <a:r>
              <a:rPr lang="en-US" altLang="en-US" sz="1200" dirty="0" smtClean="0"/>
              <a:t>	double </a:t>
            </a:r>
            <a:r>
              <a:rPr lang="en-US" altLang="en-US" sz="1200" dirty="0" err="1" smtClean="0"/>
              <a:t>Rfloor</a:t>
            </a:r>
            <a:r>
              <a:rPr lang="en-US" altLang="en-US" sz="1200" dirty="0" smtClean="0"/>
              <a:t>[</a:t>
            </a:r>
            <a:r>
              <a:rPr lang="en-US" altLang="en-US" sz="1200" dirty="0" err="1" smtClean="0"/>
              <a:t>degF</a:t>
            </a:r>
            <a:r>
              <a:rPr lang="en-US" altLang="en-US" sz="1200" dirty="0" smtClean="0"/>
              <a:t>];</a:t>
            </a:r>
          </a:p>
          <a:p>
            <a:r>
              <a:rPr lang="en-US" altLang="en-US" sz="1200" dirty="0" smtClean="0"/>
              <a:t>	double </a:t>
            </a:r>
            <a:r>
              <a:rPr lang="en-US" altLang="en-US" sz="1200" dirty="0" err="1" smtClean="0"/>
              <a:t>Rwindows</a:t>
            </a:r>
            <a:r>
              <a:rPr lang="en-US" altLang="en-US" sz="1200" dirty="0" smtClean="0"/>
              <a:t>[</a:t>
            </a:r>
            <a:r>
              <a:rPr lang="en-US" altLang="en-US" sz="1200" dirty="0" err="1" smtClean="0"/>
              <a:t>degF</a:t>
            </a:r>
            <a:r>
              <a:rPr lang="en-US" altLang="en-US" sz="1200" dirty="0" smtClean="0"/>
              <a:t>];</a:t>
            </a:r>
          </a:p>
          <a:p>
            <a:r>
              <a:rPr lang="en-US" altLang="en-US" sz="1200" dirty="0" smtClean="0"/>
              <a:t>	double </a:t>
            </a:r>
            <a:r>
              <a:rPr lang="en-US" altLang="en-US" sz="1200" dirty="0" err="1" smtClean="0"/>
              <a:t>Rdoors</a:t>
            </a:r>
            <a:r>
              <a:rPr lang="en-US" altLang="en-US" sz="1200" dirty="0" smtClean="0"/>
              <a:t>[</a:t>
            </a:r>
            <a:r>
              <a:rPr lang="en-US" altLang="en-US" sz="1200" dirty="0" err="1" smtClean="0"/>
              <a:t>degF</a:t>
            </a:r>
            <a:r>
              <a:rPr lang="en-US" altLang="en-US" sz="1200" dirty="0" smtClean="0"/>
              <a:t>];</a:t>
            </a:r>
          </a:p>
          <a:p>
            <a:r>
              <a:rPr lang="en-US" altLang="en-US" sz="1200" dirty="0" smtClean="0"/>
              <a:t>	double </a:t>
            </a:r>
            <a:r>
              <a:rPr lang="en-US" altLang="en-US" sz="1200" dirty="0" err="1" smtClean="0"/>
              <a:t>window_shading</a:t>
            </a:r>
            <a:r>
              <a:rPr lang="en-US" altLang="en-US" sz="1200" dirty="0" smtClean="0"/>
              <a:t>;</a:t>
            </a:r>
          </a:p>
          <a:p>
            <a:r>
              <a:rPr lang="en-US" altLang="en-US" sz="1200" dirty="0" smtClean="0"/>
              <a:t>	double </a:t>
            </a:r>
            <a:r>
              <a:rPr lang="en-US" altLang="en-US" sz="1200" dirty="0" err="1" smtClean="0"/>
              <a:t>window_exterior_transmission_coefficient</a:t>
            </a:r>
            <a:r>
              <a:rPr lang="en-US" altLang="en-US" sz="1200" dirty="0" smtClean="0"/>
              <a:t>;</a:t>
            </a:r>
          </a:p>
          <a:p>
            <a:r>
              <a:rPr lang="en-US" altLang="en-US" sz="1200" dirty="0" smtClean="0"/>
              <a:t>	…</a:t>
            </a:r>
          </a:p>
          <a:p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422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HVAC design parameters</a:t>
            </a: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4"/>
          </p:nvPr>
        </p:nvSpPr>
        <p:spPr/>
        <p:txBody>
          <a:bodyPr>
            <a:noAutofit/>
          </a:bodyPr>
          <a:lstStyle/>
          <a:p>
            <a:r>
              <a:rPr lang="en-US" altLang="en-US" sz="1400" smtClean="0"/>
              <a:t>object house {</a:t>
            </a:r>
          </a:p>
          <a:p>
            <a:r>
              <a:rPr lang="en-US" altLang="en-US" sz="1400" dirty="0" smtClean="0"/>
              <a:t>	// HVAC design parameters – all default to ‘reasonable’ values from floor area</a:t>
            </a:r>
          </a:p>
          <a:p>
            <a:r>
              <a:rPr lang="en-US" altLang="en-US" sz="1400" dirty="0" smtClean="0"/>
              <a:t>	//   Some values are extracted from climate data</a:t>
            </a:r>
          </a:p>
          <a:p>
            <a:r>
              <a:rPr lang="en-US" altLang="en-US" sz="1400" dirty="0" smtClean="0"/>
              <a:t>	double </a:t>
            </a:r>
            <a:r>
              <a:rPr lang="en-US" altLang="en-US" sz="1400" dirty="0" err="1" smtClean="0"/>
              <a:t>cooling_design_temperature</a:t>
            </a:r>
            <a:r>
              <a:rPr lang="en-US" altLang="en-US" sz="1400" dirty="0" smtClean="0"/>
              <a:t>[</a:t>
            </a:r>
            <a:r>
              <a:rPr lang="en-US" altLang="en-US" sz="1400" dirty="0" err="1" smtClean="0"/>
              <a:t>degF</a:t>
            </a:r>
            <a:r>
              <a:rPr lang="en-US" altLang="en-US" sz="1400" dirty="0" smtClean="0"/>
              <a:t>]; </a:t>
            </a:r>
          </a:p>
          <a:p>
            <a:r>
              <a:rPr lang="en-US" altLang="en-US" sz="1400" dirty="0" smtClean="0"/>
              <a:t>	double </a:t>
            </a:r>
            <a:r>
              <a:rPr lang="en-US" altLang="en-US" sz="1400" dirty="0" err="1" smtClean="0"/>
              <a:t>heating_design_temperature</a:t>
            </a:r>
            <a:r>
              <a:rPr lang="en-US" altLang="en-US" sz="1400" dirty="0" smtClean="0"/>
              <a:t>[</a:t>
            </a:r>
            <a:r>
              <a:rPr lang="en-US" altLang="en-US" sz="1400" dirty="0" err="1" smtClean="0"/>
              <a:t>degF</a:t>
            </a:r>
            <a:r>
              <a:rPr lang="en-US" altLang="en-US" sz="1400" dirty="0" smtClean="0"/>
              <a:t>];</a:t>
            </a:r>
          </a:p>
          <a:p>
            <a:r>
              <a:rPr lang="en-US" altLang="en-US" sz="1400" dirty="0" smtClean="0"/>
              <a:t>	double </a:t>
            </a:r>
            <a:r>
              <a:rPr lang="en-US" altLang="en-US" sz="1400" dirty="0" err="1" smtClean="0"/>
              <a:t>design_peak_solar</a:t>
            </a:r>
            <a:r>
              <a:rPr lang="en-US" altLang="en-US" sz="1400" dirty="0" smtClean="0"/>
              <a:t>[Btu/h]; </a:t>
            </a:r>
          </a:p>
          <a:p>
            <a:r>
              <a:rPr lang="en-US" altLang="en-US" sz="1400" dirty="0" smtClean="0"/>
              <a:t>	double </a:t>
            </a:r>
            <a:r>
              <a:rPr lang="en-US" altLang="en-US" sz="1400" dirty="0" err="1" smtClean="0"/>
              <a:t>design_internal_gains</a:t>
            </a:r>
            <a:r>
              <a:rPr lang="en-US" altLang="en-US" sz="1400" dirty="0" smtClean="0"/>
              <a:t>[W/sf];</a:t>
            </a:r>
          </a:p>
          <a:p>
            <a:r>
              <a:rPr lang="en-US" altLang="en-US" sz="1400" dirty="0" smtClean="0"/>
              <a:t>	double </a:t>
            </a:r>
            <a:r>
              <a:rPr lang="en-US" altLang="en-US" sz="1400" dirty="0" err="1" smtClean="0"/>
              <a:t>cooling_supply_air_temp</a:t>
            </a:r>
            <a:r>
              <a:rPr lang="en-US" altLang="en-US" sz="1400" dirty="0" smtClean="0"/>
              <a:t>[</a:t>
            </a:r>
            <a:r>
              <a:rPr lang="en-US" altLang="en-US" sz="1400" dirty="0" err="1" smtClean="0"/>
              <a:t>degF</a:t>
            </a:r>
            <a:r>
              <a:rPr lang="en-US" altLang="en-US" sz="1400" dirty="0" smtClean="0"/>
              <a:t>];</a:t>
            </a:r>
          </a:p>
          <a:p>
            <a:r>
              <a:rPr lang="en-US" altLang="en-US" sz="1400" dirty="0" smtClean="0"/>
              <a:t>	double </a:t>
            </a:r>
            <a:r>
              <a:rPr lang="en-US" altLang="en-US" sz="1400" dirty="0" err="1" smtClean="0"/>
              <a:t>heating_supply_air_temp</a:t>
            </a:r>
            <a:r>
              <a:rPr lang="en-US" altLang="en-US" sz="1400" dirty="0" smtClean="0"/>
              <a:t>[</a:t>
            </a:r>
            <a:r>
              <a:rPr lang="en-US" altLang="en-US" sz="1400" dirty="0" err="1" smtClean="0"/>
              <a:t>degF</a:t>
            </a:r>
            <a:r>
              <a:rPr lang="en-US" altLang="en-US" sz="1400" dirty="0" smtClean="0"/>
              <a:t>];</a:t>
            </a:r>
          </a:p>
          <a:p>
            <a:r>
              <a:rPr lang="en-US" altLang="en-US" sz="1400" dirty="0" smtClean="0"/>
              <a:t>	double </a:t>
            </a:r>
            <a:r>
              <a:rPr lang="en-US" altLang="en-US" sz="1400" dirty="0" err="1" smtClean="0"/>
              <a:t>duct_pressure_drop</a:t>
            </a:r>
            <a:r>
              <a:rPr lang="en-US" altLang="en-US" sz="1400" dirty="0" smtClean="0"/>
              <a:t>[in];</a:t>
            </a:r>
          </a:p>
          <a:p>
            <a:r>
              <a:rPr lang="en-US" altLang="en-US" sz="1400" dirty="0" smtClean="0"/>
              <a:t>	double </a:t>
            </a:r>
            <a:r>
              <a:rPr lang="en-US" altLang="en-US" sz="1400" dirty="0" err="1" smtClean="0"/>
              <a:t>heating_COP</a:t>
            </a:r>
            <a:r>
              <a:rPr lang="en-US" altLang="en-US" sz="1400" dirty="0" smtClean="0"/>
              <a:t>[</a:t>
            </a:r>
            <a:r>
              <a:rPr lang="en-US" altLang="en-US" sz="1400" dirty="0" err="1" smtClean="0"/>
              <a:t>pu</a:t>
            </a:r>
            <a:r>
              <a:rPr lang="en-US" altLang="en-US" sz="1400" dirty="0" smtClean="0"/>
              <a:t>];</a:t>
            </a:r>
          </a:p>
          <a:p>
            <a:r>
              <a:rPr lang="en-US" altLang="en-US" sz="1400" dirty="0" smtClean="0"/>
              <a:t>	double </a:t>
            </a:r>
            <a:r>
              <a:rPr lang="en-US" altLang="en-US" sz="1400" dirty="0" err="1" smtClean="0"/>
              <a:t>cooling_COP</a:t>
            </a:r>
            <a:r>
              <a:rPr lang="en-US" altLang="en-US" sz="1400" dirty="0" smtClean="0"/>
              <a:t>[Btu/kWh];</a:t>
            </a:r>
          </a:p>
          <a:p>
            <a:r>
              <a:rPr lang="en-US" altLang="en-US" sz="1400" dirty="0" smtClean="0"/>
              <a:t> 	double </a:t>
            </a:r>
            <a:r>
              <a:rPr lang="en-US" altLang="en-US" sz="1400" dirty="0" err="1" smtClean="0"/>
              <a:t>design_heating_capacity</a:t>
            </a:r>
            <a:r>
              <a:rPr lang="en-US" altLang="en-US" sz="1400" dirty="0" smtClean="0"/>
              <a:t>[Btu/h]; </a:t>
            </a:r>
          </a:p>
          <a:p>
            <a:r>
              <a:rPr lang="en-US" altLang="en-US" sz="1400" dirty="0" smtClean="0"/>
              <a:t>	double </a:t>
            </a:r>
            <a:r>
              <a:rPr lang="en-US" altLang="en-US" sz="1400" dirty="0" err="1" smtClean="0"/>
              <a:t>design_cooling_capacity</a:t>
            </a:r>
            <a:r>
              <a:rPr lang="en-US" altLang="en-US" sz="1400" dirty="0" smtClean="0"/>
              <a:t>[Btu/h];</a:t>
            </a:r>
          </a:p>
          <a:p>
            <a:r>
              <a:rPr lang="en-US" altLang="en-US" sz="1400" dirty="0" smtClean="0"/>
              <a:t>	double </a:t>
            </a:r>
            <a:r>
              <a:rPr lang="en-US" altLang="en-US" sz="1400" dirty="0" err="1" smtClean="0"/>
              <a:t>design_heating_setpoint</a:t>
            </a:r>
            <a:r>
              <a:rPr lang="en-US" altLang="en-US" sz="1400" dirty="0" smtClean="0"/>
              <a:t>[</a:t>
            </a:r>
            <a:r>
              <a:rPr lang="en-US" altLang="en-US" sz="1400" dirty="0" err="1" smtClean="0"/>
              <a:t>degF</a:t>
            </a:r>
            <a:r>
              <a:rPr lang="en-US" altLang="en-US" sz="1400" dirty="0" smtClean="0"/>
              <a:t>];</a:t>
            </a:r>
          </a:p>
          <a:p>
            <a:r>
              <a:rPr lang="en-US" altLang="en-US" sz="1400" dirty="0" smtClean="0"/>
              <a:t>	double </a:t>
            </a:r>
            <a:r>
              <a:rPr lang="en-US" altLang="en-US" sz="1400" dirty="0" err="1" smtClean="0"/>
              <a:t>design_cooling_setpoint</a:t>
            </a:r>
            <a:r>
              <a:rPr lang="en-US" altLang="en-US" sz="1400" dirty="0" smtClean="0"/>
              <a:t>[</a:t>
            </a:r>
            <a:r>
              <a:rPr lang="en-US" altLang="en-US" sz="1400" dirty="0" err="1" smtClean="0"/>
              <a:t>degF</a:t>
            </a:r>
            <a:r>
              <a:rPr lang="en-US" altLang="en-US" sz="1400" dirty="0" smtClean="0"/>
              <a:t>];</a:t>
            </a:r>
          </a:p>
          <a:p>
            <a:r>
              <a:rPr lang="en-US" altLang="en-US" sz="1400" dirty="0" smtClean="0"/>
              <a:t>	double </a:t>
            </a:r>
            <a:r>
              <a:rPr lang="en-US" altLang="en-US" sz="1400" dirty="0" err="1" smtClean="0"/>
              <a:t>auxiliary_heat_capacity</a:t>
            </a:r>
            <a:r>
              <a:rPr lang="en-US" altLang="en-US" sz="1400" dirty="0" smtClean="0"/>
              <a:t>[Btu/h];</a:t>
            </a:r>
          </a:p>
          <a:p>
            <a:r>
              <a:rPr lang="en-US" altLang="en-US" sz="1400" dirty="0" smtClean="0"/>
              <a:t>	double </a:t>
            </a:r>
            <a:r>
              <a:rPr lang="en-US" altLang="en-US" sz="1400" dirty="0" err="1" smtClean="0"/>
              <a:t>over_sizing_factor</a:t>
            </a:r>
            <a:r>
              <a:rPr lang="en-US" altLang="en-US" sz="1400" dirty="0" smtClean="0"/>
              <a:t>[unit];</a:t>
            </a:r>
          </a:p>
          <a:p>
            <a:r>
              <a:rPr lang="en-US" altLang="en-US" sz="1400" dirty="0" smtClean="0"/>
              <a:t>	…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9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Heatflow parameters</a:t>
            </a:r>
            <a:endParaRPr lang="en-US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4"/>
          </p:nvPr>
        </p:nvSpPr>
        <p:spPr/>
        <p:txBody>
          <a:bodyPr>
            <a:noAutofit/>
          </a:bodyPr>
          <a:lstStyle/>
          <a:p>
            <a:r>
              <a:rPr lang="en-US" altLang="en-US" sz="1600" smtClean="0"/>
              <a:t>object house {</a:t>
            </a:r>
          </a:p>
          <a:p>
            <a:r>
              <a:rPr lang="en-US" altLang="en-US" sz="1600" dirty="0" smtClean="0"/>
              <a:t>	// These values define the flow of heat from incident solar, air, and mass</a:t>
            </a:r>
          </a:p>
          <a:p>
            <a:r>
              <a:rPr lang="en-US" altLang="en-US" sz="1600" dirty="0" smtClean="0"/>
              <a:t>	double </a:t>
            </a:r>
            <a:r>
              <a:rPr lang="en-US" altLang="en-US" sz="1600" dirty="0" err="1" smtClean="0"/>
              <a:t>solar_heatgain_factor</a:t>
            </a:r>
            <a:r>
              <a:rPr lang="en-US" altLang="en-US" sz="1600" dirty="0" smtClean="0"/>
              <a:t>;</a:t>
            </a:r>
          </a:p>
          <a:p>
            <a:r>
              <a:rPr lang="en-US" altLang="en-US" sz="1600" dirty="0" smtClean="0"/>
              <a:t>	double </a:t>
            </a:r>
            <a:r>
              <a:rPr lang="en-US" altLang="en-US" sz="1600" dirty="0" err="1" smtClean="0"/>
              <a:t>airchange_per_hour</a:t>
            </a:r>
            <a:r>
              <a:rPr lang="en-US" altLang="en-US" sz="1600" dirty="0" smtClean="0"/>
              <a:t>;        </a:t>
            </a:r>
          </a:p>
          <a:p>
            <a:r>
              <a:rPr lang="en-US" altLang="en-US" sz="1600" dirty="0" smtClean="0"/>
              <a:t>	double </a:t>
            </a:r>
            <a:r>
              <a:rPr lang="en-US" altLang="en-US" sz="1600" dirty="0" err="1" smtClean="0"/>
              <a:t>internal_gain</a:t>
            </a:r>
            <a:r>
              <a:rPr lang="en-US" altLang="en-US" sz="1600" dirty="0" smtClean="0"/>
              <a:t>[Btu/h];</a:t>
            </a:r>
          </a:p>
          <a:p>
            <a:r>
              <a:rPr lang="en-US" altLang="en-US" sz="1600" dirty="0" smtClean="0"/>
              <a:t>	double </a:t>
            </a:r>
            <a:r>
              <a:rPr lang="en-US" altLang="en-US" sz="1600" dirty="0" err="1" smtClean="0"/>
              <a:t>solar_gain</a:t>
            </a:r>
            <a:r>
              <a:rPr lang="en-US" altLang="en-US" sz="1600" dirty="0" smtClean="0"/>
              <a:t>[Btu/h];</a:t>
            </a:r>
          </a:p>
          <a:p>
            <a:r>
              <a:rPr lang="en-US" altLang="en-US" sz="1600" dirty="0" smtClean="0"/>
              <a:t>	double </a:t>
            </a:r>
            <a:r>
              <a:rPr lang="en-US" altLang="en-US" sz="1600" dirty="0" err="1" smtClean="0"/>
              <a:t>incident_solar_radiation</a:t>
            </a:r>
            <a:r>
              <a:rPr lang="en-US" altLang="en-US" sz="1600" dirty="0" smtClean="0"/>
              <a:t>[Btu/h];</a:t>
            </a:r>
          </a:p>
          <a:p>
            <a:r>
              <a:rPr lang="en-US" altLang="en-US" sz="1600" dirty="0" smtClean="0"/>
              <a:t>	double </a:t>
            </a:r>
            <a:r>
              <a:rPr lang="en-US" altLang="en-US" sz="1600" dirty="0" err="1" smtClean="0"/>
              <a:t>heat_cool_gain</a:t>
            </a:r>
            <a:r>
              <a:rPr lang="en-US" altLang="en-US" sz="1600" dirty="0" smtClean="0"/>
              <a:t>[Btu/h]; </a:t>
            </a:r>
          </a:p>
          <a:p>
            <a:r>
              <a:rPr lang="en-US" altLang="en-US" sz="1600" dirty="0" smtClean="0"/>
              <a:t>	double </a:t>
            </a:r>
            <a:r>
              <a:rPr lang="en-US" altLang="en-US" sz="1600" dirty="0" err="1" smtClean="0"/>
              <a:t>air_heat_fraction</a:t>
            </a:r>
            <a:r>
              <a:rPr lang="en-US" altLang="en-US" sz="1600" dirty="0" smtClean="0"/>
              <a:t>[</a:t>
            </a:r>
            <a:r>
              <a:rPr lang="en-US" altLang="en-US" sz="1600" dirty="0" err="1" smtClean="0"/>
              <a:t>pu</a:t>
            </a:r>
            <a:r>
              <a:rPr lang="en-US" altLang="en-US" sz="1600" dirty="0" smtClean="0"/>
              <a:t>];</a:t>
            </a:r>
          </a:p>
          <a:p>
            <a:r>
              <a:rPr lang="en-US" altLang="en-US" sz="1600" dirty="0" smtClean="0"/>
              <a:t>	double </a:t>
            </a:r>
            <a:r>
              <a:rPr lang="en-US" altLang="en-US" sz="1600" dirty="0" err="1" smtClean="0"/>
              <a:t>mass_heat_capacity</a:t>
            </a:r>
            <a:r>
              <a:rPr lang="en-US" altLang="en-US" sz="1600" dirty="0" smtClean="0"/>
              <a:t>[Btu/</a:t>
            </a:r>
            <a:r>
              <a:rPr lang="en-US" altLang="en-US" sz="1600" dirty="0" err="1" smtClean="0"/>
              <a:t>degF</a:t>
            </a:r>
            <a:r>
              <a:rPr lang="en-US" altLang="en-US" sz="1600" dirty="0" smtClean="0"/>
              <a:t>]; </a:t>
            </a:r>
          </a:p>
          <a:p>
            <a:r>
              <a:rPr lang="en-US" altLang="en-US" sz="1600" dirty="0" smtClean="0"/>
              <a:t>	double </a:t>
            </a:r>
            <a:r>
              <a:rPr lang="en-US" altLang="en-US" sz="1600" dirty="0" err="1" smtClean="0"/>
              <a:t>mass_heat_coeff</a:t>
            </a:r>
            <a:r>
              <a:rPr lang="en-US" altLang="en-US" sz="1600" dirty="0" smtClean="0"/>
              <a:t>[Btu/</a:t>
            </a:r>
            <a:r>
              <a:rPr lang="en-US" altLang="en-US" sz="1600" dirty="0" err="1" smtClean="0"/>
              <a:t>degF</a:t>
            </a:r>
            <a:r>
              <a:rPr lang="en-US" altLang="en-US" sz="1600" dirty="0" smtClean="0"/>
              <a:t>];</a:t>
            </a:r>
          </a:p>
          <a:p>
            <a:r>
              <a:rPr lang="en-US" altLang="en-US" sz="1600" dirty="0" smtClean="0"/>
              <a:t>	double </a:t>
            </a:r>
            <a:r>
              <a:rPr lang="en-US" altLang="en-US" sz="1600" dirty="0" err="1" smtClean="0"/>
              <a:t>air_heat_capacity</a:t>
            </a:r>
            <a:r>
              <a:rPr lang="en-US" altLang="en-US" sz="1600" dirty="0" smtClean="0"/>
              <a:t>[Btu/</a:t>
            </a:r>
            <a:r>
              <a:rPr lang="en-US" altLang="en-US" sz="1600" dirty="0" err="1" smtClean="0"/>
              <a:t>degF</a:t>
            </a:r>
            <a:r>
              <a:rPr lang="en-US" altLang="en-US" sz="1600" dirty="0" smtClean="0"/>
              <a:t>];       </a:t>
            </a:r>
          </a:p>
          <a:p>
            <a:r>
              <a:rPr lang="en-US" altLang="en-US" sz="1600" dirty="0" smtClean="0"/>
              <a:t>	double </a:t>
            </a:r>
            <a:r>
              <a:rPr lang="en-US" altLang="en-US" sz="1600" dirty="0" err="1" smtClean="0"/>
              <a:t>total_thermal_mass_per_floor_area</a:t>
            </a:r>
            <a:r>
              <a:rPr lang="en-US" altLang="en-US" sz="1600" dirty="0" smtClean="0"/>
              <a:t>[Btu/</a:t>
            </a:r>
            <a:r>
              <a:rPr lang="en-US" altLang="en-US" sz="1600" dirty="0" err="1" smtClean="0"/>
              <a:t>degF</a:t>
            </a:r>
            <a:r>
              <a:rPr lang="en-US" altLang="en-US" sz="1600" dirty="0" smtClean="0"/>
              <a:t>];</a:t>
            </a:r>
          </a:p>
          <a:p>
            <a:r>
              <a:rPr lang="en-US" altLang="en-US" sz="1600" dirty="0" smtClean="0"/>
              <a:t>	double </a:t>
            </a:r>
            <a:r>
              <a:rPr lang="en-US" altLang="en-US" sz="1600" dirty="0" err="1" smtClean="0"/>
              <a:t>interior_surface_heat_transfer_coeff</a:t>
            </a:r>
            <a:r>
              <a:rPr lang="en-US" altLang="en-US" sz="1600" dirty="0" smtClean="0"/>
              <a:t>[Btu/h];</a:t>
            </a:r>
          </a:p>
          <a:p>
            <a:r>
              <a:rPr lang="en-US" altLang="en-US" sz="1600" dirty="0" smtClean="0"/>
              <a:t>	double </a:t>
            </a:r>
            <a:r>
              <a:rPr lang="en-US" altLang="en-US" sz="1600" dirty="0" err="1" smtClean="0"/>
              <a:t>design_internal_gain_density</a:t>
            </a:r>
            <a:r>
              <a:rPr lang="en-US" altLang="en-US" sz="1600" dirty="0" smtClean="0"/>
              <a:t>[W/sf];</a:t>
            </a:r>
          </a:p>
          <a:p>
            <a:r>
              <a:rPr lang="en-US" altLang="en-US" sz="1600" dirty="0" smtClean="0"/>
              <a:t>	…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6480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Fan and Motor parameters</a:t>
            </a:r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4"/>
          </p:nvPr>
        </p:nvSpPr>
        <p:spPr/>
        <p:txBody>
          <a:bodyPr>
            <a:noAutofit/>
          </a:bodyPr>
          <a:lstStyle/>
          <a:p>
            <a:r>
              <a:rPr lang="en-US" altLang="en-US" sz="1600" dirty="0" smtClean="0"/>
              <a:t>object house {</a:t>
            </a:r>
          </a:p>
          <a:p>
            <a:r>
              <a:rPr lang="en-US" altLang="en-US" sz="1600" dirty="0" smtClean="0"/>
              <a:t>	// Fan design parameters default to reasonable values from HVAC designs</a:t>
            </a:r>
          </a:p>
          <a:p>
            <a:r>
              <a:rPr lang="en-US" altLang="en-US" sz="1600" dirty="0" smtClean="0"/>
              <a:t>	double </a:t>
            </a:r>
            <a:r>
              <a:rPr lang="en-US" altLang="en-US" sz="1600" dirty="0" err="1" smtClean="0"/>
              <a:t>fan_design_power</a:t>
            </a:r>
            <a:r>
              <a:rPr lang="en-US" altLang="en-US" sz="1600" dirty="0" smtClean="0"/>
              <a:t>[W];</a:t>
            </a:r>
          </a:p>
          <a:p>
            <a:r>
              <a:rPr lang="en-US" altLang="en-US" sz="1600" dirty="0" smtClean="0"/>
              <a:t>	double </a:t>
            </a:r>
            <a:r>
              <a:rPr lang="en-US" altLang="en-US" sz="1600" dirty="0" err="1" smtClean="0"/>
              <a:t>fan_low_power_fraction</a:t>
            </a:r>
            <a:r>
              <a:rPr lang="en-US" altLang="en-US" sz="1600" dirty="0" smtClean="0"/>
              <a:t>[</a:t>
            </a:r>
            <a:r>
              <a:rPr lang="en-US" altLang="en-US" sz="1600" dirty="0" err="1" smtClean="0"/>
              <a:t>pu</a:t>
            </a:r>
            <a:r>
              <a:rPr lang="en-US" altLang="en-US" sz="1600" dirty="0" smtClean="0"/>
              <a:t>];</a:t>
            </a:r>
          </a:p>
          <a:p>
            <a:r>
              <a:rPr lang="en-US" altLang="en-US" sz="1600" dirty="0" smtClean="0"/>
              <a:t>	double </a:t>
            </a:r>
            <a:r>
              <a:rPr lang="en-US" altLang="en-US" sz="1600" dirty="0" err="1" smtClean="0"/>
              <a:t>fan_power</a:t>
            </a:r>
            <a:r>
              <a:rPr lang="en-US" altLang="en-US" sz="1600" dirty="0" smtClean="0"/>
              <a:t>[kW];</a:t>
            </a:r>
          </a:p>
          <a:p>
            <a:r>
              <a:rPr lang="en-US" altLang="en-US" sz="1600" dirty="0" smtClean="0"/>
              <a:t>	double </a:t>
            </a:r>
            <a:r>
              <a:rPr lang="en-US" altLang="en-US" sz="1600" dirty="0" err="1" smtClean="0"/>
              <a:t>fan_design_airflow</a:t>
            </a:r>
            <a:r>
              <a:rPr lang="en-US" altLang="en-US" sz="1600" dirty="0" smtClean="0"/>
              <a:t>[cfm];</a:t>
            </a:r>
          </a:p>
          <a:p>
            <a:r>
              <a:rPr lang="en-US" altLang="en-US" sz="1600" dirty="0" smtClean="0"/>
              <a:t>	double </a:t>
            </a:r>
            <a:r>
              <a:rPr lang="en-US" altLang="en-US" sz="1600" dirty="0" err="1" smtClean="0"/>
              <a:t>fan_impedance_fraction</a:t>
            </a:r>
            <a:r>
              <a:rPr lang="en-US" altLang="en-US" sz="1600" dirty="0" smtClean="0"/>
              <a:t>[</a:t>
            </a:r>
            <a:r>
              <a:rPr lang="en-US" altLang="en-US" sz="1600" dirty="0" err="1" smtClean="0"/>
              <a:t>pu</a:t>
            </a:r>
            <a:r>
              <a:rPr lang="en-US" altLang="en-US" sz="1600" dirty="0" smtClean="0"/>
              <a:t>];</a:t>
            </a:r>
          </a:p>
          <a:p>
            <a:r>
              <a:rPr lang="en-US" altLang="en-US" sz="1600" dirty="0" smtClean="0"/>
              <a:t>	double </a:t>
            </a:r>
            <a:r>
              <a:rPr lang="en-US" altLang="en-US" sz="1600" dirty="0" err="1" smtClean="0"/>
              <a:t>fan_power_fraction</a:t>
            </a:r>
            <a:r>
              <a:rPr lang="en-US" altLang="en-US" sz="1600" dirty="0" smtClean="0"/>
              <a:t>[</a:t>
            </a:r>
            <a:r>
              <a:rPr lang="en-US" altLang="en-US" sz="1600" dirty="0" err="1" smtClean="0"/>
              <a:t>pu</a:t>
            </a:r>
            <a:r>
              <a:rPr lang="en-US" altLang="en-US" sz="1600" dirty="0" smtClean="0"/>
              <a:t>];</a:t>
            </a:r>
          </a:p>
          <a:p>
            <a:r>
              <a:rPr lang="en-US" altLang="en-US" sz="1600" dirty="0" smtClean="0"/>
              <a:t>	double </a:t>
            </a:r>
            <a:r>
              <a:rPr lang="en-US" altLang="en-US" sz="1600" dirty="0" err="1" smtClean="0"/>
              <a:t>fan_current_fraction</a:t>
            </a:r>
            <a:r>
              <a:rPr lang="en-US" altLang="en-US" sz="1600" dirty="0" smtClean="0"/>
              <a:t>[</a:t>
            </a:r>
            <a:r>
              <a:rPr lang="en-US" altLang="en-US" sz="1600" dirty="0" err="1" smtClean="0"/>
              <a:t>pu</a:t>
            </a:r>
            <a:r>
              <a:rPr lang="en-US" altLang="en-US" sz="1600" dirty="0" smtClean="0"/>
              <a:t>]; </a:t>
            </a:r>
          </a:p>
          <a:p>
            <a:r>
              <a:rPr lang="en-US" altLang="en-US" sz="1600" dirty="0" smtClean="0"/>
              <a:t>	double </a:t>
            </a:r>
            <a:r>
              <a:rPr lang="en-US" altLang="en-US" sz="1600" dirty="0" err="1" smtClean="0"/>
              <a:t>fan_pow</a:t>
            </a:r>
            <a:endParaRPr lang="en-US" altLang="en-US" sz="1600" dirty="0" smtClean="0"/>
          </a:p>
          <a:p>
            <a:r>
              <a:rPr lang="en-US" altLang="en-US" sz="1600" dirty="0" smtClean="0"/>
              <a:t>	double </a:t>
            </a:r>
            <a:r>
              <a:rPr lang="en-US" altLang="en-US" sz="1600" dirty="0" err="1" smtClean="0"/>
              <a:t>hvac_motor_efficiency</a:t>
            </a:r>
            <a:r>
              <a:rPr lang="en-US" altLang="en-US" sz="1600" dirty="0" smtClean="0"/>
              <a:t>[unit];</a:t>
            </a:r>
          </a:p>
          <a:p>
            <a:r>
              <a:rPr lang="en-US" altLang="en-US" sz="1600" dirty="0" smtClean="0"/>
              <a:t>	double </a:t>
            </a:r>
            <a:r>
              <a:rPr lang="en-US" altLang="en-US" sz="1600" dirty="0" err="1" smtClean="0"/>
              <a:t>hvac_motor_loss_power_factor</a:t>
            </a:r>
            <a:r>
              <a:rPr lang="en-US" altLang="en-US" sz="1600" dirty="0" smtClean="0"/>
              <a:t>[unit];</a:t>
            </a:r>
            <a:r>
              <a:rPr lang="en-US" altLang="en-US" sz="1600" dirty="0" err="1" smtClean="0"/>
              <a:t>er_factor</a:t>
            </a:r>
            <a:r>
              <a:rPr lang="en-US" altLang="en-US" sz="1600" dirty="0" smtClean="0"/>
              <a:t>[</a:t>
            </a:r>
            <a:r>
              <a:rPr lang="en-US" altLang="en-US" sz="1600" dirty="0" err="1" smtClean="0"/>
              <a:t>pu</a:t>
            </a:r>
            <a:r>
              <a:rPr lang="en-US" altLang="en-US" sz="1600" dirty="0" smtClean="0"/>
              <a:t>];</a:t>
            </a:r>
          </a:p>
          <a:p>
            <a:r>
              <a:rPr lang="en-US" altLang="en-US" sz="1600" dirty="0" smtClean="0"/>
              <a:t>	…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4187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</a:t>
            </a: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en-US" smtClean="0"/>
              <a:t>Defines group criteria for objects </a:t>
            </a:r>
          </a:p>
          <a:p>
            <a:pPr lvl="1"/>
            <a:r>
              <a:rPr lang="en-US" altLang="en-US" smtClean="0"/>
              <a:t>Basis over which aggregation is performed</a:t>
            </a:r>
          </a:p>
          <a:p>
            <a:pPr lvl="1"/>
            <a:r>
              <a:rPr lang="en-US" altLang="en-US" smtClean="0"/>
              <a:t>Search only on init</a:t>
            </a:r>
          </a:p>
          <a:p>
            <a:pPr lvl="1"/>
            <a:r>
              <a:rPr lang="en-US" altLang="en-US" smtClean="0"/>
              <a:t>Initial search result is reused after first search</a:t>
            </a:r>
          </a:p>
          <a:p>
            <a:pPr lvl="1"/>
            <a:r>
              <a:rPr lang="en-US" altLang="en-US" smtClean="0">
                <a:sym typeface="Wingdings"/>
              </a:rPr>
              <a:t> </a:t>
            </a:r>
            <a:r>
              <a:rPr lang="en-US" altLang="en-US" smtClean="0"/>
              <a:t>Groups are constant over time</a:t>
            </a:r>
          </a:p>
          <a:p>
            <a:r>
              <a:rPr lang="en-US" altLang="en-US" smtClean="0"/>
              <a:t>Search criteria use invariant properties of objects</a:t>
            </a:r>
          </a:p>
          <a:p>
            <a:pPr lvl="1"/>
            <a:r>
              <a:rPr lang="en-US" altLang="en-US" smtClean="0"/>
              <a:t>Header properties: class, parent, rank, latitude, longitude, in_svc, out_svc, name, groupid</a:t>
            </a:r>
          </a:p>
          <a:p>
            <a:pPr lvl="1"/>
            <a:r>
              <a:rPr lang="en-US" altLang="en-US" smtClean="0"/>
              <a:t>Example: group "class=house";</a:t>
            </a:r>
          </a:p>
          <a:p>
            <a:r>
              <a:rPr lang="en-US" altLang="en-US" smtClean="0"/>
              <a:t>Can include multiple groupings</a:t>
            </a:r>
          </a:p>
          <a:p>
            <a:pPr lvl="1"/>
            <a:r>
              <a:rPr lang="en-US" altLang="en-US" smtClean="0"/>
              <a:t>Example: group "class=house AND groupid=feeder1"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3190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Thermostat parameters</a:t>
            </a: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4"/>
          </p:nvPr>
        </p:nvSpPr>
        <p:spPr/>
        <p:txBody>
          <a:bodyPr>
            <a:noAutofit/>
          </a:bodyPr>
          <a:lstStyle/>
          <a:p>
            <a:r>
              <a:rPr lang="en-US" altLang="en-US" sz="2000" smtClean="0"/>
              <a:t>object house {</a:t>
            </a:r>
          </a:p>
          <a:p>
            <a:r>
              <a:rPr lang="en-US" altLang="en-US" sz="2000" dirty="0" smtClean="0"/>
              <a:t>	// These parameters control the operation of the thermostat</a:t>
            </a:r>
          </a:p>
          <a:p>
            <a:r>
              <a:rPr lang="en-US" altLang="en-US" sz="2000" dirty="0" smtClean="0"/>
              <a:t>	double </a:t>
            </a:r>
            <a:r>
              <a:rPr lang="en-US" altLang="en-US" sz="2000" dirty="0" err="1" smtClean="0"/>
              <a:t>heating_setpoint</a:t>
            </a:r>
            <a:r>
              <a:rPr lang="en-US" altLang="en-US" sz="2000" dirty="0" smtClean="0"/>
              <a:t>[</a:t>
            </a:r>
            <a:r>
              <a:rPr lang="en-US" altLang="en-US" sz="2000" dirty="0" err="1" smtClean="0"/>
              <a:t>degF</a:t>
            </a:r>
            <a:r>
              <a:rPr lang="en-US" altLang="en-US" sz="2000" dirty="0" smtClean="0"/>
              <a:t>]; </a:t>
            </a:r>
          </a:p>
          <a:p>
            <a:r>
              <a:rPr lang="en-US" altLang="en-US" sz="2000" dirty="0" smtClean="0"/>
              <a:t>	double </a:t>
            </a:r>
            <a:r>
              <a:rPr lang="en-US" altLang="en-US" sz="2000" dirty="0" err="1" smtClean="0"/>
              <a:t>cooling_setpoint</a:t>
            </a:r>
            <a:r>
              <a:rPr lang="en-US" altLang="en-US" sz="2000" dirty="0" smtClean="0"/>
              <a:t>[</a:t>
            </a:r>
            <a:r>
              <a:rPr lang="en-US" altLang="en-US" sz="2000" dirty="0" err="1" smtClean="0"/>
              <a:t>degF</a:t>
            </a:r>
            <a:r>
              <a:rPr lang="en-US" altLang="en-US" sz="2000" dirty="0" smtClean="0"/>
              <a:t>];</a:t>
            </a:r>
          </a:p>
          <a:p>
            <a:r>
              <a:rPr lang="en-US" altLang="en-US" sz="2000" dirty="0" smtClean="0"/>
              <a:t>	double </a:t>
            </a:r>
            <a:r>
              <a:rPr lang="en-US" altLang="en-US" sz="2000" dirty="0" err="1" smtClean="0"/>
              <a:t>aux_heat_deadband</a:t>
            </a:r>
            <a:r>
              <a:rPr lang="en-US" altLang="en-US" sz="2000" dirty="0" smtClean="0"/>
              <a:t>[</a:t>
            </a:r>
            <a:r>
              <a:rPr lang="en-US" altLang="en-US" sz="2000" dirty="0" err="1" smtClean="0"/>
              <a:t>degF</a:t>
            </a:r>
            <a:r>
              <a:rPr lang="en-US" altLang="en-US" sz="2000" dirty="0" smtClean="0"/>
              <a:t>];</a:t>
            </a:r>
          </a:p>
          <a:p>
            <a:r>
              <a:rPr lang="en-US" altLang="en-US" sz="2000" dirty="0" smtClean="0"/>
              <a:t>	double </a:t>
            </a:r>
            <a:r>
              <a:rPr lang="en-US" altLang="en-US" sz="2000" dirty="0" err="1" smtClean="0"/>
              <a:t>aux_heat_temperature_lockout</a:t>
            </a:r>
            <a:r>
              <a:rPr lang="en-US" altLang="en-US" sz="2000" dirty="0" smtClean="0"/>
              <a:t>[</a:t>
            </a:r>
            <a:r>
              <a:rPr lang="en-US" altLang="en-US" sz="2000" dirty="0" err="1" smtClean="0"/>
              <a:t>degF</a:t>
            </a:r>
            <a:r>
              <a:rPr lang="en-US" altLang="en-US" sz="2000" dirty="0" smtClean="0"/>
              <a:t>];</a:t>
            </a:r>
          </a:p>
          <a:p>
            <a:r>
              <a:rPr lang="en-US" altLang="en-US" sz="2000" dirty="0" smtClean="0"/>
              <a:t>	double </a:t>
            </a:r>
            <a:r>
              <a:rPr lang="en-US" altLang="en-US" sz="2000" dirty="0" err="1" smtClean="0"/>
              <a:t>aux_heat_time_delay</a:t>
            </a:r>
            <a:r>
              <a:rPr lang="en-US" altLang="en-US" sz="2000" dirty="0" smtClean="0"/>
              <a:t>[s];</a:t>
            </a:r>
          </a:p>
          <a:p>
            <a:r>
              <a:rPr lang="en-US" altLang="en-US" sz="2000" dirty="0" smtClean="0"/>
              <a:t>	double </a:t>
            </a:r>
            <a:r>
              <a:rPr lang="en-US" altLang="en-US" sz="2000" dirty="0" err="1" smtClean="0"/>
              <a:t>thermostat_deadband</a:t>
            </a:r>
            <a:r>
              <a:rPr lang="en-US" altLang="en-US" sz="2000" dirty="0" smtClean="0"/>
              <a:t>[</a:t>
            </a:r>
            <a:r>
              <a:rPr lang="en-US" altLang="en-US" sz="2000" dirty="0" err="1" smtClean="0"/>
              <a:t>degF</a:t>
            </a:r>
            <a:r>
              <a:rPr lang="en-US" altLang="en-US" sz="2000" dirty="0" smtClean="0"/>
              <a:t>];</a:t>
            </a:r>
          </a:p>
          <a:p>
            <a:r>
              <a:rPr lang="en-US" altLang="en-US" sz="2000" dirty="0" smtClean="0"/>
              <a:t>	int16 </a:t>
            </a:r>
            <a:r>
              <a:rPr lang="en-US" altLang="en-US" sz="2000" dirty="0" err="1" smtClean="0"/>
              <a:t>thermostat_cycle_time</a:t>
            </a:r>
            <a:r>
              <a:rPr lang="en-US" altLang="en-US" sz="2000" dirty="0" smtClean="0"/>
              <a:t>;</a:t>
            </a:r>
          </a:p>
          <a:p>
            <a:r>
              <a:rPr lang="en-US" altLang="en-US" sz="2000" dirty="0" smtClean="0"/>
              <a:t>	timestamp </a:t>
            </a:r>
            <a:r>
              <a:rPr lang="en-US" altLang="en-US" sz="2000" dirty="0" err="1" smtClean="0"/>
              <a:t>thermostat_last_cycle_time</a:t>
            </a:r>
            <a:r>
              <a:rPr lang="en-US" altLang="en-US" sz="2000" dirty="0" smtClean="0"/>
              <a:t>;</a:t>
            </a:r>
          </a:p>
          <a:p>
            <a:r>
              <a:rPr lang="en-US" altLang="en-US" sz="2000" dirty="0" smtClean="0"/>
              <a:t>	int64 </a:t>
            </a:r>
            <a:r>
              <a:rPr lang="en-US" altLang="en-US" sz="2000" dirty="0" err="1" smtClean="0"/>
              <a:t>last_mode_timer</a:t>
            </a:r>
            <a:r>
              <a:rPr lang="en-US" altLang="en-US" sz="2000" dirty="0" smtClean="0"/>
              <a:t>;</a:t>
            </a:r>
          </a:p>
          <a:p>
            <a:r>
              <a:rPr lang="en-US" altLang="en-US" sz="2000" dirty="0" smtClean="0"/>
              <a:t>	…</a:t>
            </a:r>
          </a:p>
          <a:p>
            <a:r>
              <a:rPr lang="en-US" altLang="en-US" sz="2000" dirty="0" smtClean="0"/>
              <a:t>	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04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Derived parameters</a:t>
            </a:r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4"/>
          </p:nvPr>
        </p:nvSpPr>
        <p:spPr/>
        <p:txBody>
          <a:bodyPr>
            <a:noAutofit/>
          </a:bodyPr>
          <a:lstStyle/>
          <a:p>
            <a:r>
              <a:rPr lang="en-US" altLang="en-US" sz="1600" dirty="0" smtClean="0"/>
              <a:t>object house {</a:t>
            </a:r>
          </a:p>
          <a:p>
            <a:r>
              <a:rPr lang="en-US" altLang="en-US" sz="1600" dirty="0" smtClean="0"/>
              <a:t>	// These parameters are all derived from others, or calculated over time</a:t>
            </a:r>
          </a:p>
          <a:p>
            <a:r>
              <a:rPr lang="en-US" altLang="en-US" sz="1600" dirty="0" smtClean="0"/>
              <a:t>	double </a:t>
            </a:r>
            <a:r>
              <a:rPr lang="en-US" altLang="en-US" sz="1600" dirty="0" err="1" smtClean="0"/>
              <a:t>air_temperature</a:t>
            </a:r>
            <a:r>
              <a:rPr lang="en-US" altLang="en-US" sz="1600" dirty="0" smtClean="0"/>
              <a:t>[</a:t>
            </a:r>
            <a:r>
              <a:rPr lang="en-US" altLang="en-US" sz="1600" dirty="0" err="1" smtClean="0"/>
              <a:t>degF</a:t>
            </a:r>
            <a:r>
              <a:rPr lang="en-US" altLang="en-US" sz="1600" dirty="0" smtClean="0"/>
              <a:t>]; </a:t>
            </a:r>
          </a:p>
          <a:p>
            <a:r>
              <a:rPr lang="en-US" altLang="en-US" sz="1600" dirty="0" smtClean="0"/>
              <a:t>	double </a:t>
            </a:r>
            <a:r>
              <a:rPr lang="en-US" altLang="en-US" sz="1600" dirty="0" err="1" smtClean="0"/>
              <a:t>outdoor_temperature</a:t>
            </a:r>
            <a:r>
              <a:rPr lang="en-US" altLang="en-US" sz="1600" dirty="0" smtClean="0"/>
              <a:t>[</a:t>
            </a:r>
            <a:r>
              <a:rPr lang="en-US" altLang="en-US" sz="1600" dirty="0" err="1" smtClean="0"/>
              <a:t>degF</a:t>
            </a:r>
            <a:r>
              <a:rPr lang="en-US" altLang="en-US" sz="1600" dirty="0" smtClean="0"/>
              <a:t>]; </a:t>
            </a:r>
          </a:p>
          <a:p>
            <a:r>
              <a:rPr lang="fr-FR" altLang="en-US" sz="1600" dirty="0" smtClean="0"/>
              <a:t>	double </a:t>
            </a:r>
            <a:r>
              <a:rPr lang="fr-FR" altLang="en-US" sz="1600" dirty="0" err="1" smtClean="0"/>
              <a:t>mass_temperature</a:t>
            </a:r>
            <a:r>
              <a:rPr lang="fr-FR" altLang="en-US" sz="1600" dirty="0" smtClean="0"/>
              <a:t>[</a:t>
            </a:r>
            <a:r>
              <a:rPr lang="fr-FR" altLang="en-US" sz="1600" dirty="0" err="1" smtClean="0"/>
              <a:t>degF</a:t>
            </a:r>
            <a:r>
              <a:rPr lang="fr-FR" altLang="en-US" sz="1600" dirty="0" smtClean="0"/>
              <a:t>]; </a:t>
            </a:r>
          </a:p>
          <a:p>
            <a:r>
              <a:rPr lang="fr-FR" altLang="en-US" sz="1600" dirty="0" smtClean="0"/>
              <a:t>	double </a:t>
            </a:r>
            <a:r>
              <a:rPr lang="fr-FR" altLang="en-US" sz="1600" dirty="0" err="1" smtClean="0"/>
              <a:t>air_volume</a:t>
            </a:r>
            <a:r>
              <a:rPr lang="fr-FR" altLang="en-US" sz="1600" dirty="0" smtClean="0"/>
              <a:t>[</a:t>
            </a:r>
            <a:r>
              <a:rPr lang="fr-FR" altLang="en-US" sz="1600" dirty="0" err="1" smtClean="0"/>
              <a:t>cf</a:t>
            </a:r>
            <a:r>
              <a:rPr lang="fr-FR" altLang="en-US" sz="1600" dirty="0" smtClean="0"/>
              <a:t>];</a:t>
            </a:r>
          </a:p>
          <a:p>
            <a:r>
              <a:rPr lang="fr-FR" altLang="en-US" sz="1600" dirty="0" smtClean="0"/>
              <a:t>	double </a:t>
            </a:r>
            <a:r>
              <a:rPr lang="fr-FR" altLang="en-US" sz="1600" dirty="0" err="1" smtClean="0"/>
              <a:t>air_mass</a:t>
            </a:r>
            <a:r>
              <a:rPr lang="fr-FR" altLang="en-US" sz="1600" dirty="0" smtClean="0"/>
              <a:t>[lb];</a:t>
            </a:r>
          </a:p>
          <a:p>
            <a:r>
              <a:rPr lang="en-US" altLang="en-US" sz="1600" dirty="0" smtClean="0"/>
              <a:t>	double </a:t>
            </a:r>
            <a:r>
              <a:rPr lang="en-US" altLang="en-US" sz="1600" dirty="0" err="1" smtClean="0"/>
              <a:t>latent_load_fraction</a:t>
            </a:r>
            <a:r>
              <a:rPr lang="en-US" altLang="en-US" sz="1600" dirty="0" smtClean="0"/>
              <a:t>[</a:t>
            </a:r>
            <a:r>
              <a:rPr lang="en-US" altLang="en-US" sz="1600" dirty="0" err="1" smtClean="0"/>
              <a:t>pu</a:t>
            </a:r>
            <a:r>
              <a:rPr lang="en-US" altLang="en-US" sz="1600" dirty="0" smtClean="0"/>
              <a:t>];</a:t>
            </a:r>
          </a:p>
          <a:p>
            <a:r>
              <a:rPr lang="en-US" altLang="en-US" sz="1600" dirty="0" smtClean="0"/>
              <a:t>	double </a:t>
            </a:r>
            <a:r>
              <a:rPr lang="en-US" altLang="en-US" sz="1600" dirty="0" err="1" smtClean="0"/>
              <a:t>heating_demand</a:t>
            </a:r>
            <a:r>
              <a:rPr lang="en-US" altLang="en-US" sz="1600" dirty="0" smtClean="0"/>
              <a:t>;</a:t>
            </a:r>
          </a:p>
          <a:p>
            <a:r>
              <a:rPr lang="en-US" altLang="en-US" sz="1600" dirty="0" smtClean="0"/>
              <a:t>	double </a:t>
            </a:r>
            <a:r>
              <a:rPr lang="en-US" altLang="en-US" sz="1600" dirty="0" err="1" smtClean="0"/>
              <a:t>cooling_demand</a:t>
            </a:r>
            <a:r>
              <a:rPr lang="en-US" altLang="en-US" sz="1600" dirty="0" smtClean="0"/>
              <a:t>;</a:t>
            </a:r>
          </a:p>
          <a:p>
            <a:r>
              <a:rPr lang="en-US" altLang="en-US" sz="1600" dirty="0" smtClean="0"/>
              <a:t>	double </a:t>
            </a:r>
            <a:r>
              <a:rPr lang="en-US" altLang="en-US" sz="1600" dirty="0" err="1" smtClean="0"/>
              <a:t>envelope_UA</a:t>
            </a:r>
            <a:r>
              <a:rPr lang="en-US" altLang="en-US" sz="1600" dirty="0" smtClean="0"/>
              <a:t>[Btu/</a:t>
            </a:r>
            <a:r>
              <a:rPr lang="en-US" altLang="en-US" sz="1600" dirty="0" err="1" smtClean="0"/>
              <a:t>degF</a:t>
            </a:r>
            <a:r>
              <a:rPr lang="en-US" altLang="en-US" sz="1600" dirty="0" smtClean="0"/>
              <a:t>]; </a:t>
            </a:r>
          </a:p>
          <a:p>
            <a:r>
              <a:rPr lang="en-US" altLang="en-US" sz="1600" dirty="0" smtClean="0"/>
              <a:t>	double </a:t>
            </a:r>
            <a:r>
              <a:rPr lang="en-US" altLang="en-US" sz="1600" dirty="0" err="1" smtClean="0"/>
              <a:t>airchange_UA</a:t>
            </a:r>
            <a:r>
              <a:rPr lang="en-US" altLang="en-US" sz="1600" dirty="0" smtClean="0"/>
              <a:t>[Btu/</a:t>
            </a:r>
            <a:r>
              <a:rPr lang="en-US" altLang="en-US" sz="1600" dirty="0" err="1" smtClean="0"/>
              <a:t>degF</a:t>
            </a:r>
            <a:r>
              <a:rPr lang="en-US" altLang="en-US" sz="1600" dirty="0" smtClean="0"/>
              <a:t>];</a:t>
            </a:r>
          </a:p>
          <a:p>
            <a:r>
              <a:rPr lang="en-US" altLang="en-US" sz="1600" dirty="0" smtClean="0"/>
              <a:t>	…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5341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Load parameters</a:t>
            </a: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4"/>
          </p:nvPr>
        </p:nvSpPr>
        <p:spPr/>
        <p:txBody>
          <a:bodyPr>
            <a:noAutofit/>
          </a:bodyPr>
          <a:lstStyle/>
          <a:p>
            <a:r>
              <a:rPr lang="en-US" altLang="en-US" sz="1200" smtClean="0"/>
              <a:t>object house {</a:t>
            </a:r>
          </a:p>
          <a:p>
            <a:r>
              <a:rPr lang="en-US" altLang="en-US" sz="1200" dirty="0" smtClean="0"/>
              <a:t>	// These parameters translate appliance operations into electrical demand</a:t>
            </a:r>
          </a:p>
          <a:p>
            <a:r>
              <a:rPr lang="en-US" altLang="en-US" sz="1200" dirty="0" smtClean="0"/>
              <a:t>	</a:t>
            </a:r>
            <a:r>
              <a:rPr lang="en-US" altLang="en-US" sz="1200" dirty="0" err="1" smtClean="0"/>
              <a:t>enduse</a:t>
            </a:r>
            <a:r>
              <a:rPr lang="en-US" altLang="en-US" sz="1200" dirty="0" smtClean="0"/>
              <a:t> panel; </a:t>
            </a:r>
          </a:p>
          <a:p>
            <a:r>
              <a:rPr lang="en-US" altLang="en-US" sz="1200" dirty="0" smtClean="0"/>
              <a:t>	complex </a:t>
            </a:r>
            <a:r>
              <a:rPr lang="en-US" altLang="en-US" sz="1200" dirty="0" err="1" smtClean="0"/>
              <a:t>panel.energy</a:t>
            </a:r>
            <a:r>
              <a:rPr lang="en-US" altLang="en-US" sz="1200" dirty="0" smtClean="0"/>
              <a:t>[</a:t>
            </a:r>
            <a:r>
              <a:rPr lang="en-US" altLang="en-US" sz="1200" dirty="0" err="1" smtClean="0"/>
              <a:t>kVAh</a:t>
            </a:r>
            <a:r>
              <a:rPr lang="en-US" altLang="en-US" sz="1200" dirty="0" smtClean="0"/>
              <a:t>];</a:t>
            </a:r>
          </a:p>
          <a:p>
            <a:r>
              <a:rPr lang="en-US" altLang="en-US" sz="1200" dirty="0" smtClean="0"/>
              <a:t>	complex </a:t>
            </a:r>
            <a:r>
              <a:rPr lang="en-US" altLang="en-US" sz="1200" dirty="0" err="1" smtClean="0"/>
              <a:t>panel.power</a:t>
            </a:r>
            <a:r>
              <a:rPr lang="en-US" altLang="en-US" sz="1200" dirty="0" smtClean="0"/>
              <a:t>[kVA];</a:t>
            </a:r>
          </a:p>
          <a:p>
            <a:r>
              <a:rPr lang="en-US" altLang="en-US" sz="1200" dirty="0" smtClean="0"/>
              <a:t>	complex </a:t>
            </a:r>
            <a:r>
              <a:rPr lang="en-US" altLang="en-US" sz="1200" dirty="0" err="1" smtClean="0"/>
              <a:t>panel.peak_demand</a:t>
            </a:r>
            <a:r>
              <a:rPr lang="en-US" altLang="en-US" sz="1200" dirty="0" smtClean="0"/>
              <a:t>[kVA]; </a:t>
            </a:r>
          </a:p>
          <a:p>
            <a:r>
              <a:rPr lang="en-US" altLang="en-US" sz="1200" dirty="0" smtClean="0"/>
              <a:t>	double </a:t>
            </a:r>
            <a:r>
              <a:rPr lang="en-US" altLang="en-US" sz="1200" dirty="0" err="1" smtClean="0"/>
              <a:t>panel.heatgain</a:t>
            </a:r>
            <a:r>
              <a:rPr lang="en-US" altLang="en-US" sz="1200" dirty="0" smtClean="0"/>
              <a:t>[Btu/h]; </a:t>
            </a:r>
          </a:p>
          <a:p>
            <a:r>
              <a:rPr lang="en-US" altLang="en-US" sz="1200" dirty="0" smtClean="0"/>
              <a:t>	double </a:t>
            </a:r>
            <a:r>
              <a:rPr lang="en-US" altLang="en-US" sz="1200" dirty="0" err="1" smtClean="0"/>
              <a:t>panel.heatgain_fraction</a:t>
            </a:r>
            <a:r>
              <a:rPr lang="en-US" altLang="en-US" sz="1200" dirty="0" smtClean="0"/>
              <a:t>[</a:t>
            </a:r>
            <a:r>
              <a:rPr lang="en-US" altLang="en-US" sz="1200" dirty="0" err="1" smtClean="0"/>
              <a:t>pu</a:t>
            </a:r>
            <a:r>
              <a:rPr lang="en-US" altLang="en-US" sz="1200" dirty="0" smtClean="0"/>
              <a:t>];</a:t>
            </a:r>
          </a:p>
          <a:p>
            <a:r>
              <a:rPr lang="en-US" altLang="en-US" sz="1200" dirty="0" smtClean="0"/>
              <a:t>	double </a:t>
            </a:r>
            <a:r>
              <a:rPr lang="en-US" altLang="en-US" sz="1200" dirty="0" err="1" smtClean="0"/>
              <a:t>panel.current_fraction</a:t>
            </a:r>
            <a:r>
              <a:rPr lang="en-US" altLang="en-US" sz="1200" dirty="0" smtClean="0"/>
              <a:t>[</a:t>
            </a:r>
            <a:r>
              <a:rPr lang="en-US" altLang="en-US" sz="1200" dirty="0" err="1" smtClean="0"/>
              <a:t>pu</a:t>
            </a:r>
            <a:r>
              <a:rPr lang="en-US" altLang="en-US" sz="1200" dirty="0" smtClean="0"/>
              <a:t>];</a:t>
            </a:r>
          </a:p>
          <a:p>
            <a:r>
              <a:rPr lang="en-US" altLang="en-US" sz="1200" dirty="0" smtClean="0"/>
              <a:t>	double </a:t>
            </a:r>
            <a:r>
              <a:rPr lang="en-US" altLang="en-US" sz="1200" dirty="0" err="1" smtClean="0"/>
              <a:t>panel.impedance_fraction</a:t>
            </a:r>
            <a:r>
              <a:rPr lang="en-US" altLang="en-US" sz="1200" dirty="0" smtClean="0"/>
              <a:t>[</a:t>
            </a:r>
            <a:r>
              <a:rPr lang="en-US" altLang="en-US" sz="1200" dirty="0" err="1" smtClean="0"/>
              <a:t>pu</a:t>
            </a:r>
            <a:r>
              <a:rPr lang="en-US" altLang="en-US" sz="1200" dirty="0" smtClean="0"/>
              <a:t>];</a:t>
            </a:r>
          </a:p>
          <a:p>
            <a:r>
              <a:rPr lang="en-US" altLang="en-US" sz="1200" dirty="0" smtClean="0"/>
              <a:t>	double </a:t>
            </a:r>
            <a:r>
              <a:rPr lang="en-US" altLang="en-US" sz="1200" dirty="0" err="1" smtClean="0"/>
              <a:t>panel.power_fraction</a:t>
            </a:r>
            <a:r>
              <a:rPr lang="en-US" altLang="en-US" sz="1200" dirty="0" smtClean="0"/>
              <a:t>[</a:t>
            </a:r>
            <a:r>
              <a:rPr lang="en-US" altLang="en-US" sz="1200" dirty="0" err="1" smtClean="0"/>
              <a:t>pu</a:t>
            </a:r>
            <a:r>
              <a:rPr lang="en-US" altLang="en-US" sz="1200" dirty="0" smtClean="0"/>
              <a:t>];</a:t>
            </a:r>
          </a:p>
          <a:p>
            <a:r>
              <a:rPr lang="en-US" altLang="en-US" sz="1200" dirty="0" smtClean="0"/>
              <a:t>	double </a:t>
            </a:r>
            <a:r>
              <a:rPr lang="en-US" altLang="en-US" sz="1200" dirty="0" err="1" smtClean="0"/>
              <a:t>panel.power_factor</a:t>
            </a:r>
            <a:r>
              <a:rPr lang="en-US" altLang="en-US" sz="1200" dirty="0" smtClean="0"/>
              <a:t>; </a:t>
            </a:r>
          </a:p>
          <a:p>
            <a:r>
              <a:rPr lang="en-US" altLang="en-US" sz="1200" dirty="0" smtClean="0"/>
              <a:t>	complex </a:t>
            </a:r>
            <a:r>
              <a:rPr lang="en-US" altLang="en-US" sz="1200" dirty="0" err="1" smtClean="0"/>
              <a:t>panel.constant_power</a:t>
            </a:r>
            <a:r>
              <a:rPr lang="en-US" altLang="en-US" sz="1200" dirty="0" smtClean="0"/>
              <a:t>[kVA];</a:t>
            </a:r>
          </a:p>
          <a:p>
            <a:r>
              <a:rPr lang="en-US" altLang="en-US" sz="1200" dirty="0" smtClean="0"/>
              <a:t>	complex </a:t>
            </a:r>
            <a:r>
              <a:rPr lang="en-US" altLang="en-US" sz="1200" dirty="0" err="1" smtClean="0"/>
              <a:t>panel.constant_current</a:t>
            </a:r>
            <a:r>
              <a:rPr lang="en-US" altLang="en-US" sz="1200" dirty="0" smtClean="0"/>
              <a:t>[kVA]; </a:t>
            </a:r>
          </a:p>
          <a:p>
            <a:r>
              <a:rPr lang="en-US" altLang="en-US" sz="1200" dirty="0" smtClean="0"/>
              <a:t>	complex </a:t>
            </a:r>
            <a:r>
              <a:rPr lang="en-US" altLang="en-US" sz="1200" dirty="0" err="1" smtClean="0"/>
              <a:t>panel.constant_admittance</a:t>
            </a:r>
            <a:r>
              <a:rPr lang="en-US" altLang="en-US" sz="1200" dirty="0" smtClean="0"/>
              <a:t>[kVA]; </a:t>
            </a:r>
          </a:p>
          <a:p>
            <a:r>
              <a:rPr lang="en-US" altLang="en-US" sz="1200" dirty="0" smtClean="0"/>
              <a:t>	double </a:t>
            </a:r>
            <a:r>
              <a:rPr lang="en-US" altLang="en-US" sz="1200" dirty="0" err="1" smtClean="0"/>
              <a:t>panel.voltage_factor</a:t>
            </a:r>
            <a:r>
              <a:rPr lang="en-US" altLang="en-US" sz="1200" dirty="0" smtClean="0"/>
              <a:t>[</a:t>
            </a:r>
            <a:r>
              <a:rPr lang="en-US" altLang="en-US" sz="1200" dirty="0" err="1" smtClean="0"/>
              <a:t>pu</a:t>
            </a:r>
            <a:r>
              <a:rPr lang="en-US" altLang="en-US" sz="1200" dirty="0" smtClean="0"/>
              <a:t>]; </a:t>
            </a:r>
          </a:p>
          <a:p>
            <a:r>
              <a:rPr lang="en-US" altLang="en-US" sz="1200" dirty="0" smtClean="0"/>
              <a:t>	double </a:t>
            </a:r>
            <a:r>
              <a:rPr lang="en-US" altLang="en-US" sz="1200" dirty="0" err="1" smtClean="0"/>
              <a:t>panel.breaker_amps</a:t>
            </a:r>
            <a:r>
              <a:rPr lang="en-US" altLang="en-US" sz="1200" dirty="0" smtClean="0"/>
              <a:t>[A];</a:t>
            </a:r>
          </a:p>
          <a:p>
            <a:r>
              <a:rPr lang="en-US" altLang="en-US" sz="1200" dirty="0" smtClean="0"/>
              <a:t>	double </a:t>
            </a:r>
            <a:r>
              <a:rPr lang="en-US" altLang="en-US" sz="1200" dirty="0" err="1" smtClean="0"/>
              <a:t>hvac_breaker_rating</a:t>
            </a:r>
            <a:r>
              <a:rPr lang="en-US" altLang="en-US" sz="1200" dirty="0" smtClean="0"/>
              <a:t>[A];</a:t>
            </a:r>
          </a:p>
          <a:p>
            <a:r>
              <a:rPr lang="en-US" altLang="en-US" sz="1200" dirty="0" smtClean="0"/>
              <a:t>	double </a:t>
            </a:r>
            <a:r>
              <a:rPr lang="en-US" altLang="en-US" sz="1200" dirty="0" err="1" smtClean="0"/>
              <a:t>hvac_power_factor</a:t>
            </a:r>
            <a:r>
              <a:rPr lang="en-US" altLang="en-US" sz="1200" dirty="0" smtClean="0"/>
              <a:t>[unit];        </a:t>
            </a:r>
          </a:p>
          <a:p>
            <a:r>
              <a:rPr lang="en-US" altLang="en-US" sz="1200" dirty="0" smtClean="0"/>
              <a:t>	double </a:t>
            </a:r>
            <a:r>
              <a:rPr lang="en-US" altLang="en-US" sz="1200" dirty="0" err="1" smtClean="0"/>
              <a:t>hvac_load</a:t>
            </a:r>
            <a:r>
              <a:rPr lang="en-US" altLang="en-US" sz="1200" dirty="0" smtClean="0"/>
              <a:t>; </a:t>
            </a:r>
          </a:p>
          <a:p>
            <a:r>
              <a:rPr lang="en-US" altLang="en-US" sz="1200" dirty="0" smtClean="0"/>
              <a:t>	double </a:t>
            </a:r>
            <a:r>
              <a:rPr lang="en-US" altLang="en-US" sz="1200" dirty="0" err="1" smtClean="0"/>
              <a:t>total_load</a:t>
            </a:r>
            <a:r>
              <a:rPr lang="en-US" altLang="en-US" sz="1200" dirty="0" smtClean="0"/>
              <a:t>; </a:t>
            </a:r>
          </a:p>
          <a:p>
            <a:r>
              <a:rPr lang="en-US" altLang="en-US" sz="1200" dirty="0" smtClean="0"/>
              <a:t>	…</a:t>
            </a: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4465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Enumerations</a:t>
            </a:r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4"/>
          </p:nvPr>
        </p:nvSpPr>
        <p:spPr/>
        <p:txBody>
          <a:bodyPr>
            <a:noAutofit/>
          </a:bodyPr>
          <a:lstStyle/>
          <a:p>
            <a:r>
              <a:rPr lang="en-US" altLang="en-US" sz="1400" dirty="0" smtClean="0"/>
              <a:t>object house {</a:t>
            </a:r>
          </a:p>
          <a:p>
            <a:r>
              <a:rPr lang="en-US" altLang="en-US" sz="1400" dirty="0" smtClean="0"/>
              <a:t>	// Various enumerations that define different aspects of home, * is default value</a:t>
            </a:r>
          </a:p>
          <a:p>
            <a:r>
              <a:rPr lang="en-US" altLang="en-US" sz="1400" dirty="0" smtClean="0"/>
              <a:t>	</a:t>
            </a:r>
            <a:r>
              <a:rPr lang="en-US" altLang="en-US" sz="1400" dirty="0" err="1" smtClean="0"/>
              <a:t>enum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heating_system_type</a:t>
            </a:r>
            <a:r>
              <a:rPr lang="en-US" altLang="en-US" sz="1400" dirty="0" smtClean="0"/>
              <a:t>; //RESISTANCE, *HEAT_PUMP, GAS, NONE</a:t>
            </a:r>
          </a:p>
          <a:p>
            <a:r>
              <a:rPr lang="en-US" altLang="en-US" sz="1400" dirty="0" smtClean="0"/>
              <a:t>	</a:t>
            </a:r>
            <a:r>
              <a:rPr lang="en-US" altLang="en-US" sz="1400" dirty="0" err="1" smtClean="0"/>
              <a:t>enum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cooling_system_type</a:t>
            </a:r>
            <a:r>
              <a:rPr lang="en-US" altLang="en-US" sz="1400" dirty="0" smtClean="0"/>
              <a:t>; //HEAT_PUMP, ELECTRIC, *NONE</a:t>
            </a:r>
          </a:p>
          <a:p>
            <a:r>
              <a:rPr lang="en-US" altLang="en-US" sz="1400" dirty="0" smtClean="0"/>
              <a:t>	</a:t>
            </a:r>
            <a:r>
              <a:rPr lang="en-US" altLang="en-US" sz="1400" dirty="0" err="1" smtClean="0"/>
              <a:t>enum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auxiliary_system_type</a:t>
            </a:r>
            <a:r>
              <a:rPr lang="en-US" altLang="en-US" sz="1400" dirty="0" smtClean="0"/>
              <a:t>; //ELECTRIC, *NONE</a:t>
            </a:r>
          </a:p>
          <a:p>
            <a:r>
              <a:rPr lang="en-US" altLang="en-US" sz="1400" dirty="0" smtClean="0"/>
              <a:t>	</a:t>
            </a:r>
            <a:r>
              <a:rPr lang="en-US" altLang="en-US" sz="1400" dirty="0" err="1" smtClean="0"/>
              <a:t>enum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auxiliary_strategy</a:t>
            </a:r>
            <a:r>
              <a:rPr lang="en-US" altLang="en-US" sz="1400" dirty="0" smtClean="0"/>
              <a:t>; //LOCKOUT, TIMER, DEADBAND, NONE</a:t>
            </a:r>
          </a:p>
          <a:p>
            <a:r>
              <a:rPr lang="en-US" altLang="en-US" sz="1400" dirty="0" smtClean="0"/>
              <a:t>	</a:t>
            </a:r>
            <a:r>
              <a:rPr lang="en-US" altLang="en-US" sz="1400" dirty="0" err="1" smtClean="0"/>
              <a:t>enum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fan_type</a:t>
            </a:r>
            <a:r>
              <a:rPr lang="en-US" altLang="en-US" sz="1400" dirty="0" smtClean="0"/>
              <a:t>; //TWO_SPEED, *ONE_SPEED, NONE</a:t>
            </a:r>
          </a:p>
          <a:p>
            <a:r>
              <a:rPr lang="en-US" altLang="en-US" sz="1400" dirty="0" smtClean="0"/>
              <a:t>	</a:t>
            </a:r>
            <a:r>
              <a:rPr lang="en-US" altLang="en-US" sz="1400" dirty="0" err="1" smtClean="0"/>
              <a:t>enum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thermal_integrity_level</a:t>
            </a:r>
            <a:r>
              <a:rPr lang="en-US" altLang="en-US" sz="1400" dirty="0" smtClean="0"/>
              <a:t>; // VERY_GOOD, GOOD, ABOVE_NORMAL, </a:t>
            </a:r>
          </a:p>
          <a:p>
            <a:r>
              <a:rPr lang="en-US" altLang="en-US" sz="1400" dirty="0"/>
              <a:t>	</a:t>
            </a:r>
            <a:r>
              <a:rPr lang="en-US" altLang="en-US" sz="1400" dirty="0" smtClean="0"/>
              <a:t>	// NORMAL, BELOW_NORMAL, LITTLE, VERY_LITTLE, *UNKNOWN</a:t>
            </a:r>
          </a:p>
          <a:p>
            <a:r>
              <a:rPr lang="en-US" altLang="en-US" sz="1400" dirty="0" smtClean="0"/>
              <a:t>	</a:t>
            </a:r>
            <a:r>
              <a:rPr lang="en-US" altLang="en-US" sz="1400" dirty="0" err="1" smtClean="0"/>
              <a:t>enum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glass_type</a:t>
            </a:r>
            <a:r>
              <a:rPr lang="en-US" altLang="en-US" sz="1400" dirty="0" smtClean="0"/>
              <a:t>; //*LOW_E_GLASS, GLASS, OTHER</a:t>
            </a:r>
          </a:p>
          <a:p>
            <a:r>
              <a:rPr lang="en-US" altLang="en-US" sz="1400" dirty="0" smtClean="0"/>
              <a:t>	</a:t>
            </a:r>
            <a:r>
              <a:rPr lang="en-US" altLang="en-US" sz="1400" dirty="0" err="1" smtClean="0"/>
              <a:t>enum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window_frame</a:t>
            </a:r>
            <a:r>
              <a:rPr lang="en-US" altLang="en-US" sz="1400" dirty="0" smtClean="0"/>
              <a:t>; //INSULATED, WOOD, *THERMAL_BREAK, ALUMINUM, NONE</a:t>
            </a:r>
          </a:p>
          <a:p>
            <a:r>
              <a:rPr lang="en-US" altLang="en-US" sz="1400" dirty="0" smtClean="0"/>
              <a:t>	</a:t>
            </a:r>
            <a:r>
              <a:rPr lang="en-US" altLang="en-US" sz="1400" dirty="0" err="1" smtClean="0"/>
              <a:t>enum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glazing_treatment</a:t>
            </a:r>
            <a:r>
              <a:rPr lang="en-US" altLang="en-US" sz="1400" dirty="0" smtClean="0"/>
              <a:t>; //HIGH_S, LOW_S, REFL, ABS, *CLEAR, OTHER</a:t>
            </a:r>
          </a:p>
          <a:p>
            <a:r>
              <a:rPr lang="en-US" altLang="en-US" sz="1400" dirty="0" smtClean="0"/>
              <a:t>	</a:t>
            </a:r>
            <a:r>
              <a:rPr lang="en-US" altLang="en-US" sz="1400" dirty="0" err="1" smtClean="0"/>
              <a:t>enum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glazing_layers</a:t>
            </a:r>
            <a:r>
              <a:rPr lang="en-US" altLang="en-US" sz="1400" dirty="0" smtClean="0"/>
              <a:t>; //THREE, *TWO, ONE, OTHER</a:t>
            </a:r>
          </a:p>
          <a:p>
            <a:r>
              <a:rPr lang="en-US" altLang="en-US" sz="1400" dirty="0" smtClean="0"/>
              <a:t>	</a:t>
            </a:r>
            <a:r>
              <a:rPr lang="en-US" altLang="en-US" sz="1400" dirty="0" err="1" smtClean="0"/>
              <a:t>enum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motor_model</a:t>
            </a:r>
            <a:r>
              <a:rPr lang="en-US" altLang="en-US" sz="1400" dirty="0" smtClean="0"/>
              <a:t>; //FULL, BASIC, *NONE</a:t>
            </a:r>
          </a:p>
          <a:p>
            <a:r>
              <a:rPr lang="en-US" altLang="en-US" sz="1400" dirty="0" smtClean="0"/>
              <a:t>	</a:t>
            </a:r>
            <a:r>
              <a:rPr lang="en-US" altLang="en-US" sz="1400" dirty="0" err="1" smtClean="0"/>
              <a:t>enum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motor_efficiency</a:t>
            </a:r>
            <a:r>
              <a:rPr lang="en-US" altLang="en-US" sz="1400" dirty="0" smtClean="0"/>
              <a:t>; //VERY_GOOD, GOOD, *AVERAGE, POOR, VERY_POOR</a:t>
            </a:r>
          </a:p>
          <a:p>
            <a:r>
              <a:rPr lang="en-US" altLang="en-US" sz="1400" dirty="0" smtClean="0"/>
              <a:t>	…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4475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“Easy” House – Major Parameters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en-US" smtClean="0"/>
              <a:t>object house {</a:t>
            </a:r>
          </a:p>
          <a:p>
            <a:r>
              <a:rPr lang="en-US" altLang="en-US" smtClean="0"/>
              <a:t>}</a:t>
            </a:r>
            <a:endParaRPr lang="en-US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590800" y="1447800"/>
            <a:ext cx="5029200" cy="1524000"/>
            <a:chOff x="2590800" y="1447800"/>
            <a:chExt cx="5029200" cy="1524000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 bwMode="auto">
            <a:xfrm>
              <a:off x="4267200" y="1447800"/>
              <a:ext cx="3352800" cy="15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>
                <a:spcBef>
                  <a:spcPct val="20000"/>
                </a:spcBef>
                <a:defRPr/>
              </a:pP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object house {</a:t>
              </a:r>
            </a:p>
            <a:p>
              <a:pPr marL="342900" indent="-342900" eaLnBrk="0" hangingPunct="0">
                <a:spcBef>
                  <a:spcPct val="20000"/>
                </a:spcBef>
                <a:defRPr/>
              </a:pP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kern="0" dirty="0" err="1">
                  <a:latin typeface="Courier New" pitchFamily="49" charset="0"/>
                  <a:cs typeface="Courier New" pitchFamily="49" charset="0"/>
                </a:rPr>
                <a:t>floor_area</a:t>
              </a: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 2500;</a:t>
              </a:r>
            </a:p>
            <a:p>
              <a:pPr marL="342900" indent="-342900" eaLnBrk="0" hangingPunct="0">
                <a:spcBef>
                  <a:spcPct val="20000"/>
                </a:spcBef>
                <a:defRPr/>
              </a:pP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2590800" y="1828800"/>
              <a:ext cx="1524000" cy="228600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457200" y="2438400"/>
            <a:ext cx="3657600" cy="2971800"/>
            <a:chOff x="457200" y="2438400"/>
            <a:chExt cx="3657600" cy="2971800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 bwMode="auto">
            <a:xfrm>
              <a:off x="457200" y="2438400"/>
              <a:ext cx="3657600" cy="297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>
                <a:spcBef>
                  <a:spcPct val="20000"/>
                </a:spcBef>
                <a:defRPr/>
              </a:pP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object house {</a:t>
              </a:r>
            </a:p>
            <a:p>
              <a:pPr marL="342900" indent="-342900" eaLnBrk="0" hangingPunct="0">
                <a:spcBef>
                  <a:spcPct val="20000"/>
                </a:spcBef>
                <a:defRPr/>
              </a:pP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kern="0" dirty="0" err="1">
                  <a:latin typeface="Courier New" pitchFamily="49" charset="0"/>
                  <a:cs typeface="Courier New" pitchFamily="49" charset="0"/>
                </a:rPr>
                <a:t>floor_area</a:t>
              </a: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 2500;</a:t>
              </a:r>
            </a:p>
            <a:p>
              <a:pPr marL="342900" indent="-342900" eaLnBrk="0" hangingPunct="0">
                <a:spcBef>
                  <a:spcPct val="20000"/>
                </a:spcBef>
                <a:defRPr/>
              </a:pP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kern="0" dirty="0" err="1">
                  <a:latin typeface="Courier New" pitchFamily="49" charset="0"/>
                  <a:cs typeface="Courier New" pitchFamily="49" charset="0"/>
                </a:rPr>
                <a:t>thermal_integrity</a:t>
              </a: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 GOOD;</a:t>
              </a:r>
            </a:p>
            <a:p>
              <a:pPr marL="342900" indent="-342900" eaLnBrk="0" hangingPunct="0">
                <a:spcBef>
                  <a:spcPct val="20000"/>
                </a:spcBef>
                <a:defRPr/>
              </a:pP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kern="0" dirty="0" err="1">
                  <a:latin typeface="Courier New" pitchFamily="49" charset="0"/>
                  <a:cs typeface="Courier New" pitchFamily="49" charset="0"/>
                </a:rPr>
                <a:t>cooling_setpoint</a:t>
              </a: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 72;</a:t>
              </a:r>
            </a:p>
            <a:p>
              <a:pPr marL="342900" indent="-342900" eaLnBrk="0" hangingPunct="0">
                <a:spcBef>
                  <a:spcPct val="20000"/>
                </a:spcBef>
                <a:defRPr/>
              </a:pP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kern="0" dirty="0" err="1">
                  <a:latin typeface="Courier New" pitchFamily="49" charset="0"/>
                  <a:cs typeface="Courier New" pitchFamily="49" charset="0"/>
                </a:rPr>
                <a:t>heating_setpoint</a:t>
              </a: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 65;</a:t>
              </a:r>
            </a:p>
            <a:p>
              <a:pPr marL="342900" indent="-342900" eaLnBrk="0" hangingPunct="0">
                <a:spcBef>
                  <a:spcPct val="20000"/>
                </a:spcBef>
                <a:defRPr/>
              </a:pP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 rot="8556481">
              <a:off x="3429000" y="2438400"/>
              <a:ext cx="685800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3505200" y="2438400"/>
            <a:ext cx="5867400" cy="3962400"/>
            <a:chOff x="3505200" y="2438400"/>
            <a:chExt cx="5867400" cy="3962400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 bwMode="auto">
            <a:xfrm>
              <a:off x="4267200" y="2438400"/>
              <a:ext cx="5105400" cy="396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>
                <a:spcBef>
                  <a:spcPct val="20000"/>
                </a:spcBef>
                <a:defRPr/>
              </a:pP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object house {</a:t>
              </a:r>
            </a:p>
            <a:p>
              <a:pPr marL="342900" indent="-342900" eaLnBrk="0" hangingPunct="0">
                <a:spcBef>
                  <a:spcPct val="20000"/>
                </a:spcBef>
                <a:defRPr/>
              </a:pP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kern="0" dirty="0" err="1">
                  <a:latin typeface="Courier New" pitchFamily="49" charset="0"/>
                  <a:cs typeface="Courier New" pitchFamily="49" charset="0"/>
                </a:rPr>
                <a:t>floor_area</a:t>
              </a: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 2500;</a:t>
              </a:r>
            </a:p>
            <a:p>
              <a:pPr marL="342900" indent="-342900" eaLnBrk="0" hangingPunct="0">
                <a:spcBef>
                  <a:spcPct val="20000"/>
                </a:spcBef>
                <a:defRPr/>
              </a:pP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kern="0" dirty="0" err="1">
                  <a:latin typeface="Courier New" pitchFamily="49" charset="0"/>
                  <a:cs typeface="Courier New" pitchFamily="49" charset="0"/>
                </a:rPr>
                <a:t>Rwall</a:t>
              </a: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 19;</a:t>
              </a:r>
            </a:p>
            <a:p>
              <a:pPr marL="342900" indent="-342900" eaLnBrk="0" hangingPunct="0">
                <a:spcBef>
                  <a:spcPct val="20000"/>
                </a:spcBef>
                <a:defRPr/>
              </a:pP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kern="0" dirty="0" err="1">
                  <a:latin typeface="Courier New" pitchFamily="49" charset="0"/>
                  <a:cs typeface="Courier New" pitchFamily="49" charset="0"/>
                </a:rPr>
                <a:t>Rroof</a:t>
              </a: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 30;</a:t>
              </a:r>
            </a:p>
            <a:p>
              <a:pPr marL="342900" indent="-342900" eaLnBrk="0" hangingPunct="0">
                <a:spcBef>
                  <a:spcPct val="20000"/>
                </a:spcBef>
                <a:defRPr/>
              </a:pP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kern="0" dirty="0" err="1">
                  <a:latin typeface="Courier New" pitchFamily="49" charset="0"/>
                  <a:cs typeface="Courier New" pitchFamily="49" charset="0"/>
                </a:rPr>
                <a:t>Rfloor</a:t>
              </a: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 22;</a:t>
              </a:r>
            </a:p>
            <a:p>
              <a:pPr marL="342900" indent="-342900" eaLnBrk="0" hangingPunct="0">
                <a:spcBef>
                  <a:spcPct val="20000"/>
                </a:spcBef>
                <a:defRPr/>
              </a:pP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kern="0" dirty="0" err="1">
                  <a:latin typeface="Courier New" pitchFamily="49" charset="0"/>
                  <a:cs typeface="Courier New" pitchFamily="49" charset="0"/>
                </a:rPr>
                <a:t>Rdoors</a:t>
              </a: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 5;</a:t>
              </a:r>
            </a:p>
            <a:p>
              <a:pPr marL="342900" indent="-342900" eaLnBrk="0" hangingPunct="0">
                <a:spcBef>
                  <a:spcPct val="20000"/>
                </a:spcBef>
                <a:defRPr/>
              </a:pP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kern="0" dirty="0" err="1">
                  <a:latin typeface="Courier New" pitchFamily="49" charset="0"/>
                  <a:cs typeface="Courier New" pitchFamily="49" charset="0"/>
                </a:rPr>
                <a:t>Rwindows</a:t>
              </a: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 2.1;</a:t>
              </a:r>
            </a:p>
            <a:p>
              <a:pPr marL="342900" indent="-342900" eaLnBrk="0" hangingPunct="0">
                <a:spcBef>
                  <a:spcPct val="20000"/>
                </a:spcBef>
                <a:defRPr/>
              </a:pP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kern="0" dirty="0" err="1">
                  <a:latin typeface="Courier New" pitchFamily="49" charset="0"/>
                  <a:cs typeface="Courier New" pitchFamily="49" charset="0"/>
                </a:rPr>
                <a:t>airchange_per_hour</a:t>
              </a: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 0.5;</a:t>
              </a:r>
            </a:p>
            <a:p>
              <a:pPr marL="342900" indent="-342900" eaLnBrk="0" hangingPunct="0">
                <a:spcBef>
                  <a:spcPct val="20000"/>
                </a:spcBef>
                <a:defRPr/>
              </a:pP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kern="0" dirty="0" err="1">
                  <a:latin typeface="Courier New" pitchFamily="49" charset="0"/>
                  <a:cs typeface="Courier New" pitchFamily="49" charset="0"/>
                </a:rPr>
                <a:t>number_of</a:t>
              </a: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_stories 1;</a:t>
              </a:r>
            </a:p>
            <a:p>
              <a:pPr marL="342900" indent="-342900" eaLnBrk="0" hangingPunct="0">
                <a:spcBef>
                  <a:spcPct val="20000"/>
                </a:spcBef>
                <a:defRPr/>
              </a:pP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kern="0" dirty="0" err="1">
                  <a:latin typeface="Courier New" pitchFamily="49" charset="0"/>
                  <a:cs typeface="Courier New" pitchFamily="49" charset="0"/>
                </a:rPr>
                <a:t>cooling_setpoint</a:t>
              </a: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 72;</a:t>
              </a:r>
            </a:p>
            <a:p>
              <a:pPr marL="342900" indent="-342900" eaLnBrk="0" hangingPunct="0">
                <a:spcBef>
                  <a:spcPct val="20000"/>
                </a:spcBef>
                <a:defRPr/>
              </a:pP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kern="0" dirty="0" err="1">
                  <a:latin typeface="Courier New" pitchFamily="49" charset="0"/>
                  <a:cs typeface="Courier New" pitchFamily="49" charset="0"/>
                </a:rPr>
                <a:t>heating_setpoint</a:t>
              </a: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 65;</a:t>
              </a:r>
            </a:p>
            <a:p>
              <a:pPr marL="342900" indent="-342900" eaLnBrk="0" hangingPunct="0">
                <a:spcBef>
                  <a:spcPct val="20000"/>
                </a:spcBef>
                <a:defRPr/>
              </a:pP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kern="0" dirty="0" err="1">
                  <a:latin typeface="Courier New" pitchFamily="49" charset="0"/>
                  <a:cs typeface="Courier New" pitchFamily="49" charset="0"/>
                </a:rPr>
                <a:t>cooling_system_type</a:t>
              </a: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 ELECTRIC;</a:t>
              </a:r>
            </a:p>
            <a:p>
              <a:pPr marL="342900" indent="-342900" eaLnBrk="0" hangingPunct="0">
                <a:spcBef>
                  <a:spcPct val="20000"/>
                </a:spcBef>
                <a:defRPr/>
              </a:pP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kern="0" dirty="0" err="1">
                  <a:latin typeface="Courier New" pitchFamily="49" charset="0"/>
                  <a:cs typeface="Courier New" pitchFamily="49" charset="0"/>
                </a:rPr>
                <a:t>heating_system_type</a:t>
              </a: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 HEAT_PUMP;</a:t>
              </a:r>
            </a:p>
            <a:p>
              <a:pPr marL="342900" indent="-342900" eaLnBrk="0" hangingPunct="0">
                <a:spcBef>
                  <a:spcPct val="20000"/>
                </a:spcBef>
                <a:defRPr/>
              </a:pP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kern="0" dirty="0" err="1">
                  <a:latin typeface="Courier New" pitchFamily="49" charset="0"/>
                  <a:cs typeface="Courier New" pitchFamily="49" charset="0"/>
                </a:rPr>
                <a:t>auxiliary_system_type</a:t>
              </a: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 ELECTRIC;</a:t>
              </a:r>
            </a:p>
            <a:p>
              <a:pPr marL="342900" indent="-342900" eaLnBrk="0" hangingPunct="0">
                <a:spcBef>
                  <a:spcPct val="20000"/>
                </a:spcBef>
                <a:defRPr/>
              </a:pPr>
              <a:r>
                <a:rPr lang="en-US" sz="1600" kern="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3505200" y="3505200"/>
              <a:ext cx="914400" cy="228600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717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Implicit Models</a:t>
            </a:r>
            <a:br>
              <a:rPr lang="en-US" altLang="en-US" smtClean="0"/>
            </a:br>
            <a:r>
              <a:rPr lang="en-US" altLang="en-US" smtClean="0"/>
              <a:t>Residential Enduse</a:t>
            </a:r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/>
              <a:t>All residential objects can be used as a residential </a:t>
            </a:r>
            <a:r>
              <a:rPr lang="en-US" sz="2000" kern="0" dirty="0" err="1"/>
              <a:t>enduse</a:t>
            </a:r>
            <a:endParaRPr lang="en-US" sz="2000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/>
              <a:t>Uses any of four available </a:t>
            </a:r>
            <a:r>
              <a:rPr lang="en-US" sz="2000" kern="0" dirty="0" err="1"/>
              <a:t>loadshapes</a:t>
            </a:r>
            <a:r>
              <a:rPr lang="en-US" sz="2000" kern="0" dirty="0"/>
              <a:t> (analog, pulsed, modulated, queued)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/>
              <a:t>Overrides physical state driven models, but certain variables are still used (e.g. </a:t>
            </a:r>
            <a:r>
              <a:rPr lang="en-US" sz="2000" i="1" kern="0" dirty="0"/>
              <a:t>placement</a:t>
            </a:r>
            <a:r>
              <a:rPr lang="en-US" sz="2000" kern="0" dirty="0"/>
              <a:t> still determines the where the </a:t>
            </a:r>
            <a:r>
              <a:rPr lang="en-US" sz="2000" kern="0" dirty="0" err="1"/>
              <a:t>heatgain</a:t>
            </a:r>
            <a:r>
              <a:rPr lang="en-US" sz="2000" kern="0" dirty="0"/>
              <a:t> goes)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/>
              <a:t>By default, all appliances are turned on as residential </a:t>
            </a:r>
            <a:r>
              <a:rPr lang="en-US" sz="2000" kern="0" dirty="0" err="1"/>
              <a:t>enduses</a:t>
            </a:r>
            <a:endParaRPr lang="en-US" sz="2000" kern="0" dirty="0"/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/>
              <a:t>Certain appliances may be turned on, or all of the turned </a:t>
            </a:r>
            <a:r>
              <a:rPr lang="en-US" sz="2000" kern="0" dirty="0" smtClean="0"/>
              <a:t>off</a:t>
            </a:r>
          </a:p>
          <a:p>
            <a:pPr marL="233362" lvl="1" indent="0"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module residential { </a:t>
            </a:r>
          </a:p>
          <a:p>
            <a:pPr marL="233362" lvl="1" indent="0"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implicit_enduses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NONE;</a:t>
            </a:r>
          </a:p>
          <a:p>
            <a:pPr marL="233362" lvl="1" indent="0"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or</a:t>
            </a:r>
            <a:endParaRPr lang="en-US" sz="1800" i="1" dirty="0">
              <a:latin typeface="Courier New" pitchFamily="49" charset="0"/>
              <a:cs typeface="Courier New" pitchFamily="49" charset="0"/>
            </a:endParaRPr>
          </a:p>
          <a:p>
            <a:pPr marL="233362" lvl="1" indent="0">
              <a:buNone/>
              <a:defRPr/>
            </a:pP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implicit_enduses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LIGHTS|PLUGS;</a:t>
            </a:r>
          </a:p>
          <a:p>
            <a:pPr marL="233362" lvl="1" indent="0"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 </a:t>
            </a:r>
            <a:endParaRPr lang="en-US" sz="1800" b="1" kern="0" dirty="0">
              <a:latin typeface="Courier New" pitchFamily="49" charset="0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0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Residential Enduse</a:t>
            </a:r>
            <a:endParaRPr lang="en-US" altLang="en-US"/>
          </a:p>
        </p:txBody>
      </p:sp>
      <p:sp>
        <p:nvSpPr>
          <p:cNvPr id="7" name="Rectangle 3"/>
          <p:cNvSpPr txBox="1">
            <a:spLocks noGrp="1" noChangeArrowheads="1"/>
          </p:cNvSpPr>
          <p:nvPr>
            <p:ph sz="quarter" idx="14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200" b="1" kern="0" dirty="0">
                <a:latin typeface="Courier New" pitchFamily="49" charset="0"/>
              </a:rPr>
              <a:t>o</a:t>
            </a:r>
            <a:r>
              <a:rPr lang="en-US" sz="1200" b="1" kern="0" dirty="0" err="1">
                <a:latin typeface="Courier New" pitchFamily="49" charset="0"/>
              </a:rPr>
              <a:t>bject</a:t>
            </a:r>
            <a:r>
              <a:rPr lang="en-US" sz="1200" b="1" kern="0" dirty="0">
                <a:latin typeface="Courier New" pitchFamily="49" charset="0"/>
              </a:rPr>
              <a:t> lights {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// User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assigned values. Lights are only used as an example.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power_factor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[unit];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heatgain_fraction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pu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installed_power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[kW];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impedance_fraction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pu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current_fraction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pu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power_fraction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pu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loadshape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shape;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breaker_amps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[A];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// Automatically updated values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heatgain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[Btu/h];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power[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kVA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complex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energy[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kVAh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complex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peak_demand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kVA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voltage_factor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pu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constant_current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kVA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];	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constant_power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kVA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constant_impedance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kVA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defRPr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lnSpc>
                <a:spcPct val="100000"/>
              </a:lnSpc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4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Residential Enduse (example)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class lights { 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loadshape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myshape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 </a:t>
            </a:r>
            <a:endParaRPr lang="en-US" sz="1400" kern="0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kern="0" dirty="0">
                <a:latin typeface="Courier New" pitchFamily="49" charset="0"/>
              </a:rPr>
              <a:t>object lights {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myshape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"type: analog; schedule: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schedule-name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energy: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kWh";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installed_power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1 kW;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power_factor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0.95;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impedance_fraction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1.0;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power_fraction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0.0;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current_fraction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0.0;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placement INDOOR;	</a:t>
            </a:r>
          </a:p>
          <a:p>
            <a:pPr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02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Available Appliances</a:t>
            </a:r>
            <a:endParaRPr lang="en-US" alt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altLang="en-US" smtClean="0"/>
              <a:t>Waterheater</a:t>
            </a:r>
          </a:p>
          <a:p>
            <a:r>
              <a:rPr lang="en-US" altLang="en-US" smtClean="0"/>
              <a:t>Lights</a:t>
            </a:r>
          </a:p>
          <a:p>
            <a:r>
              <a:rPr lang="en-US" altLang="en-US" smtClean="0"/>
              <a:t>Refrigerator</a:t>
            </a:r>
          </a:p>
          <a:p>
            <a:r>
              <a:rPr lang="en-US" altLang="en-US" smtClean="0"/>
              <a:t>Clotheswasher</a:t>
            </a:r>
          </a:p>
          <a:p>
            <a:r>
              <a:rPr lang="en-US" altLang="en-US" smtClean="0"/>
              <a:t>Dishwasher</a:t>
            </a:r>
          </a:p>
          <a:p>
            <a:r>
              <a:rPr lang="en-US" altLang="en-US" smtClean="0"/>
              <a:t>Plugs</a:t>
            </a:r>
            <a:endParaRPr lang="en-US" altLang="en-US"/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altLang="en-US" smtClean="0"/>
              <a:t>Microwave</a:t>
            </a:r>
          </a:p>
          <a:p>
            <a:r>
              <a:rPr lang="en-US" altLang="en-US" smtClean="0"/>
              <a:t>Range</a:t>
            </a:r>
          </a:p>
          <a:p>
            <a:r>
              <a:rPr lang="en-US" altLang="en-US" smtClean="0"/>
              <a:t>Freezer</a:t>
            </a:r>
          </a:p>
          <a:p>
            <a:r>
              <a:rPr lang="en-US" altLang="en-US" smtClean="0"/>
              <a:t>Dryer</a:t>
            </a:r>
          </a:p>
          <a:p>
            <a:r>
              <a:rPr lang="en-US" altLang="en-US" smtClean="0"/>
              <a:t>Evcharger</a:t>
            </a:r>
          </a:p>
          <a:p>
            <a:r>
              <a:rPr lang="en-US" altLang="en-US" smtClean="0"/>
              <a:t>Occupants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79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Waterheater (physical model)</a:t>
            </a: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>
                <a:cs typeface="Courier New" pitchFamily="49" charset="0"/>
              </a:rPr>
              <a:t>The water heater simulation uses two very different models depending on the state of the tank at any given moment. They are</a:t>
            </a:r>
            <a:r>
              <a:rPr lang="en-US" sz="2000" dirty="0" smtClean="0">
                <a:cs typeface="Courier New" pitchFamily="49" charset="0"/>
              </a:rPr>
              <a:t>:</a:t>
            </a:r>
            <a:endParaRPr lang="en-US" sz="2000" dirty="0">
              <a:cs typeface="Courier New" pitchFamily="49" charset="0"/>
            </a:endParaRPr>
          </a:p>
          <a:p>
            <a:pPr>
              <a:defRPr/>
            </a:pPr>
            <a:endParaRPr lang="en-US" sz="2000" u="sng" dirty="0" smtClean="0">
              <a:cs typeface="Courier New" pitchFamily="49" charset="0"/>
            </a:endParaRPr>
          </a:p>
          <a:p>
            <a:pPr>
              <a:defRPr/>
            </a:pPr>
            <a:r>
              <a:rPr lang="en-US" sz="2000" u="sng" dirty="0" smtClean="0">
                <a:cs typeface="Courier New" pitchFamily="49" charset="0"/>
              </a:rPr>
              <a:t>One-Node </a:t>
            </a:r>
            <a:r>
              <a:rPr lang="en-US" sz="2000" u="sng" dirty="0">
                <a:cs typeface="Courier New" pitchFamily="49" charset="0"/>
              </a:rPr>
              <a:t>Model</a:t>
            </a:r>
            <a:r>
              <a:rPr lang="en-US" sz="2000" u="sng" dirty="0" smtClean="0">
                <a:cs typeface="Courier New" pitchFamily="49" charset="0"/>
              </a:rPr>
              <a:t>:</a:t>
            </a:r>
            <a:endParaRPr lang="en-US" sz="2000" u="sng" dirty="0">
              <a:cs typeface="Courier New" pitchFamily="49" charset="0"/>
            </a:endParaRPr>
          </a:p>
          <a:p>
            <a:pPr marL="742950" lvl="1" indent="-285750">
              <a:defRPr/>
            </a:pPr>
            <a:r>
              <a:rPr lang="en-US" sz="2000" dirty="0" smtClean="0">
                <a:cs typeface="Courier New" pitchFamily="49" charset="0"/>
              </a:rPr>
              <a:t>Simple</a:t>
            </a:r>
            <a:r>
              <a:rPr lang="en-US" sz="2000" dirty="0">
                <a:cs typeface="Courier New" pitchFamily="49" charset="0"/>
              </a:rPr>
              <a:t>, </a:t>
            </a:r>
            <a:r>
              <a:rPr lang="en-US" sz="2000" dirty="0" smtClean="0">
                <a:cs typeface="Courier New" pitchFamily="49" charset="0"/>
              </a:rPr>
              <a:t>lumped-parameter: tank is at uniform temperature</a:t>
            </a:r>
            <a:endParaRPr lang="en-US" sz="2000" dirty="0">
              <a:cs typeface="Courier New" pitchFamily="49" charset="0"/>
            </a:endParaRPr>
          </a:p>
          <a:p>
            <a:pPr marL="742950" lvl="1" indent="-285750">
              <a:defRPr/>
            </a:pPr>
            <a:r>
              <a:rPr lang="en-US" sz="2000" dirty="0" smtClean="0">
                <a:cs typeface="Courier New" pitchFamily="49" charset="0"/>
              </a:rPr>
              <a:t>Computes time </a:t>
            </a:r>
            <a:r>
              <a:rPr lang="en-US" sz="2000" dirty="0">
                <a:cs typeface="Courier New" pitchFamily="49" charset="0"/>
              </a:rPr>
              <a:t>required </a:t>
            </a:r>
            <a:r>
              <a:rPr lang="en-US" sz="2000" dirty="0" smtClean="0">
                <a:cs typeface="Courier New" pitchFamily="49" charset="0"/>
              </a:rPr>
              <a:t>to change temperature of entire mass</a:t>
            </a:r>
            <a:endParaRPr lang="en-US" sz="2000" dirty="0">
              <a:cs typeface="Courier New" pitchFamily="49" charset="0"/>
            </a:endParaRPr>
          </a:p>
          <a:p>
            <a:pPr>
              <a:defRPr/>
            </a:pPr>
            <a:endParaRPr lang="en-US" sz="2000" u="sng" dirty="0" smtClean="0">
              <a:cs typeface="Courier New" pitchFamily="49" charset="0"/>
            </a:endParaRPr>
          </a:p>
          <a:p>
            <a:pPr>
              <a:defRPr/>
            </a:pPr>
            <a:r>
              <a:rPr lang="en-US" sz="2000" u="sng" dirty="0" smtClean="0">
                <a:cs typeface="Courier New" pitchFamily="49" charset="0"/>
              </a:rPr>
              <a:t>Two-Node </a:t>
            </a:r>
            <a:r>
              <a:rPr lang="en-US" sz="2000" u="sng" dirty="0">
                <a:cs typeface="Courier New" pitchFamily="49" charset="0"/>
              </a:rPr>
              <a:t>Model</a:t>
            </a:r>
            <a:r>
              <a:rPr lang="en-US" sz="2000" u="sng" dirty="0" smtClean="0">
                <a:cs typeface="Courier New" pitchFamily="49" charset="0"/>
              </a:rPr>
              <a:t>:</a:t>
            </a:r>
            <a:endParaRPr lang="en-US" sz="2000" u="sng" dirty="0">
              <a:cs typeface="Courier New" pitchFamily="49" charset="0"/>
            </a:endParaRPr>
          </a:p>
          <a:p>
            <a:pPr marL="742950" lvl="1" indent="-285750">
              <a:defRPr/>
            </a:pPr>
            <a:r>
              <a:rPr lang="en-US" sz="2000" dirty="0" smtClean="0">
                <a:cs typeface="Courier New" pitchFamily="49" charset="0"/>
              </a:rPr>
              <a:t>Two waster masses, </a:t>
            </a:r>
            <a:r>
              <a:rPr lang="en-US" sz="2000" dirty="0">
                <a:cs typeface="Courier New" pitchFamily="49" charset="0"/>
              </a:rPr>
              <a:t>each at </a:t>
            </a:r>
            <a:r>
              <a:rPr lang="en-US" sz="2000" dirty="0" smtClean="0">
                <a:cs typeface="Courier New" pitchFamily="49" charset="0"/>
              </a:rPr>
              <a:t>different uniform temperature</a:t>
            </a:r>
            <a:endParaRPr lang="en-US" sz="2000" dirty="0">
              <a:cs typeface="Courier New" pitchFamily="49" charset="0"/>
            </a:endParaRPr>
          </a:p>
          <a:p>
            <a:pPr marL="742950" lvl="1" indent="-285750">
              <a:defRPr/>
            </a:pPr>
            <a:r>
              <a:rPr lang="en-US" sz="2000" dirty="0" smtClean="0">
                <a:cs typeface="Courier New" pitchFamily="49" charset="0"/>
              </a:rPr>
              <a:t>Upper </a:t>
            </a:r>
            <a:r>
              <a:rPr lang="en-US" sz="2000" dirty="0">
                <a:cs typeface="Courier New" pitchFamily="49" charset="0"/>
              </a:rPr>
              <a:t>“hot” node </a:t>
            </a:r>
            <a:r>
              <a:rPr lang="en-US" sz="2000" dirty="0" smtClean="0">
                <a:cs typeface="Courier New" pitchFamily="49" charset="0"/>
              </a:rPr>
              <a:t>near </a:t>
            </a:r>
            <a:r>
              <a:rPr lang="en-US" sz="2000" dirty="0">
                <a:cs typeface="Courier New" pitchFamily="49" charset="0"/>
              </a:rPr>
              <a:t>the </a:t>
            </a:r>
            <a:r>
              <a:rPr lang="en-US" sz="2000" dirty="0" smtClean="0">
                <a:cs typeface="Courier New" pitchFamily="49" charset="0"/>
              </a:rPr>
              <a:t>set </a:t>
            </a:r>
            <a:r>
              <a:rPr lang="en-US" sz="2000" dirty="0">
                <a:cs typeface="Courier New" pitchFamily="49" charset="0"/>
              </a:rPr>
              <a:t>point </a:t>
            </a:r>
            <a:r>
              <a:rPr lang="en-US" sz="2000" dirty="0" smtClean="0">
                <a:cs typeface="Courier New" pitchFamily="49" charset="0"/>
              </a:rPr>
              <a:t>temperature</a:t>
            </a:r>
          </a:p>
          <a:p>
            <a:pPr marL="742950" lvl="1" indent="-285750">
              <a:defRPr/>
            </a:pPr>
            <a:r>
              <a:rPr lang="en-US" sz="2000" dirty="0">
                <a:cs typeface="Courier New" pitchFamily="49" charset="0"/>
              </a:rPr>
              <a:t>L</a:t>
            </a:r>
            <a:r>
              <a:rPr lang="en-US" sz="2000" dirty="0" smtClean="0">
                <a:cs typeface="Courier New" pitchFamily="49" charset="0"/>
              </a:rPr>
              <a:t>ower </a:t>
            </a:r>
            <a:r>
              <a:rPr lang="en-US" sz="2000" dirty="0">
                <a:cs typeface="Courier New" pitchFamily="49" charset="0"/>
              </a:rPr>
              <a:t>“cold” node is </a:t>
            </a:r>
            <a:r>
              <a:rPr lang="en-US" sz="2000" dirty="0" smtClean="0">
                <a:cs typeface="Courier New" pitchFamily="49" charset="0"/>
              </a:rPr>
              <a:t>between inlet temperature and </a:t>
            </a:r>
            <a:r>
              <a:rPr lang="en-US" sz="2000" dirty="0" err="1" smtClean="0">
                <a:cs typeface="Courier New" pitchFamily="49" charset="0"/>
              </a:rPr>
              <a:t>setpoint</a:t>
            </a:r>
            <a:endParaRPr lang="en-US" sz="2000" dirty="0">
              <a:cs typeface="Courier New" pitchFamily="49" charset="0"/>
            </a:endParaRPr>
          </a:p>
          <a:p>
            <a:pPr marL="742950" lvl="1" indent="-285750">
              <a:defRPr/>
            </a:pPr>
            <a:r>
              <a:rPr lang="en-US" sz="2000" dirty="0" smtClean="0">
                <a:cs typeface="Courier New" pitchFamily="49" charset="0"/>
              </a:rPr>
              <a:t>Computes motion of thermocline as heat is added/removed</a:t>
            </a:r>
            <a:endParaRPr lang="en-US" sz="2000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8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Property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en-US" smtClean="0"/>
              <a:t>Same as recorder, but with aggregators</a:t>
            </a:r>
          </a:p>
          <a:p>
            <a:pPr lvl="1"/>
            <a:r>
              <a:rPr lang="en-US" altLang="en-US" smtClean="0"/>
              <a:t>count, min, max, avg, std, sum, prod, mean, var, kur, gamma</a:t>
            </a:r>
          </a:p>
          <a:p>
            <a:endParaRPr lang="en-US" altLang="en-US" smtClean="0"/>
          </a:p>
          <a:p>
            <a:r>
              <a:rPr lang="en-US" altLang="en-US" smtClean="0"/>
              <a:t>Parts used for complex values</a:t>
            </a:r>
          </a:p>
          <a:p>
            <a:pPr lvl="1"/>
            <a:r>
              <a:rPr lang="en-US" altLang="en-US" smtClean="0"/>
              <a:t>real, imag, mag, ang, arg</a:t>
            </a:r>
          </a:p>
          <a:p>
            <a:endParaRPr lang="en-US" altLang="en-US" smtClean="0"/>
          </a:p>
          <a:p>
            <a:r>
              <a:rPr lang="en-US" altLang="en-US" smtClean="0"/>
              <a:t>Example: property "sum(power.mag)"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120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Waterheater (physical model)</a:t>
            </a: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4"/>
          </p:nvPr>
        </p:nvSpPr>
        <p:spPr/>
        <p:txBody>
          <a:bodyPr>
            <a:noAutofit/>
          </a:bodyPr>
          <a:lstStyle/>
          <a:p>
            <a:r>
              <a:rPr lang="en-US" altLang="en-US" sz="1800" smtClean="0"/>
              <a:t>class </a:t>
            </a:r>
            <a:r>
              <a:rPr lang="en-US" altLang="en-US" sz="1800" dirty="0" err="1" smtClean="0"/>
              <a:t>waterheater</a:t>
            </a:r>
            <a:r>
              <a:rPr lang="en-US" altLang="en-US" sz="1800" dirty="0" smtClean="0"/>
              <a:t> {</a:t>
            </a:r>
          </a:p>
          <a:p>
            <a:r>
              <a:rPr lang="en-US" altLang="en-US" sz="1800" dirty="0" smtClean="0"/>
              <a:t>	double </a:t>
            </a:r>
            <a:r>
              <a:rPr lang="en-US" altLang="en-US" sz="1800" dirty="0" err="1" smtClean="0"/>
              <a:t>tank_volume</a:t>
            </a:r>
            <a:r>
              <a:rPr lang="en-US" altLang="en-US" sz="1800" dirty="0" smtClean="0"/>
              <a:t>[gal];</a:t>
            </a:r>
          </a:p>
          <a:p>
            <a:r>
              <a:rPr lang="en-US" altLang="en-US" sz="1800" dirty="0" smtClean="0"/>
              <a:t>	double </a:t>
            </a:r>
            <a:r>
              <a:rPr lang="en-US" altLang="en-US" sz="1800" dirty="0" err="1" smtClean="0"/>
              <a:t>tank_UA</a:t>
            </a:r>
            <a:r>
              <a:rPr lang="en-US" altLang="en-US" sz="1800" dirty="0" smtClean="0"/>
              <a:t>[Btu/h];</a:t>
            </a:r>
          </a:p>
          <a:p>
            <a:r>
              <a:rPr lang="en-US" altLang="en-US" sz="1800" dirty="0" smtClean="0"/>
              <a:t>	double </a:t>
            </a:r>
            <a:r>
              <a:rPr lang="en-US" altLang="en-US" sz="1800" dirty="0" err="1" smtClean="0"/>
              <a:t>tank_diameter</a:t>
            </a:r>
            <a:r>
              <a:rPr lang="en-US" altLang="en-US" sz="1800" dirty="0" smtClean="0"/>
              <a:t>[</a:t>
            </a:r>
            <a:r>
              <a:rPr lang="en-US" altLang="en-US" sz="1800" dirty="0" err="1" smtClean="0"/>
              <a:t>ft</a:t>
            </a:r>
            <a:r>
              <a:rPr lang="en-US" altLang="en-US" sz="1800" dirty="0" smtClean="0"/>
              <a:t>];</a:t>
            </a:r>
          </a:p>
          <a:p>
            <a:r>
              <a:rPr lang="en-US" altLang="en-US" sz="1800" dirty="0" smtClean="0"/>
              <a:t>	double </a:t>
            </a:r>
            <a:r>
              <a:rPr lang="en-US" altLang="en-US" sz="1800" dirty="0" err="1" smtClean="0"/>
              <a:t>water_demand</a:t>
            </a:r>
            <a:r>
              <a:rPr lang="en-US" altLang="en-US" sz="1800" dirty="0" smtClean="0"/>
              <a:t>[</a:t>
            </a:r>
            <a:r>
              <a:rPr lang="en-US" altLang="en-US" sz="1800" dirty="0" err="1" smtClean="0"/>
              <a:t>gpm</a:t>
            </a:r>
            <a:r>
              <a:rPr lang="en-US" altLang="en-US" sz="1800" dirty="0" smtClean="0"/>
              <a:t>];</a:t>
            </a:r>
          </a:p>
          <a:p>
            <a:r>
              <a:rPr lang="en-US" altLang="en-US" sz="1800" dirty="0" smtClean="0"/>
              <a:t>	double </a:t>
            </a:r>
            <a:r>
              <a:rPr lang="en-US" altLang="en-US" sz="1800" dirty="0" err="1" smtClean="0"/>
              <a:t>heating_element_capacity</a:t>
            </a:r>
            <a:r>
              <a:rPr lang="en-US" altLang="en-US" sz="1800" dirty="0" smtClean="0"/>
              <a:t>[kW];</a:t>
            </a:r>
          </a:p>
          <a:p>
            <a:r>
              <a:rPr lang="en-US" altLang="en-US" sz="1800" dirty="0" smtClean="0"/>
              <a:t>	double </a:t>
            </a:r>
            <a:r>
              <a:rPr lang="en-US" altLang="en-US" sz="1800" dirty="0" err="1" smtClean="0"/>
              <a:t>inlet_water_temperature</a:t>
            </a:r>
            <a:r>
              <a:rPr lang="en-US" altLang="en-US" sz="1800" dirty="0" smtClean="0"/>
              <a:t>[</a:t>
            </a:r>
            <a:r>
              <a:rPr lang="en-US" altLang="en-US" sz="1800" dirty="0" err="1" smtClean="0"/>
              <a:t>degF</a:t>
            </a:r>
            <a:r>
              <a:rPr lang="en-US" altLang="en-US" sz="1800" dirty="0" smtClean="0"/>
              <a:t>];</a:t>
            </a:r>
          </a:p>
          <a:p>
            <a:r>
              <a:rPr lang="en-US" altLang="en-US" sz="1800" dirty="0" smtClean="0"/>
              <a:t>	enumeration </a:t>
            </a:r>
            <a:r>
              <a:rPr lang="en-US" altLang="en-US" sz="1800" dirty="0" err="1" smtClean="0"/>
              <a:t>heat_mode</a:t>
            </a:r>
            <a:r>
              <a:rPr lang="en-US" altLang="en-US" sz="1800" dirty="0" smtClean="0"/>
              <a:t>; //GASHEAT, ELECTRIC</a:t>
            </a:r>
          </a:p>
          <a:p>
            <a:r>
              <a:rPr lang="en-US" altLang="en-US" sz="1800" dirty="0" smtClean="0"/>
              <a:t>	enumeration location; //GARAGE, INSIDE</a:t>
            </a:r>
          </a:p>
          <a:p>
            <a:r>
              <a:rPr lang="en-US" altLang="en-US" sz="1800" dirty="0" smtClean="0"/>
              <a:t>	double </a:t>
            </a:r>
            <a:r>
              <a:rPr lang="en-US" altLang="en-US" sz="1800" dirty="0" err="1" smtClean="0"/>
              <a:t>tank_setpoint</a:t>
            </a:r>
            <a:r>
              <a:rPr lang="en-US" altLang="en-US" sz="1800" dirty="0" smtClean="0"/>
              <a:t>[</a:t>
            </a:r>
            <a:r>
              <a:rPr lang="en-US" altLang="en-US" sz="1800" dirty="0" err="1" smtClean="0"/>
              <a:t>degF</a:t>
            </a:r>
            <a:r>
              <a:rPr lang="en-US" altLang="en-US" sz="1800" dirty="0" smtClean="0"/>
              <a:t>];</a:t>
            </a:r>
          </a:p>
          <a:p>
            <a:r>
              <a:rPr lang="en-US" altLang="en-US" sz="1800" dirty="0" smtClean="0"/>
              <a:t>	double </a:t>
            </a:r>
            <a:r>
              <a:rPr lang="en-US" altLang="en-US" sz="1800" dirty="0" err="1" smtClean="0"/>
              <a:t>thermostat_deadband</a:t>
            </a:r>
            <a:r>
              <a:rPr lang="en-US" altLang="en-US" sz="1800" dirty="0" smtClean="0"/>
              <a:t>[</a:t>
            </a:r>
            <a:r>
              <a:rPr lang="en-US" altLang="en-US" sz="1800" dirty="0" err="1" smtClean="0"/>
              <a:t>degF</a:t>
            </a:r>
            <a:r>
              <a:rPr lang="en-US" altLang="en-US" sz="1800" dirty="0" smtClean="0"/>
              <a:t>];</a:t>
            </a:r>
          </a:p>
          <a:p>
            <a:r>
              <a:rPr lang="en-US" altLang="en-US" sz="1800" dirty="0" smtClean="0"/>
              <a:t>	double temperature[</a:t>
            </a:r>
            <a:r>
              <a:rPr lang="en-US" altLang="en-US" sz="1800" dirty="0" err="1" smtClean="0"/>
              <a:t>degF</a:t>
            </a:r>
            <a:r>
              <a:rPr lang="en-US" altLang="en-US" sz="1800" dirty="0" smtClean="0"/>
              <a:t>];</a:t>
            </a:r>
          </a:p>
          <a:p>
            <a:r>
              <a:rPr lang="en-US" altLang="en-US" sz="1800" dirty="0" smtClean="0"/>
              <a:t>	double height[</a:t>
            </a:r>
            <a:r>
              <a:rPr lang="en-US" altLang="en-US" sz="1800" dirty="0" err="1" smtClean="0"/>
              <a:t>ft</a:t>
            </a:r>
            <a:r>
              <a:rPr lang="en-US" altLang="en-US" sz="1800" dirty="0" smtClean="0"/>
              <a:t>];</a:t>
            </a:r>
          </a:p>
          <a:p>
            <a:r>
              <a:rPr lang="en-US" altLang="en-US" sz="1800" dirty="0" smtClean="0"/>
              <a:t>	double </a:t>
            </a:r>
            <a:r>
              <a:rPr lang="en-US" altLang="en-US" sz="1800" dirty="0" err="1" smtClean="0"/>
              <a:t>actual_load</a:t>
            </a:r>
            <a:r>
              <a:rPr lang="en-US" altLang="en-US" sz="1800" dirty="0" smtClean="0"/>
              <a:t>[kW];</a:t>
            </a:r>
          </a:p>
          <a:p>
            <a:r>
              <a:rPr lang="en-US" altLang="en-US" sz="1800" dirty="0" smtClean="0"/>
              <a:t>}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324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Waterheater (physical model)</a:t>
            </a:r>
            <a:br>
              <a:rPr lang="en-US" altLang="en-US" smtClean="0"/>
            </a:b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14463"/>
            <a:ext cx="8702675" cy="506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Dishwasher</a:t>
            </a: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object dishwasher {</a:t>
            </a:r>
          </a:p>
          <a:p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 double 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energy_baseline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[kWh];</a:t>
            </a:r>
          </a:p>
          <a:p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 bool 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Heateddry_option_check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;//// true or false</a:t>
            </a:r>
          </a:p>
          <a:p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 double 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control_power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[W];</a:t>
            </a:r>
          </a:p>
          <a:p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 double 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motor_power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[W];</a:t>
            </a:r>
          </a:p>
          <a:p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 double dishwasher_coil_power_1 [W];</a:t>
            </a:r>
          </a:p>
          <a:p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 double dishwasher_coil_power_2 [W];</a:t>
            </a:r>
          </a:p>
          <a:p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 double dishwasher_coil_power_3 [W];</a:t>
            </a:r>
          </a:p>
          <a:p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 double 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daily_dishwasher_demand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DISHWASHER;	 </a:t>
            </a:r>
          </a:p>
          <a:p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 double queue;</a:t>
            </a:r>
          </a:p>
          <a:p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 double 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queue_min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 double 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queue_max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;	</a:t>
            </a:r>
          </a:p>
          <a:p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4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Dishwasher</a:t>
            </a:r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858000" cy="395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09550"/>
              </p:ext>
            </p:extLst>
          </p:nvPr>
        </p:nvGraphicFramePr>
        <p:xfrm>
          <a:off x="1066800" y="5486400"/>
          <a:ext cx="3154363" cy="1280160"/>
        </p:xfrm>
        <a:graphic>
          <a:graphicData uri="http://schemas.openxmlformats.org/drawingml/2006/table">
            <a:tbl>
              <a:tblPr/>
              <a:tblGrid>
                <a:gridCol w="2230438"/>
                <a:gridCol w="923925"/>
              </a:tblGrid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Variables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3" marR="68573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Values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3" marR="6857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energy_baseline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3" marR="68573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0.9kWh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3" marR="6857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Heateddry_option_check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3" marR="68573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true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3" marR="6857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control_power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3" marR="68573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10W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3" marR="6857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motor_power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3" marR="68573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250W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3" marR="6857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dishwasher_coil_power_1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3" marR="68573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580W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3" marR="6857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475210"/>
              </p:ext>
            </p:extLst>
          </p:nvPr>
        </p:nvGraphicFramePr>
        <p:xfrm>
          <a:off x="4572000" y="5486400"/>
          <a:ext cx="3581400" cy="1280160"/>
        </p:xfrm>
        <a:graphic>
          <a:graphicData uri="http://schemas.openxmlformats.org/drawingml/2006/table">
            <a:tbl>
              <a:tblPr/>
              <a:tblGrid>
                <a:gridCol w="2532063"/>
                <a:gridCol w="1049337"/>
              </a:tblGrid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Variables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Values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dishwasher_coil_power_2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695W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dishwasher_coil_power_3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950W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queue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queue_min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queue_max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79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Dryer</a:t>
            </a: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altLang="en-US" sz="2000" smtClean="0">
                <a:latin typeface="Courier New" charset="0"/>
                <a:ea typeface="Courier New" charset="0"/>
                <a:cs typeface="Courier New" charset="0"/>
              </a:rPr>
              <a:t>object 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dryer {</a:t>
            </a:r>
          </a:p>
          <a:p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  double 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energy_baseline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[kWh];  </a:t>
            </a:r>
          </a:p>
          <a:p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  double 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controls_power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[W];</a:t>
            </a:r>
          </a:p>
          <a:p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  double 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motor_power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[W];</a:t>
            </a:r>
          </a:p>
          <a:p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  double 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dryer_coil_power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[W];  </a:t>
            </a:r>
          </a:p>
          <a:p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  double 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daily_dryer_demand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DRYER;   </a:t>
            </a:r>
          </a:p>
          <a:p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  double queue;		  </a:t>
            </a:r>
          </a:p>
          <a:p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  double 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queue_min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;	  </a:t>
            </a:r>
          </a:p>
          <a:p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  double 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queue_max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382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Dryer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762000"/>
            <a:ext cx="6261100" cy="361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6375" y="4572000"/>
          <a:ext cx="3502025" cy="1706880"/>
        </p:xfrm>
        <a:graphic>
          <a:graphicData uri="http://schemas.openxmlformats.org/drawingml/2006/table">
            <a:tbl>
              <a:tblPr/>
              <a:tblGrid>
                <a:gridCol w="2141538"/>
                <a:gridCol w="1360487"/>
              </a:tblGrid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Variables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92" marR="68592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Values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92" marR="6859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energy_baseline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92" marR="68592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3.0kWh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92" marR="6859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controls_power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92" marR="68592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10W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92" marR="6859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motor_power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92" marR="68592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200W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92" marR="6859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dryer_coil_power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92" marR="68592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5800W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92" marR="6859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queue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92" marR="68592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0.8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92" marR="6859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queue_min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92" marR="68592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92" marR="6859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queue_max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92" marR="68592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92" marR="6859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29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Range</a:t>
            </a: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object range {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  //Oven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 double </a:t>
            </a:r>
            <a:r>
              <a:rPr lang="en-US" altLang="en-US" sz="1600" dirty="0" err="1">
                <a:latin typeface="Courier New" charset="0"/>
                <a:ea typeface="Courier New" charset="0"/>
                <a:cs typeface="Courier New" charset="0"/>
              </a:rPr>
              <a:t>oven_volume</a:t>
            </a: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[gal];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 double </a:t>
            </a:r>
            <a:r>
              <a:rPr lang="en-US" altLang="en-US" sz="1600" dirty="0" err="1">
                <a:latin typeface="Courier New" charset="0"/>
                <a:ea typeface="Courier New" charset="0"/>
                <a:cs typeface="Courier New" charset="0"/>
              </a:rPr>
              <a:t>heating_element_capacity</a:t>
            </a: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[Kw];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 double </a:t>
            </a:r>
            <a:r>
              <a:rPr lang="en-US" altLang="en-US" sz="1600" dirty="0" err="1">
                <a:latin typeface="Courier New" charset="0"/>
                <a:ea typeface="Courier New" charset="0"/>
                <a:cs typeface="Courier New" charset="0"/>
              </a:rPr>
              <a:t>oven_setpoint</a:t>
            </a: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[</a:t>
            </a:r>
            <a:r>
              <a:rPr lang="en-US" altLang="en-US" sz="1600" dirty="0" err="1">
                <a:latin typeface="Courier New" charset="0"/>
                <a:ea typeface="Courier New" charset="0"/>
                <a:cs typeface="Courier New" charset="0"/>
              </a:rPr>
              <a:t>degF</a:t>
            </a: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 double temperature [</a:t>
            </a:r>
            <a:r>
              <a:rPr lang="en-US" altLang="en-US" sz="1600" dirty="0" err="1">
                <a:latin typeface="Courier New" charset="0"/>
                <a:ea typeface="Courier New" charset="0"/>
                <a:cs typeface="Courier New" charset="0"/>
              </a:rPr>
              <a:t>degF</a:t>
            </a: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 double </a:t>
            </a:r>
            <a:r>
              <a:rPr lang="en-US" altLang="en-US" sz="1600" dirty="0" err="1">
                <a:latin typeface="Courier New" charset="0"/>
                <a:ea typeface="Courier New" charset="0"/>
                <a:cs typeface="Courier New" charset="0"/>
              </a:rPr>
              <a:t>thermostat_deadband</a:t>
            </a: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[</a:t>
            </a:r>
            <a:r>
              <a:rPr lang="en-US" altLang="en-US" sz="1600" dirty="0" err="1">
                <a:latin typeface="Courier New" charset="0"/>
                <a:ea typeface="Courier New" charset="0"/>
                <a:cs typeface="Courier New" charset="0"/>
              </a:rPr>
              <a:t>degF</a:t>
            </a: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 enumeration location; //GARAGE, INSIDE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 double </a:t>
            </a:r>
            <a:r>
              <a:rPr lang="en-US" altLang="en-US" sz="1600" dirty="0" err="1">
                <a:latin typeface="Courier New" charset="0"/>
                <a:ea typeface="Courier New" charset="0"/>
                <a:cs typeface="Courier New" charset="0"/>
              </a:rPr>
              <a:t>oven_UA</a:t>
            </a: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[</a:t>
            </a:r>
            <a:r>
              <a:rPr lang="en-US" altLang="en-US" sz="1600" dirty="0" err="1">
                <a:latin typeface="Courier New" charset="0"/>
                <a:ea typeface="Courier New" charset="0"/>
                <a:cs typeface="Courier New" charset="0"/>
              </a:rPr>
              <a:t>Btu.h</a:t>
            </a: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altLang="en-US" sz="1600" dirty="0" err="1">
                <a:latin typeface="Courier New" charset="0"/>
                <a:ea typeface="Courier New" charset="0"/>
                <a:cs typeface="Courier New" charset="0"/>
              </a:rPr>
              <a:t>degF</a:t>
            </a: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 double </a:t>
            </a:r>
            <a:r>
              <a:rPr lang="en-US" altLang="en-US" sz="1600" dirty="0" err="1">
                <a:latin typeface="Courier New" charset="0"/>
                <a:ea typeface="Courier New" charset="0"/>
                <a:cs typeface="Courier New" charset="0"/>
              </a:rPr>
              <a:t>food_density</a:t>
            </a: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[</a:t>
            </a:r>
            <a:r>
              <a:rPr lang="en-US" altLang="en-US" sz="1600" dirty="0" err="1">
                <a:latin typeface="Courier New" charset="0"/>
                <a:ea typeface="Courier New" charset="0"/>
                <a:cs typeface="Courier New" charset="0"/>
              </a:rPr>
              <a:t>lb</a:t>
            </a: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altLang="en-US" sz="1600" dirty="0" err="1">
                <a:latin typeface="Courier New" charset="0"/>
                <a:ea typeface="Courier New" charset="0"/>
                <a:cs typeface="Courier New" charset="0"/>
              </a:rPr>
              <a:t>cf</a:t>
            </a: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] ;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 double </a:t>
            </a:r>
            <a:r>
              <a:rPr lang="en-US" altLang="en-US" sz="1600" dirty="0" err="1">
                <a:latin typeface="Courier New" charset="0"/>
                <a:ea typeface="Courier New" charset="0"/>
                <a:cs typeface="Courier New" charset="0"/>
              </a:rPr>
              <a:t>specificheat_food</a:t>
            </a: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[Btu/</a:t>
            </a:r>
            <a:r>
              <a:rPr lang="en-US" altLang="en-US" sz="1600" dirty="0" err="1">
                <a:latin typeface="Courier New" charset="0"/>
                <a:ea typeface="Courier New" charset="0"/>
                <a:cs typeface="Courier New" charset="0"/>
              </a:rPr>
              <a:t>lb.degF</a:t>
            </a: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 double </a:t>
            </a:r>
            <a:r>
              <a:rPr lang="en-US" altLang="en-US" sz="1600" dirty="0" err="1">
                <a:latin typeface="Courier New" charset="0"/>
                <a:ea typeface="Courier New" charset="0"/>
                <a:cs typeface="Courier New" charset="0"/>
              </a:rPr>
              <a:t>time_oven_setting</a:t>
            </a: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[s];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 double </a:t>
            </a:r>
            <a:r>
              <a:rPr lang="en-US" altLang="en-US" sz="1600" dirty="0" err="1">
                <a:latin typeface="Courier New" charset="0"/>
                <a:ea typeface="Courier New" charset="0"/>
                <a:cs typeface="Courier New" charset="0"/>
              </a:rPr>
              <a:t>queue_oven</a:t>
            </a: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 double </a:t>
            </a:r>
            <a:r>
              <a:rPr lang="en-US" altLang="en-US" sz="1600" dirty="0" err="1">
                <a:latin typeface="Courier New" charset="0"/>
                <a:ea typeface="Courier New" charset="0"/>
                <a:cs typeface="Courier New" charset="0"/>
              </a:rPr>
              <a:t>demand_oven</a:t>
            </a: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RANGE;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 double </a:t>
            </a:r>
            <a:r>
              <a:rPr lang="en-US" altLang="en-US" sz="1600" dirty="0" err="1">
                <a:latin typeface="Courier New" charset="0"/>
                <a:ea typeface="Courier New" charset="0"/>
                <a:cs typeface="Courier New" charset="0"/>
              </a:rPr>
              <a:t>oven_demand</a:t>
            </a: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;	 	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198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Range</a:t>
            </a: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//cooktop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double </a:t>
            </a:r>
            <a:r>
              <a:rPr lang="en-US" altLang="en-US" sz="1600" dirty="0" err="1">
                <a:latin typeface="Courier New" charset="0"/>
                <a:ea typeface="Courier New" charset="0"/>
                <a:cs typeface="Courier New" charset="0"/>
              </a:rPr>
              <a:t>cooktop_energy_baseline</a:t>
            </a: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[kWh]; 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double </a:t>
            </a:r>
            <a:r>
              <a:rPr lang="en-US" altLang="en-US" sz="1600" dirty="0" err="1">
                <a:latin typeface="Courier New" charset="0"/>
                <a:ea typeface="Courier New" charset="0"/>
                <a:cs typeface="Courier New" charset="0"/>
              </a:rPr>
              <a:t>cooktop_coil_setting</a:t>
            </a: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_[kW];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double cooktop_coil_setting_2 [kW];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double cooktop_coil_setting_3 [kW];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double cooktop_interval_setting_1 [s];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double cooktop_interval_setting_2 [s];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double cooktop_interval_setting_3 [s];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double </a:t>
            </a:r>
            <a:r>
              <a:rPr lang="en-US" altLang="en-US" sz="1600" dirty="0" err="1">
                <a:latin typeface="Courier New" charset="0"/>
                <a:ea typeface="Courier New" charset="0"/>
                <a:cs typeface="Courier New" charset="0"/>
              </a:rPr>
              <a:t>time_cooktop_setting</a:t>
            </a: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[s];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double </a:t>
            </a:r>
            <a:r>
              <a:rPr lang="en-US" altLang="en-US" sz="1600" dirty="0" err="1">
                <a:latin typeface="Courier New" charset="0"/>
                <a:ea typeface="Courier New" charset="0"/>
                <a:cs typeface="Courier New" charset="0"/>
              </a:rPr>
              <a:t>demand_cooktop</a:t>
            </a: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RANGE;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double </a:t>
            </a:r>
            <a:r>
              <a:rPr lang="en-US" altLang="en-US" sz="1600" dirty="0" err="1">
                <a:latin typeface="Courier New" charset="0"/>
                <a:ea typeface="Courier New" charset="0"/>
                <a:cs typeface="Courier New" charset="0"/>
              </a:rPr>
              <a:t>queue_cooktop</a:t>
            </a: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double </a:t>
            </a:r>
            <a:r>
              <a:rPr lang="en-US" altLang="en-US" sz="1600" dirty="0" err="1">
                <a:latin typeface="Courier New" charset="0"/>
                <a:ea typeface="Courier New" charset="0"/>
                <a:cs typeface="Courier New" charset="0"/>
              </a:rPr>
              <a:t>queue_min</a:t>
            </a: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double </a:t>
            </a:r>
            <a:r>
              <a:rPr lang="en-US" altLang="en-US" sz="1600" dirty="0" err="1">
                <a:latin typeface="Courier New" charset="0"/>
                <a:ea typeface="Courier New" charset="0"/>
                <a:cs typeface="Courier New" charset="0"/>
              </a:rPr>
              <a:t>queue_max</a:t>
            </a: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380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Range (Oven)</a:t>
            </a:r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43025"/>
            <a:ext cx="5942012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742802"/>
              </p:ext>
            </p:extLst>
          </p:nvPr>
        </p:nvGraphicFramePr>
        <p:xfrm>
          <a:off x="1066800" y="5135880"/>
          <a:ext cx="3352800" cy="1493520"/>
        </p:xfrm>
        <a:graphic>
          <a:graphicData uri="http://schemas.openxmlformats.org/drawingml/2006/table">
            <a:tbl>
              <a:tblPr/>
              <a:tblGrid>
                <a:gridCol w="2370138"/>
                <a:gridCol w="982662"/>
              </a:tblGrid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Variables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Values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oven_volume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heating_element_capacity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1kW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oven_setpoint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150degF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temperature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70degF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thermostat_deadban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8degF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location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INSIDE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271351"/>
              </p:ext>
            </p:extLst>
          </p:nvPr>
        </p:nvGraphicFramePr>
        <p:xfrm>
          <a:off x="4999038" y="5181917"/>
          <a:ext cx="2925762" cy="1280160"/>
        </p:xfrm>
        <a:graphic>
          <a:graphicData uri="http://schemas.openxmlformats.org/drawingml/2006/table">
            <a:tbl>
              <a:tblPr/>
              <a:tblGrid>
                <a:gridCol w="2068512"/>
                <a:gridCol w="857250"/>
              </a:tblGrid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Variables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3" marR="68573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Values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3" marR="6857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oven_UA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3" marR="68573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2.9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3" marR="6857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food_density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3" marR="68573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3" marR="6857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specificheat_food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3" marR="68573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3" marR="6857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time_oven_setting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3" marR="68573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3600s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3" marR="6857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queue_oven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3" marR="68573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0.85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3" marR="68573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3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Range (Cook top)</a:t>
            </a:r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1341437"/>
            <a:ext cx="6261100" cy="361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57873"/>
              </p:ext>
            </p:extLst>
          </p:nvPr>
        </p:nvGraphicFramePr>
        <p:xfrm>
          <a:off x="644525" y="5273040"/>
          <a:ext cx="3317875" cy="1280160"/>
        </p:xfrm>
        <a:graphic>
          <a:graphicData uri="http://schemas.openxmlformats.org/drawingml/2006/table">
            <a:tbl>
              <a:tblPr/>
              <a:tblGrid>
                <a:gridCol w="2346325"/>
                <a:gridCol w="971550"/>
              </a:tblGrid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Variables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Values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8" marR="6857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cooktop_energy_baseline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0.5 kWh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8" marR="6857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cooktop_coil_setting_1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2kW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8" marR="6857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cooktop_coil_setting_2 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1.0kW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8" marR="6857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cooktop_coil_setting_3 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1.7kW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8" marR="6857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cooktop_interval_setting_1 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8" marR="68578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240s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78" marR="6857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218153"/>
              </p:ext>
            </p:extLst>
          </p:nvPr>
        </p:nvGraphicFramePr>
        <p:xfrm>
          <a:off x="4273550" y="5273040"/>
          <a:ext cx="3727450" cy="1280160"/>
        </p:xfrm>
        <a:graphic>
          <a:graphicData uri="http://schemas.openxmlformats.org/drawingml/2006/table">
            <a:tbl>
              <a:tblPr/>
              <a:tblGrid>
                <a:gridCol w="2635250"/>
                <a:gridCol w="1092200"/>
              </a:tblGrid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Variables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Values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2" marR="6858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cooktop_interval_setting_2 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900s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2" marR="6858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cooktop_interval_setting_3 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120s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2" marR="6858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Queue_cooktop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0.99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2" marR="6858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queue_min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2" marR="6858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queue_max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2" marR="6858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93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File</a:t>
            </a: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en-US" smtClean="0"/>
              <a:t>Similar rules to recorder object</a:t>
            </a:r>
          </a:p>
          <a:p>
            <a:pPr lvl="1"/>
            <a:r>
              <a:rPr lang="en-US" altLang="en-US" smtClean="0"/>
              <a:t>Meaning differs based on filetype property</a:t>
            </a:r>
          </a:p>
          <a:p>
            <a:pPr lvl="1"/>
            <a:r>
              <a:rPr lang="en-US" altLang="en-US" smtClean="0"/>
              <a:t>Format can be system specific</a:t>
            </a:r>
          </a:p>
          <a:p>
            <a:pPr lvl="2"/>
            <a:r>
              <a:rPr lang="en-US" altLang="en-US" smtClean="0"/>
              <a:t>“/” are normally used; “\” allowed in Windows</a:t>
            </a:r>
          </a:p>
          <a:p>
            <a:pPr lvl="1"/>
            <a:r>
              <a:rPr lang="en-US" altLang="en-US" smtClean="0"/>
              <a:t>File must be writeable</a:t>
            </a:r>
          </a:p>
          <a:p>
            <a:pPr lvl="1"/>
            <a:r>
              <a:rPr lang="en-US" altLang="en-US" smtClean="0"/>
              <a:t>Path to file is not automatically created</a:t>
            </a:r>
          </a:p>
          <a:p>
            <a:pPr lvl="1"/>
            <a:r>
              <a:rPr lang="en-US" altLang="en-US" smtClean="0"/>
              <a:t>Existing file are overwritten</a:t>
            </a:r>
          </a:p>
          <a:p>
            <a:pPr lvl="1"/>
            <a:r>
              <a:rPr lang="en-US" altLang="en-US" smtClean="0"/>
              <a:t>Write failure is warned, but ignored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158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Refrigerator</a:t>
            </a: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object refrigerator {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 double </a:t>
            </a:r>
            <a:r>
              <a:rPr lang="en-US" altLang="en-US" sz="1600" dirty="0" err="1">
                <a:latin typeface="Courier New" charset="0"/>
                <a:ea typeface="Courier New" charset="0"/>
                <a:cs typeface="Courier New" charset="0"/>
              </a:rPr>
              <a:t>door_opening_criterion</a:t>
            </a: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REFRIGERATOR;// ELCAP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 double </a:t>
            </a:r>
            <a:r>
              <a:rPr lang="en-US" altLang="en-US" sz="1600" dirty="0" err="1">
                <a:latin typeface="Courier New" charset="0"/>
                <a:ea typeface="Courier New" charset="0"/>
                <a:cs typeface="Courier New" charset="0"/>
              </a:rPr>
              <a:t>daily_door_opening</a:t>
            </a: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;          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 enumeration state; // COMPRESSSOR_OFF_NORMAL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 double </a:t>
            </a:r>
            <a:r>
              <a:rPr lang="en-US" altLang="en-US" sz="1600" dirty="0" err="1">
                <a:latin typeface="Courier New" charset="0"/>
                <a:ea typeface="Courier New" charset="0"/>
                <a:cs typeface="Courier New" charset="0"/>
              </a:rPr>
              <a:t>energy_used</a:t>
            </a: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[kWh];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 enumeration </a:t>
            </a:r>
            <a:r>
              <a:rPr lang="en-US" altLang="en-US" sz="1600" dirty="0" err="1">
                <a:latin typeface="Courier New" charset="0"/>
                <a:ea typeface="Courier New" charset="0"/>
                <a:cs typeface="Courier New" charset="0"/>
              </a:rPr>
              <a:t>defrost_criterion</a:t>
            </a: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;// DOOR_OPENINGS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 double </a:t>
            </a:r>
            <a:r>
              <a:rPr lang="en-US" altLang="en-US" sz="1600" dirty="0" err="1">
                <a:latin typeface="Courier New" charset="0"/>
                <a:ea typeface="Courier New" charset="0"/>
                <a:cs typeface="Courier New" charset="0"/>
              </a:rPr>
              <a:t>delay_defrost_time</a:t>
            </a: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[s];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 double </a:t>
            </a:r>
            <a:r>
              <a:rPr lang="en-US" altLang="en-US" sz="1600" dirty="0" err="1">
                <a:latin typeface="Courier New" charset="0"/>
                <a:ea typeface="Courier New" charset="0"/>
                <a:cs typeface="Courier New" charset="0"/>
              </a:rPr>
              <a:t>door_opening_criterion</a:t>
            </a: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7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Refrigerator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1265237"/>
            <a:ext cx="6261100" cy="361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15008"/>
              </p:ext>
            </p:extLst>
          </p:nvPr>
        </p:nvGraphicFramePr>
        <p:xfrm>
          <a:off x="1601788" y="4998720"/>
          <a:ext cx="5791200" cy="1706880"/>
        </p:xfrm>
        <a:graphic>
          <a:graphicData uri="http://schemas.openxmlformats.org/drawingml/2006/table">
            <a:tbl>
              <a:tblPr/>
              <a:tblGrid>
                <a:gridCol w="2286000"/>
                <a:gridCol w="3505200"/>
              </a:tblGrid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Variables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Values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door_opening_criterion 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REFRIGERATOR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daily_door_opening 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20  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state 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COMPRESSSOR_OFF_NORMAL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energy_used 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13.5kWh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defrost_criterion      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DOOR_OPENINGS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delay_defrost_time 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600s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door_opening_criterion 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24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0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Clotheswasher</a:t>
            </a: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altLang="en-US" sz="1800">
                <a:latin typeface="Courier New" charset="0"/>
                <a:ea typeface="Courier New" charset="0"/>
                <a:cs typeface="Courier New" charset="0"/>
              </a:rPr>
              <a:t>object </a:t>
            </a:r>
            <a:r>
              <a:rPr lang="en-US" altLang="en-US" sz="1800" dirty="0" err="1">
                <a:latin typeface="Courier New" charset="0"/>
                <a:ea typeface="Courier New" charset="0"/>
                <a:cs typeface="Courier New" charset="0"/>
              </a:rPr>
              <a:t>clotheswasher</a:t>
            </a:r>
            <a:r>
              <a:rPr lang="en-US" altLang="en-US" sz="180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en-US" altLang="en-US" sz="1800" dirty="0">
                <a:latin typeface="Courier New" charset="0"/>
                <a:ea typeface="Courier New" charset="0"/>
                <a:cs typeface="Courier New" charset="0"/>
              </a:rPr>
              <a:t>   double queue;</a:t>
            </a:r>
          </a:p>
          <a:p>
            <a:r>
              <a:rPr lang="en-US" altLang="en-US" sz="1800" dirty="0">
                <a:latin typeface="Courier New" charset="0"/>
                <a:ea typeface="Courier New" charset="0"/>
                <a:cs typeface="Courier New" charset="0"/>
              </a:rPr>
              <a:t>   double demand CLOTHESWASHER;//ELCAP</a:t>
            </a:r>
          </a:p>
          <a:p>
            <a:r>
              <a:rPr lang="en-US" altLang="en-US" sz="1800" dirty="0">
                <a:latin typeface="Courier New" charset="0"/>
                <a:ea typeface="Courier New" charset="0"/>
                <a:cs typeface="Courier New" charset="0"/>
              </a:rPr>
              <a:t>   enumeration state// STOPPED</a:t>
            </a:r>
          </a:p>
          <a:p>
            <a:r>
              <a:rPr lang="en-US" altLang="en-US" sz="1800" dirty="0">
                <a:latin typeface="Courier New" charset="0"/>
                <a:ea typeface="Courier New" charset="0"/>
                <a:cs typeface="Courier New" charset="0"/>
              </a:rPr>
              <a:t>   double </a:t>
            </a:r>
            <a:r>
              <a:rPr lang="en-US" altLang="en-US" sz="1800" dirty="0" err="1">
                <a:latin typeface="Courier New" charset="0"/>
                <a:ea typeface="Courier New" charset="0"/>
                <a:cs typeface="Courier New" charset="0"/>
              </a:rPr>
              <a:t>queue_min</a:t>
            </a:r>
            <a:r>
              <a:rPr lang="en-US" altLang="en-US" sz="18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altLang="en-US" sz="1800" dirty="0">
                <a:latin typeface="Courier New" charset="0"/>
                <a:ea typeface="Courier New" charset="0"/>
                <a:cs typeface="Courier New" charset="0"/>
              </a:rPr>
              <a:t>   double </a:t>
            </a:r>
            <a:r>
              <a:rPr lang="en-US" altLang="en-US" sz="1800" dirty="0" err="1">
                <a:latin typeface="Courier New" charset="0"/>
                <a:ea typeface="Courier New" charset="0"/>
                <a:cs typeface="Courier New" charset="0"/>
              </a:rPr>
              <a:t>queue_max</a:t>
            </a:r>
            <a:r>
              <a:rPr lang="en-US" altLang="en-US" sz="18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altLang="en-US" sz="180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5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Clothes washer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1493838"/>
            <a:ext cx="6261100" cy="36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135982"/>
              </p:ext>
            </p:extLst>
          </p:nvPr>
        </p:nvGraphicFramePr>
        <p:xfrm>
          <a:off x="2743200" y="5334000"/>
          <a:ext cx="3352800" cy="1066800"/>
        </p:xfrm>
        <a:graphic>
          <a:graphicData uri="http://schemas.openxmlformats.org/drawingml/2006/table">
            <a:tbl>
              <a:tblPr/>
              <a:tblGrid>
                <a:gridCol w="1219200"/>
                <a:gridCol w="2133600"/>
              </a:tblGrid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Variables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Values</a:t>
                      </a:r>
                      <a:endParaRPr kumimoji="0" lang="en-US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queue       	   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1.7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state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99060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9060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STOPPED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queue_min 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queue_max 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704850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04850" algn="l"/>
                        </a:tabLst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2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Lights</a:t>
            </a: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4"/>
          </p:nvPr>
        </p:nvSpPr>
        <p:spPr/>
        <p:txBody>
          <a:bodyPr>
            <a:noAutofit/>
          </a:bodyPr>
          <a:lstStyle/>
          <a:p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class lights {</a:t>
            </a:r>
          </a:p>
          <a:p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  // In addition to residential </a:t>
            </a:r>
            <a:r>
              <a:rPr lang="en-US" altLang="en-US" sz="1600" dirty="0" err="1" smtClean="0">
                <a:latin typeface="Courier New" charset="0"/>
                <a:ea typeface="Courier New" charset="0"/>
                <a:cs typeface="Courier New" charset="0"/>
              </a:rPr>
              <a:t>enduse</a:t>
            </a:r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 variables</a:t>
            </a:r>
          </a:p>
          <a:p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  enumeration type; //HID, SSL, CFL, FLUORESCENT, INCANDESCENT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 enumeration placement; // OUTDOOR, INDOOR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 double </a:t>
            </a:r>
            <a:r>
              <a:rPr lang="en-US" altLang="en-US" sz="1600" dirty="0" err="1" smtClean="0">
                <a:latin typeface="Courier New" charset="0"/>
                <a:ea typeface="Courier New" charset="0"/>
                <a:cs typeface="Courier New" charset="0"/>
              </a:rPr>
              <a:t>installed_power</a:t>
            </a:r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[kW]; 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 double </a:t>
            </a:r>
            <a:r>
              <a:rPr lang="en-US" altLang="en-US" sz="1600" dirty="0" err="1" smtClean="0">
                <a:latin typeface="Courier New" charset="0"/>
                <a:ea typeface="Courier New" charset="0"/>
                <a:cs typeface="Courier New" charset="0"/>
              </a:rPr>
              <a:t>circuit_split</a:t>
            </a:r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;  // -1=100% on 1 … +1=100% on 2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 double demand[unit];   // fraction that is on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 double </a:t>
            </a:r>
            <a:r>
              <a:rPr lang="en-US" altLang="en-US" sz="1600" dirty="0" err="1" smtClean="0">
                <a:latin typeface="Courier New" charset="0"/>
                <a:ea typeface="Courier New" charset="0"/>
                <a:cs typeface="Courier New" charset="0"/>
              </a:rPr>
              <a:t>power_density</a:t>
            </a:r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[W/sf];</a:t>
            </a:r>
          </a:p>
          <a:p>
            <a:r>
              <a:rPr lang="en-US" alt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 complex </a:t>
            </a:r>
            <a:r>
              <a:rPr lang="en-US" altLang="en-US" sz="1600" dirty="0" err="1" smtClean="0">
                <a:latin typeface="Courier New" charset="0"/>
                <a:ea typeface="Courier New" charset="0"/>
                <a:cs typeface="Courier New" charset="0"/>
              </a:rPr>
              <a:t>actual_power</a:t>
            </a:r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[kVA]; //actual power consumption</a:t>
            </a:r>
          </a:p>
          <a:p>
            <a:r>
              <a:rPr lang="en-US" altLang="en-US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6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Plugs</a:t>
            </a:r>
            <a:endParaRPr lang="en-US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altLang="en-US" sz="1800" dirty="0" err="1" smtClean="0">
                <a:latin typeface="Courier New" charset="0"/>
                <a:ea typeface="Courier New" charset="0"/>
                <a:cs typeface="Courier New" charset="0"/>
              </a:rPr>
              <a:t>plugload</a:t>
            </a: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  <a:b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	// In addition to residential </a:t>
            </a:r>
            <a:r>
              <a:rPr lang="en-US" altLang="en-US" sz="1800" dirty="0" err="1" smtClean="0">
                <a:latin typeface="Courier New" charset="0"/>
                <a:ea typeface="Courier New" charset="0"/>
                <a:cs typeface="Courier New" charset="0"/>
              </a:rPr>
              <a:t>enduse</a:t>
            </a: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 variables</a:t>
            </a:r>
          </a:p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	double </a:t>
            </a:r>
            <a:r>
              <a:rPr lang="en-US" altLang="en-US" sz="1800" dirty="0" err="1" smtClean="0">
                <a:latin typeface="Courier New" charset="0"/>
                <a:ea typeface="Courier New" charset="0"/>
                <a:cs typeface="Courier New" charset="0"/>
              </a:rPr>
              <a:t>circuit_split</a:t>
            </a: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	double demand[unit];</a:t>
            </a:r>
          </a:p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	double </a:t>
            </a:r>
            <a:r>
              <a:rPr lang="en-US" altLang="en-US" sz="1800" dirty="0" err="1" smtClean="0">
                <a:latin typeface="Courier New" charset="0"/>
                <a:ea typeface="Courier New" charset="0"/>
                <a:cs typeface="Courier New" charset="0"/>
              </a:rPr>
              <a:t>installed_power</a:t>
            </a: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[kW];</a:t>
            </a:r>
          </a:p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	complex </a:t>
            </a:r>
            <a:r>
              <a:rPr lang="en-US" altLang="en-US" sz="1800" dirty="0" err="1" smtClean="0">
                <a:latin typeface="Courier New" charset="0"/>
                <a:ea typeface="Courier New" charset="0"/>
                <a:cs typeface="Courier New" charset="0"/>
              </a:rPr>
              <a:t>actual_power</a:t>
            </a: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[kVA];</a:t>
            </a:r>
          </a:p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7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Occupants</a:t>
            </a:r>
            <a:endParaRPr lang="en-US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altLang="en-US" sz="1800" smtClean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altLang="en-US" sz="1800" dirty="0" err="1" smtClean="0">
                <a:latin typeface="Courier New" charset="0"/>
                <a:ea typeface="Courier New" charset="0"/>
                <a:cs typeface="Courier New" charset="0"/>
              </a:rPr>
              <a:t>occupantload</a:t>
            </a: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	int32 </a:t>
            </a:r>
            <a:r>
              <a:rPr lang="en-US" altLang="en-US" sz="1800" dirty="0" err="1" smtClean="0">
                <a:latin typeface="Courier New" charset="0"/>
                <a:ea typeface="Courier New" charset="0"/>
                <a:cs typeface="Courier New" charset="0"/>
              </a:rPr>
              <a:t>number_of_occupants</a:t>
            </a: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	double </a:t>
            </a:r>
            <a:r>
              <a:rPr lang="en-US" altLang="en-US" sz="1800" dirty="0" err="1" smtClean="0">
                <a:latin typeface="Courier New" charset="0"/>
                <a:ea typeface="Courier New" charset="0"/>
                <a:cs typeface="Courier New" charset="0"/>
              </a:rPr>
              <a:t>occupancy_fraction</a:t>
            </a: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[unit];</a:t>
            </a:r>
          </a:p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	double </a:t>
            </a:r>
            <a:r>
              <a:rPr lang="en-US" altLang="en-US" sz="1800" dirty="0" err="1" smtClean="0">
                <a:latin typeface="Courier New" charset="0"/>
                <a:ea typeface="Courier New" charset="0"/>
                <a:cs typeface="Courier New" charset="0"/>
              </a:rPr>
              <a:t>heatgain_per_person</a:t>
            </a: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[Btu/h];</a:t>
            </a:r>
          </a:p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97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Microwave</a:t>
            </a:r>
            <a:endParaRPr lang="en-US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class microwave {</a:t>
            </a:r>
          </a:p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	// Note: This object is not fully operational.</a:t>
            </a:r>
          </a:p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	double </a:t>
            </a:r>
            <a:r>
              <a:rPr lang="en-US" altLang="en-US" sz="1800" dirty="0" err="1" smtClean="0">
                <a:latin typeface="Courier New" charset="0"/>
                <a:ea typeface="Courier New" charset="0"/>
                <a:cs typeface="Courier New" charset="0"/>
              </a:rPr>
              <a:t>installed_power</a:t>
            </a: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[kW];</a:t>
            </a:r>
          </a:p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	double </a:t>
            </a:r>
            <a:r>
              <a:rPr lang="en-US" altLang="en-US" sz="1800" dirty="0" err="1" smtClean="0">
                <a:latin typeface="Courier New" charset="0"/>
                <a:ea typeface="Courier New" charset="0"/>
                <a:cs typeface="Courier New" charset="0"/>
              </a:rPr>
              <a:t>standby_power</a:t>
            </a: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[kW];</a:t>
            </a:r>
          </a:p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	double </a:t>
            </a:r>
            <a:r>
              <a:rPr lang="en-US" altLang="en-US" sz="1800" dirty="0" err="1" smtClean="0">
                <a:latin typeface="Courier New" charset="0"/>
                <a:ea typeface="Courier New" charset="0"/>
                <a:cs typeface="Courier New" charset="0"/>
              </a:rPr>
              <a:t>circuit_split</a:t>
            </a: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	double </a:t>
            </a:r>
            <a:r>
              <a:rPr lang="en-US" altLang="en-US" sz="1800" dirty="0" err="1" smtClean="0">
                <a:latin typeface="Courier New" charset="0"/>
                <a:ea typeface="Courier New" charset="0"/>
                <a:cs typeface="Courier New" charset="0"/>
              </a:rPr>
              <a:t>cycle_length</a:t>
            </a: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[s];</a:t>
            </a:r>
          </a:p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	enumeration state; //ON, OFF</a:t>
            </a:r>
          </a:p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	double runtime[s];</a:t>
            </a:r>
          </a:p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	double </a:t>
            </a:r>
            <a:r>
              <a:rPr lang="en-US" altLang="en-US" sz="1800" dirty="0" err="1" smtClean="0">
                <a:latin typeface="Courier New" charset="0"/>
                <a:ea typeface="Courier New" charset="0"/>
                <a:cs typeface="Courier New" charset="0"/>
              </a:rPr>
              <a:t>state_time</a:t>
            </a: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[s];</a:t>
            </a:r>
          </a:p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Freezer</a:t>
            </a:r>
            <a:endParaRPr lang="en-US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class freezer {</a:t>
            </a:r>
          </a:p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	// Note: This object is not fully operational.</a:t>
            </a:r>
          </a:p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	double size[</a:t>
            </a:r>
            <a:r>
              <a:rPr lang="en-US" altLang="en-US" sz="1800" dirty="0" err="1" smtClean="0">
                <a:latin typeface="Courier New" charset="0"/>
                <a:ea typeface="Courier New" charset="0"/>
                <a:cs typeface="Courier New" charset="0"/>
              </a:rPr>
              <a:t>cf</a:t>
            </a: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	double </a:t>
            </a:r>
            <a:r>
              <a:rPr lang="en-US" altLang="en-US" sz="1800" dirty="0" err="1" smtClean="0">
                <a:latin typeface="Courier New" charset="0"/>
                <a:ea typeface="Courier New" charset="0"/>
                <a:cs typeface="Courier New" charset="0"/>
              </a:rPr>
              <a:t>rated_capacity</a:t>
            </a: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[Btu/h];</a:t>
            </a:r>
          </a:p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	double temperature[</a:t>
            </a:r>
            <a:r>
              <a:rPr lang="en-US" altLang="en-US" sz="1800" dirty="0" err="1" smtClean="0">
                <a:latin typeface="Courier New" charset="0"/>
                <a:ea typeface="Courier New" charset="0"/>
                <a:cs typeface="Courier New" charset="0"/>
              </a:rPr>
              <a:t>degF</a:t>
            </a: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	double UA[</a:t>
            </a:r>
            <a:r>
              <a:rPr lang="en-US" altLang="en-US" sz="1800" dirty="0" err="1" smtClean="0">
                <a:latin typeface="Courier New" charset="0"/>
                <a:ea typeface="Courier New" charset="0"/>
                <a:cs typeface="Courier New" charset="0"/>
              </a:rPr>
              <a:t>Btu.h</a:t>
            </a: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altLang="en-US" sz="1800" dirty="0" err="1" smtClean="0">
                <a:latin typeface="Courier New" charset="0"/>
                <a:ea typeface="Courier New" charset="0"/>
                <a:cs typeface="Courier New" charset="0"/>
              </a:rPr>
              <a:t>degF</a:t>
            </a: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	double </a:t>
            </a:r>
            <a:r>
              <a:rPr lang="en-US" altLang="en-US" sz="1800" dirty="0" err="1" smtClean="0">
                <a:latin typeface="Courier New" charset="0"/>
                <a:ea typeface="Courier New" charset="0"/>
                <a:cs typeface="Courier New" charset="0"/>
              </a:rPr>
              <a:t>deadband</a:t>
            </a: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altLang="en-US" sz="1800" dirty="0" err="1" smtClean="0">
                <a:latin typeface="Courier New" charset="0"/>
                <a:ea typeface="Courier New" charset="0"/>
                <a:cs typeface="Courier New" charset="0"/>
              </a:rPr>
              <a:t>degF</a:t>
            </a: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	double </a:t>
            </a:r>
            <a:r>
              <a:rPr lang="en-US" altLang="en-US" sz="1800" dirty="0" err="1" smtClean="0">
                <a:latin typeface="Courier New" charset="0"/>
                <a:ea typeface="Courier New" charset="0"/>
                <a:cs typeface="Courier New" charset="0"/>
              </a:rPr>
              <a:t>setpoint</a:t>
            </a: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altLang="en-US" sz="1800" dirty="0" err="1" smtClean="0">
                <a:latin typeface="Courier New" charset="0"/>
                <a:ea typeface="Courier New" charset="0"/>
                <a:cs typeface="Courier New" charset="0"/>
              </a:rPr>
              <a:t>degF</a:t>
            </a:r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altLang="en-US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b="1" kern="0" dirty="0">
                <a:latin typeface="Courier New" pitchFamily="49" charset="0"/>
              </a:rPr>
              <a:t>class </a:t>
            </a:r>
            <a:r>
              <a:rPr lang="en-US" b="1" kern="0" dirty="0" err="1">
                <a:latin typeface="Courier New" pitchFamily="49" charset="0"/>
              </a:rPr>
              <a:t>ZIPload</a:t>
            </a:r>
            <a:r>
              <a:rPr lang="en-US" b="1" kern="0" dirty="0">
                <a:latin typeface="Courier New" pitchFamily="49" charset="0"/>
              </a:rPr>
              <a:t>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b="1" kern="0" dirty="0">
                <a:latin typeface="Courier New" pitchFamily="49" charset="0"/>
              </a:rPr>
              <a:t>	</a:t>
            </a:r>
            <a:r>
              <a:rPr lang="en-US" sz="1600" kern="0" dirty="0">
                <a:latin typeface="Courier New" pitchFamily="49" charset="0"/>
              </a:rPr>
              <a:t>// In addition to residential </a:t>
            </a:r>
            <a:r>
              <a:rPr lang="en-US" sz="1600" kern="0" dirty="0" err="1">
                <a:latin typeface="Courier New" pitchFamily="49" charset="0"/>
              </a:rPr>
              <a:t>enduse</a:t>
            </a:r>
            <a:r>
              <a:rPr lang="en-US" sz="1600" kern="0" dirty="0">
                <a:latin typeface="Courier New" pitchFamily="49" charset="0"/>
              </a:rPr>
              <a:t> variables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b="1" kern="0" dirty="0">
                <a:latin typeface="Courier New" pitchFamily="49" charset="0"/>
              </a:rPr>
              <a:t>	double </a:t>
            </a:r>
            <a:r>
              <a:rPr lang="en-US" sz="1600" kern="0" dirty="0" err="1">
                <a:latin typeface="Courier New" pitchFamily="49" charset="0"/>
              </a:rPr>
              <a:t>heat_fraction</a:t>
            </a:r>
            <a:r>
              <a:rPr lang="en-US" sz="1600" kern="0" dirty="0"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b="1" kern="0" dirty="0">
                <a:latin typeface="Courier New" pitchFamily="49" charset="0"/>
              </a:rPr>
              <a:t>	double</a:t>
            </a:r>
            <a:r>
              <a:rPr lang="en-US" sz="1600" kern="0" dirty="0">
                <a:latin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</a:rPr>
              <a:t>base_power</a:t>
            </a:r>
            <a:r>
              <a:rPr lang="en-US" sz="1600" kern="0" dirty="0">
                <a:latin typeface="Courier New" pitchFamily="49" charset="0"/>
              </a:rPr>
              <a:t>[kW];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b="1" kern="0" dirty="0">
                <a:latin typeface="Courier New" pitchFamily="49" charset="0"/>
              </a:rPr>
              <a:t>	double </a:t>
            </a:r>
            <a:r>
              <a:rPr lang="en-US" sz="1600" kern="0" dirty="0" err="1">
                <a:latin typeface="Courier New" pitchFamily="49" charset="0"/>
              </a:rPr>
              <a:t>power_pf</a:t>
            </a:r>
            <a:r>
              <a:rPr lang="en-US" sz="1600" kern="0" dirty="0"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kern="0" dirty="0">
                <a:latin typeface="Courier New" pitchFamily="49" charset="0"/>
              </a:rPr>
              <a:t>	</a:t>
            </a:r>
            <a:r>
              <a:rPr lang="en-US" sz="1600" b="1" kern="0" dirty="0">
                <a:latin typeface="Courier New" pitchFamily="49" charset="0"/>
              </a:rPr>
              <a:t>double </a:t>
            </a:r>
            <a:r>
              <a:rPr lang="en-US" sz="1600" kern="0" dirty="0" err="1">
                <a:latin typeface="Courier New" pitchFamily="49" charset="0"/>
              </a:rPr>
              <a:t>current_pf</a:t>
            </a:r>
            <a:r>
              <a:rPr lang="en-US" sz="1600" kern="0" dirty="0"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b="1" kern="0" dirty="0">
                <a:latin typeface="Courier New" pitchFamily="49" charset="0"/>
              </a:rPr>
              <a:t>	double </a:t>
            </a:r>
            <a:r>
              <a:rPr lang="en-US" sz="1600" kern="0" dirty="0" err="1">
                <a:latin typeface="Courier New" pitchFamily="49" charset="0"/>
              </a:rPr>
              <a:t>impedance_pf</a:t>
            </a:r>
            <a:r>
              <a:rPr lang="en-US" sz="1600" kern="0" dirty="0"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kern="0" dirty="0">
                <a:latin typeface="Courier New" pitchFamily="49" charset="0"/>
              </a:rPr>
              <a:t>	</a:t>
            </a:r>
            <a:r>
              <a:rPr lang="en-US" sz="1600" b="1" kern="0" dirty="0">
                <a:latin typeface="Courier New" pitchFamily="49" charset="0"/>
              </a:rPr>
              <a:t>double </a:t>
            </a:r>
            <a:r>
              <a:rPr lang="en-US" sz="1600" kern="0" dirty="0" err="1">
                <a:latin typeface="Courier New" pitchFamily="49" charset="0"/>
              </a:rPr>
              <a:t>breaker_val</a:t>
            </a:r>
            <a:r>
              <a:rPr lang="en-US" sz="1600" kern="0" dirty="0">
                <a:latin typeface="Courier New" pitchFamily="49" charset="0"/>
              </a:rPr>
              <a:t>[A];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kern="0" dirty="0">
                <a:latin typeface="Courier New" pitchFamily="49" charset="0"/>
              </a:rPr>
              <a:t>	</a:t>
            </a:r>
            <a:r>
              <a:rPr lang="en-US" sz="1600" b="1" kern="0" dirty="0">
                <a:latin typeface="Courier New" pitchFamily="49" charset="0"/>
              </a:rPr>
              <a:t>double </a:t>
            </a:r>
            <a:r>
              <a:rPr lang="en-US" sz="1600" kern="0" dirty="0">
                <a:latin typeface="Courier New" pitchFamily="49" charset="0"/>
              </a:rPr>
              <a:t>is_240; //true or false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kern="0" dirty="0">
                <a:latin typeface="Courier New" pitchFamily="49" charset="0"/>
              </a:rPr>
              <a:t>	</a:t>
            </a:r>
            <a:r>
              <a:rPr lang="en-US" sz="1600" b="1" kern="0" dirty="0">
                <a:latin typeface="Courier New" pitchFamily="49" charset="0"/>
              </a:rPr>
              <a:t>complex </a:t>
            </a:r>
            <a:r>
              <a:rPr lang="en-US" sz="1600" kern="0" dirty="0" err="1">
                <a:latin typeface="Courier New" pitchFamily="49" charset="0"/>
              </a:rPr>
              <a:t>actual_power</a:t>
            </a:r>
            <a:r>
              <a:rPr lang="en-US" sz="1600" kern="0" dirty="0">
                <a:latin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</a:rPr>
              <a:t>kVA</a:t>
            </a:r>
            <a:r>
              <a:rPr lang="en-US" sz="1600" kern="0" dirty="0">
                <a:latin typeface="Courier New" pitchFamily="49" charset="0"/>
              </a:rPr>
              <a:t>];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b="1" kern="0" dirty="0">
                <a:latin typeface="Courier New" pitchFamily="49" charset="0"/>
              </a:rPr>
              <a:t>}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Zipload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533400" y="5257800"/>
            <a:ext cx="8382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Generic load model that allows adjustment of all power factors and zip fractions.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Only uses </a:t>
            </a:r>
            <a:r>
              <a:rPr lang="en-US" sz="2000" kern="0" dirty="0" err="1">
                <a:latin typeface="+mn-lt"/>
              </a:rPr>
              <a:t>enduse</a:t>
            </a:r>
            <a:r>
              <a:rPr lang="en-US" sz="2000" kern="0" dirty="0">
                <a:latin typeface="+mn-lt"/>
              </a:rPr>
              <a:t> structure (no state model).</a:t>
            </a:r>
          </a:p>
        </p:txBody>
      </p:sp>
    </p:spTree>
    <p:extLst>
      <p:ext uri="{BB962C8B-B14F-4D97-AF65-F5344CB8AC3E}">
        <p14:creationId xmlns:p14="http://schemas.microsoft.com/office/powerpoint/2010/main" val="5308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Interval</a:t>
            </a: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en-US" dirty="0" smtClean="0"/>
              <a:t>Determine the sampling interval for data</a:t>
            </a:r>
          </a:p>
          <a:p>
            <a:pPr lvl="1"/>
            <a:r>
              <a:rPr lang="en-US" altLang="en-US" dirty="0" smtClean="0"/>
              <a:t>How often is aggregate recomputed?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Units are seconds</a:t>
            </a:r>
          </a:p>
          <a:p>
            <a:pPr lvl="1"/>
            <a:r>
              <a:rPr lang="en-US" altLang="en-US" dirty="0" smtClean="0"/>
              <a:t>-1 means sample when aggregate changes</a:t>
            </a:r>
          </a:p>
          <a:p>
            <a:pPr lvl="1"/>
            <a:r>
              <a:rPr lang="en-US" altLang="en-US" dirty="0" smtClean="0"/>
              <a:t>0 means sample each iteration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865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panel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Appliances are automatically assigned to circuits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configuration IS220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flags that load is on a 220V circuit</a:t>
            </a:r>
          </a:p>
          <a:p>
            <a:pPr marL="800100" lvl="1" indent="-342900"/>
            <a:r>
              <a:rPr lang="en-US" dirty="0" smtClean="0"/>
              <a:t>110V loads are placed on alternative circuits</a:t>
            </a:r>
          </a:p>
          <a:p>
            <a:pPr marL="342900" indent="-342900"/>
            <a:r>
              <a:rPr lang="en-US" dirty="0" smtClean="0"/>
              <a:t>Provides for automatic load balancing</a:t>
            </a:r>
          </a:p>
          <a:p>
            <a:pPr marL="342900" indent="-342900"/>
            <a:r>
              <a:rPr lang="en-US" dirty="0" smtClean="0"/>
              <a:t>Implements general protection from overvoltage</a:t>
            </a:r>
          </a:p>
          <a:p>
            <a:pPr marL="800100" lvl="1" indent="-342900"/>
            <a:r>
              <a:rPr lang="en-US" dirty="0" smtClean="0"/>
              <a:t>Each circuit has a breaker with appropriate Amp limit</a:t>
            </a:r>
          </a:p>
          <a:p>
            <a:pPr marL="800100" lvl="1" indent="-342900"/>
            <a:r>
              <a:rPr lang="en-US" dirty="0" smtClean="0"/>
              <a:t>Entire house also has an Amp limit</a:t>
            </a:r>
          </a:p>
          <a:p>
            <a:pPr marL="800100" lvl="1" indent="-342900"/>
            <a:r>
              <a:rPr lang="en-US" dirty="0" smtClean="0"/>
              <a:t>Breakers have a limit on number of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410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Exercises</a:t>
            </a: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en-US" smtClean="0"/>
              <a:t>Collect total power consumption for a population of 100 water heaters for one month Hint: use “actual_load”.</a:t>
            </a:r>
          </a:p>
          <a:p>
            <a:r>
              <a:rPr lang="en-US" altLang="en-US" smtClean="0"/>
              <a:t>Collect the hourly average, stdev, minimum and maximum indoor air temperature a population of 100 default houses for a week Hint: use “air_temperature”.</a:t>
            </a:r>
          </a:p>
          <a:p>
            <a:r>
              <a:rPr lang="en-US" altLang="en-US" smtClean="0"/>
              <a:t>Collect the minimum and maximum voltages of all nodes in the IEEE 37-bus test model as it converges; Hint: use voltage_A.mag, voltage_B.mag, &amp; voltage_C.mag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30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4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Define a house with this load shape and record the house plug load. </a:t>
            </a:r>
            <a:br>
              <a:rPr lang="en-US" smtClean="0"/>
            </a:b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Define a second house using the same plug load shape but make it pulsed</a:t>
            </a:r>
            <a:endParaRPr lang="en-US" dirty="0"/>
          </a:p>
        </p:txBody>
      </p:sp>
      <p:grpSp>
        <p:nvGrpSpPr>
          <p:cNvPr id="16388" name="Group 34"/>
          <p:cNvGrpSpPr>
            <a:grpSpLocks/>
          </p:cNvGrpSpPr>
          <p:nvPr/>
        </p:nvGrpSpPr>
        <p:grpSpPr bwMode="auto">
          <a:xfrm>
            <a:off x="1752600" y="2515661"/>
            <a:ext cx="5689600" cy="2295525"/>
            <a:chOff x="-28" y="1758"/>
            <a:chExt cx="5798" cy="2478"/>
          </a:xfrm>
        </p:grpSpPr>
        <p:sp>
          <p:nvSpPr>
            <p:cNvPr id="16389" name="Line 4"/>
            <p:cNvSpPr>
              <a:spLocks noChangeShapeType="1"/>
            </p:cNvSpPr>
            <p:nvPr/>
          </p:nvSpPr>
          <p:spPr bwMode="auto">
            <a:xfrm>
              <a:off x="576" y="3840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0" name="Line 5"/>
            <p:cNvSpPr>
              <a:spLocks noChangeShapeType="1"/>
            </p:cNvSpPr>
            <p:nvPr/>
          </p:nvSpPr>
          <p:spPr bwMode="auto">
            <a:xfrm flipV="1">
              <a:off x="576" y="182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1" name="Text Box 6"/>
            <p:cNvSpPr txBox="1">
              <a:spLocks noChangeArrowheads="1"/>
            </p:cNvSpPr>
            <p:nvPr/>
          </p:nvSpPr>
          <p:spPr bwMode="auto">
            <a:xfrm>
              <a:off x="-28" y="3177"/>
              <a:ext cx="576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/>
                <a:t>250</a:t>
              </a:r>
            </a:p>
          </p:txBody>
        </p:sp>
        <p:sp>
          <p:nvSpPr>
            <p:cNvPr id="16392" name="Text Box 7"/>
            <p:cNvSpPr txBox="1">
              <a:spLocks noChangeArrowheads="1"/>
            </p:cNvSpPr>
            <p:nvPr/>
          </p:nvSpPr>
          <p:spPr bwMode="auto">
            <a:xfrm>
              <a:off x="231" y="3705"/>
              <a:ext cx="317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/>
                <a:t>0</a:t>
              </a:r>
            </a:p>
          </p:txBody>
        </p:sp>
        <p:sp>
          <p:nvSpPr>
            <p:cNvPr id="16393" name="Text Box 8"/>
            <p:cNvSpPr txBox="1">
              <a:spLocks noChangeArrowheads="1"/>
            </p:cNvSpPr>
            <p:nvPr/>
          </p:nvSpPr>
          <p:spPr bwMode="auto">
            <a:xfrm>
              <a:off x="-28" y="2592"/>
              <a:ext cx="576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/>
                <a:t>500</a:t>
              </a:r>
            </a:p>
          </p:txBody>
        </p:sp>
        <p:sp>
          <p:nvSpPr>
            <p:cNvPr id="16394" name="Text Box 9"/>
            <p:cNvSpPr txBox="1">
              <a:spLocks noChangeArrowheads="1"/>
            </p:cNvSpPr>
            <p:nvPr/>
          </p:nvSpPr>
          <p:spPr bwMode="auto">
            <a:xfrm>
              <a:off x="-28" y="2017"/>
              <a:ext cx="576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/>
                <a:t>750</a:t>
              </a:r>
            </a:p>
          </p:txBody>
        </p:sp>
        <p:sp>
          <p:nvSpPr>
            <p:cNvPr id="16395" name="Text Box 10"/>
            <p:cNvSpPr txBox="1">
              <a:spLocks noChangeArrowheads="1"/>
            </p:cNvSpPr>
            <p:nvPr/>
          </p:nvSpPr>
          <p:spPr bwMode="auto">
            <a:xfrm>
              <a:off x="420" y="3840"/>
              <a:ext cx="317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</a:p>
          </p:txBody>
        </p:sp>
        <p:sp>
          <p:nvSpPr>
            <p:cNvPr id="16396" name="Text Box 11"/>
            <p:cNvSpPr txBox="1">
              <a:spLocks noChangeArrowheads="1"/>
            </p:cNvSpPr>
            <p:nvPr/>
          </p:nvSpPr>
          <p:spPr bwMode="auto">
            <a:xfrm>
              <a:off x="996" y="3840"/>
              <a:ext cx="317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3</a:t>
              </a:r>
            </a:p>
          </p:txBody>
        </p:sp>
        <p:sp>
          <p:nvSpPr>
            <p:cNvPr id="16397" name="Text Box 12"/>
            <p:cNvSpPr txBox="1">
              <a:spLocks noChangeArrowheads="1"/>
            </p:cNvSpPr>
            <p:nvPr/>
          </p:nvSpPr>
          <p:spPr bwMode="auto">
            <a:xfrm>
              <a:off x="1510" y="3840"/>
              <a:ext cx="317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/>
                <a:t>6</a:t>
              </a:r>
            </a:p>
          </p:txBody>
        </p:sp>
        <p:sp>
          <p:nvSpPr>
            <p:cNvPr id="16398" name="Text Box 13"/>
            <p:cNvSpPr txBox="1">
              <a:spLocks noChangeArrowheads="1"/>
            </p:cNvSpPr>
            <p:nvPr/>
          </p:nvSpPr>
          <p:spPr bwMode="auto">
            <a:xfrm>
              <a:off x="2083" y="3840"/>
              <a:ext cx="317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/>
                <a:t>9</a:t>
              </a:r>
            </a:p>
          </p:txBody>
        </p:sp>
        <p:sp>
          <p:nvSpPr>
            <p:cNvPr id="16399" name="Text Box 14"/>
            <p:cNvSpPr txBox="1">
              <a:spLocks noChangeArrowheads="1"/>
            </p:cNvSpPr>
            <p:nvPr/>
          </p:nvSpPr>
          <p:spPr bwMode="auto">
            <a:xfrm>
              <a:off x="2567" y="3840"/>
              <a:ext cx="446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/>
                <a:t>12</a:t>
              </a:r>
            </a:p>
          </p:txBody>
        </p:sp>
        <p:sp>
          <p:nvSpPr>
            <p:cNvPr id="16400" name="Text Box 15"/>
            <p:cNvSpPr txBox="1">
              <a:spLocks noChangeArrowheads="1"/>
            </p:cNvSpPr>
            <p:nvPr/>
          </p:nvSpPr>
          <p:spPr bwMode="auto">
            <a:xfrm>
              <a:off x="3143" y="3840"/>
              <a:ext cx="446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/>
                <a:t>15</a:t>
              </a:r>
            </a:p>
          </p:txBody>
        </p:sp>
        <p:sp>
          <p:nvSpPr>
            <p:cNvPr id="16401" name="Text Box 16"/>
            <p:cNvSpPr txBox="1">
              <a:spLocks noChangeArrowheads="1"/>
            </p:cNvSpPr>
            <p:nvPr/>
          </p:nvSpPr>
          <p:spPr bwMode="auto">
            <a:xfrm>
              <a:off x="3719" y="3840"/>
              <a:ext cx="446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/>
                <a:t>18</a:t>
              </a:r>
            </a:p>
          </p:txBody>
        </p:sp>
        <p:sp>
          <p:nvSpPr>
            <p:cNvPr id="16402" name="Text Box 17"/>
            <p:cNvSpPr txBox="1">
              <a:spLocks noChangeArrowheads="1"/>
            </p:cNvSpPr>
            <p:nvPr/>
          </p:nvSpPr>
          <p:spPr bwMode="auto">
            <a:xfrm>
              <a:off x="4261" y="3840"/>
              <a:ext cx="446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/>
                <a:t>21</a:t>
              </a:r>
            </a:p>
          </p:txBody>
        </p:sp>
        <p:sp>
          <p:nvSpPr>
            <p:cNvPr id="16403" name="Text Box 18"/>
            <p:cNvSpPr txBox="1">
              <a:spLocks noChangeArrowheads="1"/>
            </p:cNvSpPr>
            <p:nvPr/>
          </p:nvSpPr>
          <p:spPr bwMode="auto">
            <a:xfrm>
              <a:off x="4869" y="3840"/>
              <a:ext cx="446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/>
                <a:t>24</a:t>
              </a:r>
            </a:p>
          </p:txBody>
        </p:sp>
        <p:sp>
          <p:nvSpPr>
            <p:cNvPr id="16404" name="Text Box 19"/>
            <p:cNvSpPr txBox="1">
              <a:spLocks noChangeArrowheads="1"/>
            </p:cNvSpPr>
            <p:nvPr/>
          </p:nvSpPr>
          <p:spPr bwMode="auto">
            <a:xfrm>
              <a:off x="279" y="1758"/>
              <a:ext cx="36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W</a:t>
              </a:r>
            </a:p>
          </p:txBody>
        </p:sp>
        <p:sp>
          <p:nvSpPr>
            <p:cNvPr id="16405" name="Text Box 20"/>
            <p:cNvSpPr txBox="1">
              <a:spLocks noChangeArrowheads="1"/>
            </p:cNvSpPr>
            <p:nvPr/>
          </p:nvSpPr>
          <p:spPr bwMode="auto">
            <a:xfrm>
              <a:off x="5422" y="3895"/>
              <a:ext cx="34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/>
                <a:t>hr</a:t>
              </a:r>
            </a:p>
          </p:txBody>
        </p:sp>
        <p:sp>
          <p:nvSpPr>
            <p:cNvPr id="16406" name="Line 21"/>
            <p:cNvSpPr>
              <a:spLocks noChangeShapeType="1"/>
            </p:cNvSpPr>
            <p:nvPr/>
          </p:nvSpPr>
          <p:spPr bwMode="auto">
            <a:xfrm>
              <a:off x="576" y="3312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7" name="Line 22"/>
            <p:cNvSpPr>
              <a:spLocks noChangeShapeType="1"/>
            </p:cNvSpPr>
            <p:nvPr/>
          </p:nvSpPr>
          <p:spPr bwMode="auto">
            <a:xfrm>
              <a:off x="1728" y="216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Line 23"/>
            <p:cNvSpPr>
              <a:spLocks noChangeShapeType="1"/>
            </p:cNvSpPr>
            <p:nvPr/>
          </p:nvSpPr>
          <p:spPr bwMode="auto">
            <a:xfrm>
              <a:off x="2304" y="2736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24"/>
            <p:cNvSpPr>
              <a:spLocks noChangeShapeType="1"/>
            </p:cNvSpPr>
            <p:nvPr/>
          </p:nvSpPr>
          <p:spPr bwMode="auto">
            <a:xfrm>
              <a:off x="4032" y="216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Line 25"/>
            <p:cNvSpPr>
              <a:spLocks noChangeShapeType="1"/>
            </p:cNvSpPr>
            <p:nvPr/>
          </p:nvSpPr>
          <p:spPr bwMode="auto">
            <a:xfrm>
              <a:off x="4608" y="273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Line 26"/>
            <p:cNvSpPr>
              <a:spLocks noChangeShapeType="1"/>
            </p:cNvSpPr>
            <p:nvPr/>
          </p:nvSpPr>
          <p:spPr bwMode="auto">
            <a:xfrm>
              <a:off x="1152" y="273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2" name="Line 27"/>
            <p:cNvSpPr>
              <a:spLocks noChangeShapeType="1"/>
            </p:cNvSpPr>
            <p:nvPr/>
          </p:nvSpPr>
          <p:spPr bwMode="auto">
            <a:xfrm>
              <a:off x="1152" y="2736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3" name="Line 28"/>
            <p:cNvSpPr>
              <a:spLocks noChangeShapeType="1"/>
            </p:cNvSpPr>
            <p:nvPr/>
          </p:nvSpPr>
          <p:spPr bwMode="auto">
            <a:xfrm>
              <a:off x="1728" y="2160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4" name="Line 29"/>
            <p:cNvSpPr>
              <a:spLocks noChangeShapeType="1"/>
            </p:cNvSpPr>
            <p:nvPr/>
          </p:nvSpPr>
          <p:spPr bwMode="auto">
            <a:xfrm>
              <a:off x="2304" y="2160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5" name="Line 30"/>
            <p:cNvSpPr>
              <a:spLocks noChangeShapeType="1"/>
            </p:cNvSpPr>
            <p:nvPr/>
          </p:nvSpPr>
          <p:spPr bwMode="auto">
            <a:xfrm>
              <a:off x="4032" y="2160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6" name="Line 31"/>
            <p:cNvSpPr>
              <a:spLocks noChangeShapeType="1"/>
            </p:cNvSpPr>
            <p:nvPr/>
          </p:nvSpPr>
          <p:spPr bwMode="auto">
            <a:xfrm>
              <a:off x="4608" y="2160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7" name="Line 32"/>
            <p:cNvSpPr>
              <a:spLocks noChangeShapeType="1"/>
            </p:cNvSpPr>
            <p:nvPr/>
          </p:nvSpPr>
          <p:spPr bwMode="auto">
            <a:xfrm>
              <a:off x="5184" y="2736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8" name="Line 33"/>
            <p:cNvSpPr>
              <a:spLocks noChangeShapeType="1"/>
            </p:cNvSpPr>
            <p:nvPr/>
          </p:nvSpPr>
          <p:spPr bwMode="auto">
            <a:xfrm>
              <a:off x="576" y="2736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57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Exercises</a:t>
            </a: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en-US" dirty="0" smtClean="0"/>
              <a:t>Create a climate object that uses Yakima WA tmy2 data.  Record the weather data  every ten minutes.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smtClean="0"/>
              <a:t>Repeat Exercise 1, using QUADRATIC and LINEAR interpolations and record at ten minute intervals.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smtClean="0"/>
              <a:t>Create a climate object that uses the sample csv reader (</a:t>
            </a:r>
            <a:r>
              <a:rPr lang="en-US" altLang="en-US" dirty="0" err="1" smtClean="0"/>
              <a:t>weather.csv</a:t>
            </a:r>
            <a:r>
              <a:rPr lang="en-US" altLang="en-US" dirty="0" smtClean="0"/>
              <a:t>).  Record the weather data every hour.		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095500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Exercises</a:t>
            </a:r>
            <a:endParaRPr lang="en-US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4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en-US" dirty="0" smtClean="0"/>
              <a:t>Create a house object with all end-uses implemented and plot the power output for a winter week and a summer week.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en-US" dirty="0" smtClean="0"/>
              <a:t>Using the same model, plot the indoor temperature for a winter week and a summer week.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en-US" dirty="0" smtClean="0"/>
              <a:t>Modify the same house to only contain the HVAC and a </a:t>
            </a:r>
            <a:r>
              <a:rPr lang="en-US" altLang="en-US" dirty="0" err="1" smtClean="0"/>
              <a:t>zipload</a:t>
            </a:r>
            <a:r>
              <a:rPr lang="en-US" altLang="en-US" dirty="0" smtClean="0"/>
              <a:t> object that is driven by a schedule transform (no </a:t>
            </a:r>
            <a:r>
              <a:rPr lang="en-US" altLang="en-US" dirty="0" err="1" smtClean="0"/>
              <a:t>enduses</a:t>
            </a:r>
            <a:r>
              <a:rPr lang="en-US" altLang="en-US" dirty="0" smtClean="0"/>
              <a:t>). 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en-US" dirty="0" smtClean="0"/>
              <a:t>Record the power output over time. 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en-US" dirty="0" smtClean="0"/>
              <a:t>Modify the ZIP fractions, and observe the difference.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en-US" dirty="0" smtClean="0"/>
              <a:t>Create a house with two water heaters.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en-US" dirty="0" smtClean="0"/>
              <a:t>Make the first </a:t>
            </a:r>
            <a:r>
              <a:rPr lang="en-US" altLang="en-US" dirty="0" err="1" smtClean="0"/>
              <a:t>waterheater</a:t>
            </a:r>
            <a:r>
              <a:rPr lang="en-US" altLang="en-US" dirty="0" smtClean="0"/>
              <a:t> a physical model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en-US" dirty="0" smtClean="0"/>
              <a:t>Make the second driven by a </a:t>
            </a:r>
            <a:r>
              <a:rPr lang="en-US" altLang="en-US" dirty="0" err="1" smtClean="0"/>
              <a:t>load_shape</a:t>
            </a:r>
            <a:r>
              <a:rPr lang="en-US" altLang="en-US" dirty="0" smtClean="0"/>
              <a:t>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en-US" dirty="0" smtClean="0"/>
              <a:t>Compare power output from the water heaters. </a:t>
            </a:r>
            <a:endParaRPr lang="en-US" altLang="en-US" dirty="0"/>
          </a:p>
          <a:p>
            <a:pPr lvl="1" indent="0">
              <a:buNone/>
            </a:pPr>
            <a:r>
              <a:rPr lang="en-US" altLang="en-US" dirty="0" smtClean="0"/>
              <a:t>Hint: use a schedule transform for the first and use “</a:t>
            </a:r>
            <a:r>
              <a:rPr lang="en-US" altLang="en-US" dirty="0" err="1" smtClean="0"/>
              <a:t>loadshape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myshape</a:t>
            </a:r>
            <a:r>
              <a:rPr lang="en-US" altLang="en-US" dirty="0" smtClean="0"/>
              <a:t>” with “</a:t>
            </a:r>
            <a:r>
              <a:rPr lang="en-US" altLang="en-US" dirty="0" err="1" smtClean="0"/>
              <a:t>water_demand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this.myshape</a:t>
            </a:r>
            <a:r>
              <a:rPr lang="en-US" altLang="en-US" dirty="0" smtClean="0"/>
              <a:t>” for the second.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786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</a:t>
            </a:r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4"/>
          </p:nvPr>
        </p:nvSpPr>
        <p:spPr>
          <a:xfrm>
            <a:off x="457200" y="1243013"/>
            <a:ext cx="8108950" cy="5065712"/>
          </a:xfrm>
        </p:spPr>
        <p:txBody>
          <a:bodyPr/>
          <a:lstStyle/>
          <a:p>
            <a:r>
              <a:rPr lang="en-US" altLang="en-US" dirty="0" smtClean="0"/>
              <a:t>The maximum number of samples</a:t>
            </a:r>
          </a:p>
          <a:p>
            <a:pPr lvl="1"/>
            <a:r>
              <a:rPr lang="en-US" altLang="en-US" dirty="0" smtClean="0"/>
              <a:t>How many times will I sample?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Limits the size of the output file</a:t>
            </a:r>
          </a:p>
          <a:p>
            <a:pPr lvl="1"/>
            <a:r>
              <a:rPr lang="en-US" altLang="en-US" dirty="0" smtClean="0"/>
              <a:t>0 is default</a:t>
            </a:r>
          </a:p>
          <a:p>
            <a:pPr lvl="1"/>
            <a:r>
              <a:rPr lang="en-US" altLang="en-US" dirty="0" smtClean="0"/>
              <a:t>0 means no limit</a:t>
            </a:r>
          </a:p>
          <a:p>
            <a:pPr lvl="1"/>
            <a:r>
              <a:rPr lang="en-US" altLang="en-US" dirty="0" smtClean="0"/>
              <a:t>Similar to recorders, this will “drive” the simulation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644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Blank">
  <a:themeElements>
    <a:clrScheme name="SLAC_RevisedPalette_2012">
      <a:dk1>
        <a:srgbClr val="000000"/>
      </a:dk1>
      <a:lt1>
        <a:sysClr val="window" lastClr="FFFFFF"/>
      </a:lt1>
      <a:dk2>
        <a:srgbClr val="E17000"/>
      </a:dk2>
      <a:lt2>
        <a:srgbClr val="A4001D"/>
      </a:lt2>
      <a:accent1>
        <a:srgbClr val="A4001D"/>
      </a:accent1>
      <a:accent2>
        <a:srgbClr val="E17000"/>
      </a:accent2>
      <a:accent3>
        <a:srgbClr val="4D4F53"/>
      </a:accent3>
      <a:accent4>
        <a:srgbClr val="545455"/>
      </a:accent4>
      <a:accent5>
        <a:srgbClr val="0099CC"/>
      </a:accent5>
      <a:accent6>
        <a:srgbClr val="69BE28"/>
      </a:accent6>
      <a:hlink>
        <a:srgbClr val="A4001D"/>
      </a:hlink>
      <a:folHlink>
        <a:srgbClr val="A4001D"/>
      </a:folHlink>
    </a:clrScheme>
    <a:fontScheme name="TH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ailTo xmlns="http://schemas.microsoft.com/sharepoint/v3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872B1F55C4DE4CA2A5FEBE29F43349" ma:contentTypeVersion="6" ma:contentTypeDescription="Create a new document." ma:contentTypeScope="" ma:versionID="5fd1a361dd7e4939b0a8ebac5f9bcf4c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36fd912c2b4efb89499702243545b9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EmailSender" ma:index="8" nillable="true" ma:displayName="E-Mail Sender" ma:hidden="true" ma:internalName="EmailSender">
      <xsd:simpleType>
        <xsd:restriction base="dms:Note">
          <xsd:maxLength value="255"/>
        </xsd:restriction>
      </xsd:simpleType>
    </xsd:element>
    <xsd:element name="EmailTo" ma:index="9" nillable="true" ma:displayName="E-Mail To" ma:hidden="true" ma:internalName="EmailTo">
      <xsd:simpleType>
        <xsd:restriction base="dms:Note">
          <xsd:maxLength value="255"/>
        </xsd:restriction>
      </xsd:simpleType>
    </xsd:element>
    <xsd:element name="EmailCc" ma:index="10" nillable="true" ma:displayName="E-Mail Cc" ma:hidden="true" ma:internalName="EmailCc">
      <xsd:simpleType>
        <xsd:restriction base="dms:Note">
          <xsd:maxLength value="255"/>
        </xsd:restriction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BAEB46-93B8-48EA-AB06-6314274B41D7}">
  <ds:schemaRefs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8BEDFC1-ADC1-43FD-8572-166E2C9060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585FCB-0F9F-4F71-BC26-82A06F3AB9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2800</Words>
  <Application>Microsoft Macintosh PowerPoint</Application>
  <PresentationFormat>On-screen Show (4:3)</PresentationFormat>
  <Paragraphs>1116</Paragraphs>
  <Slides>84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Calibri</vt:lpstr>
      <vt:lpstr>Courier New</vt:lpstr>
      <vt:lpstr>ＭＳ Ｐゴシック</vt:lpstr>
      <vt:lpstr>Times New Roman</vt:lpstr>
      <vt:lpstr>Wingdings</vt:lpstr>
      <vt:lpstr>Arial</vt:lpstr>
      <vt:lpstr>Blank</vt:lpstr>
      <vt:lpstr>GridLAB-D Course Tutorial 3</vt:lpstr>
      <vt:lpstr>Outline of Tutorial</vt:lpstr>
      <vt:lpstr>Collectors</vt:lpstr>
      <vt:lpstr>Output object</vt:lpstr>
      <vt:lpstr>Group</vt:lpstr>
      <vt:lpstr>Property</vt:lpstr>
      <vt:lpstr>File</vt:lpstr>
      <vt:lpstr>Interval</vt:lpstr>
      <vt:lpstr>Limit</vt:lpstr>
      <vt:lpstr>Trigger</vt:lpstr>
      <vt:lpstr>Example</vt:lpstr>
      <vt:lpstr>Demo</vt:lpstr>
      <vt:lpstr>Schedules and Loadshapes</vt:lpstr>
      <vt:lpstr>Schedule Object</vt:lpstr>
      <vt:lpstr>Schedules values and blocks</vt:lpstr>
      <vt:lpstr>Schedule options</vt:lpstr>
      <vt:lpstr>Example Schedule</vt:lpstr>
      <vt:lpstr>Schedule Implementation</vt:lpstr>
      <vt:lpstr>Schedule Transforms</vt:lpstr>
      <vt:lpstr>Schedule skew</vt:lpstr>
      <vt:lpstr>Schedule caveats</vt:lpstr>
      <vt:lpstr>Load shapes</vt:lpstr>
      <vt:lpstr>Analog Loadshapes</vt:lpstr>
      <vt:lpstr>Pulsed</vt:lpstr>
      <vt:lpstr>Modulated Loadshapes</vt:lpstr>
      <vt:lpstr>Queued Loadshapes</vt:lpstr>
      <vt:lpstr>Demo</vt:lpstr>
      <vt:lpstr>Demo (cont.)</vt:lpstr>
      <vt:lpstr>Questions?</vt:lpstr>
      <vt:lpstr>Climate</vt:lpstr>
      <vt:lpstr>Purpose of climate data</vt:lpstr>
      <vt:lpstr>TMY Data</vt:lpstr>
      <vt:lpstr>Downloading TMY data</vt:lpstr>
      <vt:lpstr>CSV Reader</vt:lpstr>
      <vt:lpstr>Example CSV Reader</vt:lpstr>
      <vt:lpstr>Climate class parameters</vt:lpstr>
      <vt:lpstr>Examples</vt:lpstr>
      <vt:lpstr>Questions?</vt:lpstr>
      <vt:lpstr>Residential buildings</vt:lpstr>
      <vt:lpstr>Two kinds of models</vt:lpstr>
      <vt:lpstr>House Object</vt:lpstr>
      <vt:lpstr>Physical vs. Implicit Models</vt:lpstr>
      <vt:lpstr>Equivalent Thermal Parameters (ETP)</vt:lpstr>
      <vt:lpstr>Heat Balance Equations Solved</vt:lpstr>
      <vt:lpstr>Physical Load Model – Residential HVAC</vt:lpstr>
      <vt:lpstr>House design parameters</vt:lpstr>
      <vt:lpstr>HVAC design parameters</vt:lpstr>
      <vt:lpstr>Heatflow parameters</vt:lpstr>
      <vt:lpstr>Fan and Motor parameters</vt:lpstr>
      <vt:lpstr>Thermostat parameters</vt:lpstr>
      <vt:lpstr>Derived parameters</vt:lpstr>
      <vt:lpstr>Load parameters</vt:lpstr>
      <vt:lpstr>Enumerations</vt:lpstr>
      <vt:lpstr>“Easy” House – Major Parameters</vt:lpstr>
      <vt:lpstr>Implicit Models Residential Enduse</vt:lpstr>
      <vt:lpstr>Residential Enduse</vt:lpstr>
      <vt:lpstr>Residential Enduse (example)</vt:lpstr>
      <vt:lpstr>Available Appliances</vt:lpstr>
      <vt:lpstr>Waterheater (physical model)</vt:lpstr>
      <vt:lpstr>Waterheater (physical model)</vt:lpstr>
      <vt:lpstr>Waterheater (physical model) </vt:lpstr>
      <vt:lpstr>Dishwasher</vt:lpstr>
      <vt:lpstr>Dishwasher</vt:lpstr>
      <vt:lpstr>Dryer</vt:lpstr>
      <vt:lpstr>Dryer</vt:lpstr>
      <vt:lpstr>Range</vt:lpstr>
      <vt:lpstr>Range</vt:lpstr>
      <vt:lpstr>Range (Oven)</vt:lpstr>
      <vt:lpstr>Range (Cook top)</vt:lpstr>
      <vt:lpstr>Refrigerator</vt:lpstr>
      <vt:lpstr>Refrigerator</vt:lpstr>
      <vt:lpstr>Clotheswasher</vt:lpstr>
      <vt:lpstr>Clothes washer</vt:lpstr>
      <vt:lpstr>Lights</vt:lpstr>
      <vt:lpstr>Plugs</vt:lpstr>
      <vt:lpstr>Occupants</vt:lpstr>
      <vt:lpstr>Microwave</vt:lpstr>
      <vt:lpstr>Freezer</vt:lpstr>
      <vt:lpstr>Zipload</vt:lpstr>
      <vt:lpstr>Distribution panel</vt:lpstr>
      <vt:lpstr>Exercises</vt:lpstr>
      <vt:lpstr>Exercises</vt:lpstr>
      <vt:lpstr>Exercises</vt:lpstr>
      <vt:lpstr>Exercises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2012-06-11T23:50:00Z</dcterms:created>
  <dcterms:modified xsi:type="dcterms:W3CDTF">2016-09-01T22:22:53Z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0x01010050872B1F55C4DE4CA2A5FEBE29F43349</vt:lpwstr>
  </property>
</Properties>
</file>