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79"/>
  </p:notesMasterIdLst>
  <p:handoutMasterIdLst>
    <p:handoutMasterId r:id="rId80"/>
  </p:handoutMasterIdLst>
  <p:sldIdLst>
    <p:sldId id="269" r:id="rId5"/>
    <p:sldId id="270" r:id="rId6"/>
    <p:sldId id="271" r:id="rId7"/>
    <p:sldId id="277" r:id="rId8"/>
    <p:sldId id="276" r:id="rId9"/>
    <p:sldId id="272" r:id="rId10"/>
    <p:sldId id="273" r:id="rId11"/>
    <p:sldId id="274" r:id="rId12"/>
    <p:sldId id="275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344" r:id="rId26"/>
    <p:sldId id="345" r:id="rId27"/>
    <p:sldId id="291" r:id="rId28"/>
    <p:sldId id="346" r:id="rId29"/>
    <p:sldId id="293" r:id="rId30"/>
    <p:sldId id="292" r:id="rId31"/>
    <p:sldId id="296" r:id="rId32"/>
    <p:sldId id="347" r:id="rId33"/>
    <p:sldId id="333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32" r:id="rId66"/>
    <p:sldId id="339" r:id="rId67"/>
    <p:sldId id="337" r:id="rId68"/>
    <p:sldId id="342" r:id="rId69"/>
    <p:sldId id="338" r:id="rId70"/>
    <p:sldId id="340" r:id="rId71"/>
    <p:sldId id="341" r:id="rId72"/>
    <p:sldId id="343" r:id="rId73"/>
    <p:sldId id="335" r:id="rId74"/>
    <p:sldId id="329" r:id="rId75"/>
    <p:sldId id="330" r:id="rId76"/>
    <p:sldId id="331" r:id="rId77"/>
    <p:sldId id="328" r:id="rId78"/>
  </p:sldIdLst>
  <p:sldSz cx="9144000" cy="6858000" type="screen4x3"/>
  <p:notesSz cx="7019925" cy="9305925"/>
  <p:custDataLst>
    <p:tags r:id="rId8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24F053E2-A690-FA4A-92A9-9CE3521C0584}">
          <p14:sldIdLst>
            <p14:sldId id="269"/>
            <p14:sldId id="270"/>
          </p14:sldIdLst>
        </p14:section>
        <p14:section name="Demand Response" id="{9EA71F2C-D7D0-C74A-B842-58C4FB8F9C25}">
          <p14:sldIdLst>
            <p14:sldId id="271"/>
            <p14:sldId id="277"/>
            <p14:sldId id="276"/>
            <p14:sldId id="272"/>
            <p14:sldId id="273"/>
            <p14:sldId id="274"/>
            <p14:sldId id="275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0"/>
            <p14:sldId id="344"/>
            <p14:sldId id="345"/>
            <p14:sldId id="291"/>
            <p14:sldId id="346"/>
            <p14:sldId id="293"/>
            <p14:sldId id="292"/>
            <p14:sldId id="296"/>
            <p14:sldId id="347"/>
          </p14:sldIdLst>
        </p14:section>
        <p14:section name="Real-time pricing" id="{1DB143AE-831F-104C-BD81-58991DB8726C}">
          <p14:sldIdLst>
            <p14:sldId id="333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Database operations" id="{4AE5E63C-5029-0845-B6B6-72BD0831C8E0}">
          <p14:sldIdLst>
            <p14:sldId id="332"/>
            <p14:sldId id="339"/>
            <p14:sldId id="337"/>
            <p14:sldId id="342"/>
            <p14:sldId id="338"/>
            <p14:sldId id="340"/>
            <p14:sldId id="341"/>
            <p14:sldId id="343"/>
          </p14:sldIdLst>
        </p14:section>
        <p14:section name="Exercises" id="{1C6F37A7-926A-6946-AFD2-15E58A178676}">
          <p14:sldIdLst>
            <p14:sldId id="335"/>
            <p14:sldId id="329"/>
            <p14:sldId id="330"/>
            <p14:sldId id="331"/>
            <p14:sldId id="32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26">
          <p15:clr>
            <a:srgbClr val="A4A3A4"/>
          </p15:clr>
        </p15:guide>
        <p15:guide id="2" orient="horz" pos="1294">
          <p15:clr>
            <a:srgbClr val="A4A3A4"/>
          </p15:clr>
        </p15:guide>
        <p15:guide id="3" orient="horz" pos="3745">
          <p15:clr>
            <a:srgbClr val="A4A3A4"/>
          </p15:clr>
        </p15:guide>
        <p15:guide id="4" orient="horz" pos="3980">
          <p15:clr>
            <a:srgbClr val="A4A3A4"/>
          </p15:clr>
        </p15:guide>
        <p15:guide id="5" orient="horz" pos="1052">
          <p15:clr>
            <a:srgbClr val="A4A3A4"/>
          </p15:clr>
        </p15:guide>
        <p15:guide id="6" orient="horz" pos="1741">
          <p15:clr>
            <a:srgbClr val="A4A3A4"/>
          </p15:clr>
        </p15:guide>
        <p15:guide id="7" orient="horz" pos="4183">
          <p15:clr>
            <a:srgbClr val="A4A3A4"/>
          </p15:clr>
        </p15:guide>
        <p15:guide id="8" orient="horz" pos="566">
          <p15:clr>
            <a:srgbClr val="A4A3A4"/>
          </p15:clr>
        </p15:guide>
        <p15:guide id="9" orient="horz" pos="2808">
          <p15:clr>
            <a:srgbClr val="A4A3A4"/>
          </p15:clr>
        </p15:guide>
        <p15:guide id="10" pos="2880">
          <p15:clr>
            <a:srgbClr val="A4A3A4"/>
          </p15:clr>
        </p15:guide>
        <p15:guide id="11" pos="363">
          <p15:clr>
            <a:srgbClr val="A4A3A4"/>
          </p15:clr>
        </p15:guide>
        <p15:guide id="12" pos="5396">
          <p15:clr>
            <a:srgbClr val="A4A3A4"/>
          </p15:clr>
        </p15:guide>
        <p15:guide id="13" pos="282">
          <p15:clr>
            <a:srgbClr val="A4A3A4"/>
          </p15:clr>
        </p15:guide>
        <p15:guide id="14" pos="3784">
          <p15:clr>
            <a:srgbClr val="A4A3A4"/>
          </p15:clr>
        </p15:guide>
        <p15:guide id="15" pos="3736">
          <p15:clr>
            <a:srgbClr val="A4A3A4"/>
          </p15:clr>
        </p15:guide>
        <p15:guide id="16" pos="2179">
          <p15:clr>
            <a:srgbClr val="A4A3A4"/>
          </p15:clr>
        </p15:guide>
        <p15:guide id="17" pos="5464">
          <p15:clr>
            <a:srgbClr val="A4A3A4"/>
          </p15:clr>
        </p15:guide>
        <p15:guide id="18" pos="386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32"/>
    <a:srgbClr val="FFFFFF"/>
    <a:srgbClr val="C75B12"/>
    <a:srgbClr val="E17000"/>
    <a:srgbClr val="5B8F22"/>
    <a:srgbClr val="D2C295"/>
    <a:srgbClr val="A79E70"/>
    <a:srgbClr val="4D4F53"/>
    <a:srgbClr val="0099CC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4"/>
    <p:restoredTop sz="95351" autoAdjust="0"/>
  </p:normalViewPr>
  <p:slideViewPr>
    <p:cSldViewPr snapToObjects="1" showGuides="1">
      <p:cViewPr>
        <p:scale>
          <a:sx n="225" d="100"/>
          <a:sy n="225" d="100"/>
        </p:scale>
        <p:origin x="-1928" y="72"/>
      </p:cViewPr>
      <p:guideLst>
        <p:guide orient="horz" pos="326"/>
        <p:guide orient="horz" pos="1294"/>
        <p:guide orient="horz" pos="3745"/>
        <p:guide orient="horz" pos="3980"/>
        <p:guide orient="horz" pos="1052"/>
        <p:guide orient="horz" pos="1741"/>
        <p:guide orient="horz" pos="4183"/>
        <p:guide orient="horz" pos="566"/>
        <p:guide orient="horz" pos="2808"/>
        <p:guide pos="2880"/>
        <p:guide pos="363"/>
        <p:guide pos="5396"/>
        <p:guide pos="282"/>
        <p:guide pos="3784"/>
        <p:guide pos="3736"/>
        <p:guide pos="2179"/>
        <p:guide pos="546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4736"/>
    </p:cViewPr>
  </p:sorterViewPr>
  <p:notesViewPr>
    <p:cSldViewPr snapToObjects="1" showGuides="1">
      <p:cViewPr varScale="1">
        <p:scale>
          <a:sx n="85" d="100"/>
          <a:sy n="85" d="100"/>
        </p:scale>
        <p:origin x="-3138" y="-9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tags" Target="tags/tag1.xml"/><Relationship Id="rId83" Type="http://schemas.openxmlformats.org/officeDocument/2006/relationships/commentAuthors" Target="commentAuthors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4FEBF33E-D9A7-42CC-B598-9AD8356CBB5A}" type="datetimeFigureOut">
              <a:rPr lang="en-US" smtClean="0"/>
              <a:pPr/>
              <a:t>9/24/16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4CEAAB5D-0CC4-45A8-B4B6-0B8B738A4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9/24/16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3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E54F56-0036-0D4D-8B37-661D7F2EC6E5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5863" y="698500"/>
            <a:ext cx="4651375" cy="34893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990" y="4418700"/>
            <a:ext cx="5147945" cy="41892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cs typeface="Times New Roman" charset="0"/>
              </a:rPr>
              <a:t>Changing today's inelastic demand to dynamically respond to the market is broadly recognized as the key to stabilizing prices … and allowing lead time to add capacity at lower risk.</a:t>
            </a:r>
          </a:p>
          <a:p>
            <a:pPr eaLnBrk="1" hangingPunct="1"/>
            <a:r>
              <a:rPr lang="en-US">
                <a:latin typeface="Calibri" charset="0"/>
                <a:cs typeface="Times New Roman" charset="0"/>
              </a:rPr>
              <a:t>The technology to create a much more elastic demand curve must move quickly into the market, and dynamic markets for supply and demand must be created on many levels and scales.</a:t>
            </a:r>
          </a:p>
        </p:txBody>
      </p:sp>
    </p:spTree>
    <p:extLst>
      <p:ext uri="{BB962C8B-B14F-4D97-AF65-F5344CB8AC3E}">
        <p14:creationId xmlns:p14="http://schemas.microsoft.com/office/powerpoint/2010/main" val="8865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809AAC-D47D-5346-ADF5-6E90CB866A82}" type="slidenum">
              <a:rPr lang="en-US">
                <a:latin typeface="Calibri" charset="0"/>
              </a:rPr>
              <a:pPr eaLnBrk="1" hangingPunct="1"/>
              <a:t>9</a:t>
            </a:fld>
            <a:endParaRPr lang="en-US">
              <a:latin typeface="Calibri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000" b="1">
                <a:latin typeface="Calibri" charset="0"/>
              </a:rPr>
              <a:t>Grid assets must be sized to meet peak demand, but their overall utilization over the course of the year is low.</a:t>
            </a:r>
          </a:p>
          <a:p>
            <a:pPr eaLnBrk="1" hangingPunct="1"/>
            <a:endParaRPr lang="en-US" sz="1000" b="1">
              <a:latin typeface="Calibri" charset="0"/>
            </a:endParaRPr>
          </a:p>
          <a:p>
            <a:pPr eaLnBrk="1" hangingPunct="1"/>
            <a:r>
              <a:rPr lang="en-US" sz="1000" b="1">
                <a:latin typeface="Calibri" charset="0"/>
              </a:rPr>
              <a:t>These are </a:t>
            </a:r>
            <a:r>
              <a:rPr lang="en-US" sz="1000" b="1" i="1">
                <a:latin typeface="Calibri" charset="0"/>
              </a:rPr>
              <a:t>load duration curves</a:t>
            </a:r>
            <a:r>
              <a:rPr lang="en-US" sz="1000" b="1">
                <a:latin typeface="Calibri" charset="0"/>
              </a:rPr>
              <a:t> in which the loads for the year (hourly in this case) are sorted from highest to lowest.</a:t>
            </a:r>
          </a:p>
          <a:p>
            <a:pPr eaLnBrk="1" hangingPunct="1">
              <a:buFontTx/>
              <a:buChar char="•"/>
            </a:pPr>
            <a:r>
              <a:rPr lang="en-US" sz="1000">
                <a:latin typeface="Calibri" charset="0"/>
              </a:rPr>
              <a:t>When normalized to the peak load (100% load factor), they illustrate the utilization of an asset.</a:t>
            </a:r>
          </a:p>
          <a:p>
            <a:pPr eaLnBrk="1" hangingPunct="1">
              <a:buFontTx/>
              <a:buChar char="•"/>
            </a:pPr>
            <a:r>
              <a:rPr lang="en-US" sz="1000">
                <a:latin typeface="Calibri" charset="0"/>
              </a:rPr>
              <a:t>This plot shows the utilization of generation and a typical distribution feeder in the U.S.</a:t>
            </a:r>
          </a:p>
          <a:p>
            <a:pPr eaLnBrk="1" hangingPunct="1">
              <a:buFontTx/>
              <a:buChar char="•"/>
            </a:pPr>
            <a:r>
              <a:rPr lang="en-US" sz="1000">
                <a:latin typeface="Calibri" charset="0"/>
              </a:rPr>
              <a:t>Note that the average utilization (50-th percentile) for the year for generation is about 70%.</a:t>
            </a:r>
          </a:p>
          <a:p>
            <a:pPr eaLnBrk="1" hangingPunct="1">
              <a:buFontTx/>
              <a:buChar char="•"/>
            </a:pPr>
            <a:r>
              <a:rPr lang="en-US" sz="1000">
                <a:latin typeface="Calibri" charset="0"/>
              </a:rPr>
              <a:t>For distribution it is below 50%.</a:t>
            </a:r>
          </a:p>
          <a:p>
            <a:pPr eaLnBrk="1" hangingPunct="1">
              <a:buFontTx/>
              <a:buChar char="•"/>
            </a:pPr>
            <a:r>
              <a:rPr lang="en-US" sz="1000">
                <a:latin typeface="Calibri" charset="0"/>
              </a:rPr>
              <a:t>These do not include the reserve margins, which lower utilization of actual capacity substantially.</a:t>
            </a:r>
          </a:p>
          <a:p>
            <a:pPr eaLnBrk="1" hangingPunct="1"/>
            <a:endParaRPr lang="en-US" sz="1000">
              <a:latin typeface="Calibri" charset="0"/>
            </a:endParaRPr>
          </a:p>
          <a:p>
            <a:pPr eaLnBrk="1" hangingPunct="1"/>
            <a:r>
              <a:rPr lang="en-US" sz="1000" b="1" i="1">
                <a:latin typeface="Calibri" charset="0"/>
              </a:rPr>
              <a:t>(CLICK)</a:t>
            </a:r>
            <a:r>
              <a:rPr lang="en-US" sz="1000" b="1">
                <a:latin typeface="Calibri" charset="0"/>
              </a:rPr>
              <a:t> Note how much capacity is needed for only 5% of the hours of the year (438 hours):</a:t>
            </a:r>
          </a:p>
          <a:p>
            <a:pPr eaLnBrk="1" hangingPunct="1">
              <a:buFontTx/>
              <a:buChar char="•"/>
            </a:pPr>
            <a:r>
              <a:rPr lang="en-US" sz="1000" i="1">
                <a:latin typeface="Calibri" charset="0"/>
              </a:rPr>
              <a:t>(CLICK)</a:t>
            </a:r>
            <a:r>
              <a:rPr lang="en-US" sz="1000">
                <a:latin typeface="Calibri" charset="0"/>
              </a:rPr>
              <a:t> 25% of our distribution capacity</a:t>
            </a:r>
          </a:p>
          <a:p>
            <a:pPr eaLnBrk="1" hangingPunct="1">
              <a:buFontTx/>
              <a:buChar char="•"/>
            </a:pPr>
            <a:r>
              <a:rPr lang="en-US" sz="1000" i="1">
                <a:latin typeface="Calibri" charset="0"/>
              </a:rPr>
              <a:t>(CLICK)</a:t>
            </a:r>
            <a:r>
              <a:rPr lang="en-US" sz="1000">
                <a:latin typeface="Calibri" charset="0"/>
              </a:rPr>
              <a:t> and about 10% of our generation capacity exist only to serve loads for those few hours.</a:t>
            </a:r>
          </a:p>
          <a:p>
            <a:pPr eaLnBrk="1" hangingPunct="1">
              <a:buFontTx/>
              <a:buChar char="•"/>
            </a:pPr>
            <a:r>
              <a:rPr lang="en-US" sz="1000">
                <a:latin typeface="Calibri" charset="0"/>
              </a:rPr>
              <a:t>If we can displace those loads with demand response, distributed generation, and efficiency measures …</a:t>
            </a:r>
          </a:p>
          <a:p>
            <a:pPr eaLnBrk="1" hangingPunct="1">
              <a:buFontTx/>
              <a:buChar char="•"/>
            </a:pPr>
            <a:r>
              <a:rPr lang="en-US" sz="1000">
                <a:latin typeface="Calibri" charset="0"/>
              </a:rPr>
              <a:t>That would represent </a:t>
            </a:r>
            <a:r>
              <a:rPr lang="en-US" sz="1000" i="1" u="sng">
                <a:latin typeface="Calibri" charset="0"/>
              </a:rPr>
              <a:t>huge</a:t>
            </a:r>
            <a:r>
              <a:rPr lang="en-US" sz="1000">
                <a:latin typeface="Calibri" charset="0"/>
              </a:rPr>
              <a:t> reductions in needed infrastructure.</a:t>
            </a:r>
          </a:p>
          <a:p>
            <a:pPr eaLnBrk="1" hangingPunct="1"/>
            <a:endParaRPr lang="en-US" sz="10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9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C065FF-5809-0D49-AA9E-2414D0067697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5863" y="698500"/>
            <a:ext cx="4651375" cy="34893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990" y="4418700"/>
            <a:ext cx="5147945" cy="41892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cs typeface="Times New Roman" charset="0"/>
              </a:rPr>
              <a:t>Changing today's inelastic demand to dynamically respond to the market is broadly recognized as the key to stabilizing prices … and allowing lead time to add capacity at lower risk.</a:t>
            </a:r>
          </a:p>
          <a:p>
            <a:pPr eaLnBrk="1" hangingPunct="1"/>
            <a:r>
              <a:rPr lang="en-US">
                <a:latin typeface="Calibri" charset="0"/>
                <a:cs typeface="Times New Roman" charset="0"/>
              </a:rPr>
              <a:t>The technology to create a much more elastic demand curve must move quickly into the market, and dynamic markets for supply and demand must be created on many levels and scales.</a:t>
            </a:r>
          </a:p>
        </p:txBody>
      </p:sp>
    </p:spTree>
    <p:extLst>
      <p:ext uri="{BB962C8B-B14F-4D97-AF65-F5344CB8AC3E}">
        <p14:creationId xmlns:p14="http://schemas.microsoft.com/office/powerpoint/2010/main" val="79702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9158400" cy="686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34" y="6196867"/>
            <a:ext cx="2275566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5"/>
            <a:ext cx="1973584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5614987" cy="2246313"/>
          </a:xfrm>
        </p:spPr>
        <p:txBody>
          <a:bodyPr anchor="b" anchorCtr="0">
            <a:noAutofit/>
          </a:bodyPr>
          <a:lstStyle>
            <a:lvl1pPr>
              <a:defRPr sz="4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5614987" cy="925830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CA" dirty="0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622458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75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556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4648200" y="1252729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6488" y="1252728"/>
            <a:ext cx="2442340" cy="2481072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46488" y="3886200"/>
            <a:ext cx="2442340" cy="243205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242954" y="1243584"/>
            <a:ext cx="2442340" cy="5065522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57200" y="1243584"/>
            <a:ext cx="3013075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64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07100" y="1243584"/>
            <a:ext cx="2667000" cy="506552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243584"/>
            <a:ext cx="5484812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7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1BCA7-8388-B54F-9835-606445DEF28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796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72DFD-8C28-4341-8078-56AE5F1D5C5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622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8" r:id="rId3"/>
    <p:sldLayoutId id="2147483674" r:id="rId4"/>
    <p:sldLayoutId id="2147483671" r:id="rId5"/>
    <p:sldLayoutId id="2147483672" r:id="rId6"/>
    <p:sldLayoutId id="2147483676" r:id="rId7"/>
    <p:sldLayoutId id="2147483677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b="0" i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chassin@stanfor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GridLAB</a:t>
            </a:r>
            <a:r>
              <a:rPr lang="en-CA" dirty="0" smtClean="0"/>
              <a:t>-D Tutorial 4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1600" dirty="0" smtClean="0"/>
              <a:t>David P. Chassin</a:t>
            </a:r>
          </a:p>
          <a:p>
            <a:r>
              <a:rPr lang="en-CA" sz="1600" dirty="0" smtClean="0"/>
              <a:t>Summer 2016</a:t>
            </a:r>
          </a:p>
          <a:p>
            <a:r>
              <a:rPr lang="en-CA" sz="1600" dirty="0" smtClean="0">
                <a:hlinkClick r:id="rId3"/>
              </a:rPr>
              <a:t>dchassin@stanford.edu</a:t>
            </a:r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r>
              <a:rPr lang="en-CA" sz="1600" dirty="0" smtClean="0"/>
              <a:t>All registered trademarks are hereby recognized.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Part 1: Demand response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724102" y="6658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4369DDF-23AF-194D-81EC-AF8589677A5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Peak Load Reduction</a:t>
            </a:r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dirty="0" smtClean="0"/>
              <a:t>Non-linear power system characteristics </a:t>
            </a:r>
          </a:p>
          <a:p>
            <a:pPr lvl="1"/>
            <a:r>
              <a:rPr lang="en-US" dirty="0" smtClean="0"/>
              <a:t>Variable efficiencies</a:t>
            </a:r>
          </a:p>
          <a:p>
            <a:pPr lvl="1"/>
            <a:r>
              <a:rPr lang="en-US" dirty="0" smtClean="0"/>
              <a:t>Higher losses under heavy loading</a:t>
            </a:r>
          </a:p>
          <a:p>
            <a:pPr lvl="1"/>
            <a:r>
              <a:rPr lang="en-US" dirty="0" smtClean="0"/>
              <a:t>Peak generating units are typically less efficient</a:t>
            </a:r>
          </a:p>
          <a:p>
            <a:endParaRPr lang="en-US" dirty="0" smtClean="0"/>
          </a:p>
          <a:p>
            <a:r>
              <a:rPr lang="en-US" dirty="0" smtClean="0"/>
              <a:t>High peak load conditions are more costly</a:t>
            </a:r>
          </a:p>
          <a:p>
            <a:pPr lvl="1"/>
            <a:r>
              <a:rPr lang="en-US" dirty="0" smtClean="0"/>
              <a:t>Reduces profit under most tariffs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4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Losses</a:t>
            </a:r>
            <a:endParaRPr lang="en-US" dirty="0"/>
          </a:p>
        </p:txBody>
      </p:sp>
      <p:sp>
        <p:nvSpPr>
          <p:cNvPr id="12292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Typical power line</a:t>
            </a:r>
          </a:p>
          <a:p>
            <a:pPr lvl="1"/>
            <a:r>
              <a:rPr lang="en-US" dirty="0" smtClean="0"/>
              <a:t>Quadratic losses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Generator Efficiencies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Heat Rate</a:t>
            </a:r>
          </a:p>
          <a:p>
            <a:pPr lvl="1"/>
            <a:r>
              <a:rPr lang="en-US" dirty="0" smtClean="0"/>
              <a:t>British Thermal Units (Btu) to generate 1 kWh electric energy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Coal Steam: 10,818 Btu/kWh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Combined Cycle: 8,931 Btu/kWh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CT/Diesel: 11,667 Btu/kWh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260F7A8-1D04-674E-B041-798DF388439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Peak Load Reduction cont.</a:t>
            </a:r>
            <a:endParaRPr lang="en-US"/>
          </a:p>
        </p:txBody>
      </p:sp>
      <p:pic>
        <p:nvPicPr>
          <p:cNvPr id="1229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18557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67200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8" name="Rectangle 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E87E49D-87C0-4B46-BE96-90178C383EE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Peak Reduction</a:t>
            </a:r>
            <a:endParaRPr lang="en-US" dirty="0"/>
          </a:p>
        </p:txBody>
      </p:sp>
      <p:sp>
        <p:nvSpPr>
          <p:cNvPr id="13316" name="Content Placeholder 4"/>
          <p:cNvSpPr>
            <a:spLocks noGrp="1"/>
          </p:cNvSpPr>
          <p:nvPr>
            <p:ph sz="half" idx="14"/>
          </p:nvPr>
        </p:nvSpPr>
        <p:spPr>
          <a:xfrm>
            <a:off x="457200" y="1243013"/>
            <a:ext cx="3886200" cy="5065712"/>
          </a:xfrm>
        </p:spPr>
        <p:txBody>
          <a:bodyPr>
            <a:normAutofit/>
          </a:bodyPr>
          <a:lstStyle/>
          <a:p>
            <a:r>
              <a:rPr lang="en-US" dirty="0" smtClean="0"/>
              <a:t>If generators "follow" load</a:t>
            </a:r>
          </a:p>
          <a:p>
            <a:pPr lvl="1"/>
            <a:r>
              <a:rPr lang="en-US" dirty="0" smtClean="0"/>
              <a:t>Must meet peak loading</a:t>
            </a:r>
          </a:p>
          <a:p>
            <a:pPr lvl="1"/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load is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flattened</a:t>
            </a:r>
            <a:r>
              <a:rPr lang="ja-JP" altLang="en-US" dirty="0" smtClean="0"/>
              <a:t>”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energy </a:t>
            </a:r>
            <a:r>
              <a:rPr lang="en-US" dirty="0" smtClean="0"/>
              <a:t>with </a:t>
            </a:r>
            <a:r>
              <a:rPr lang="en-US" dirty="0"/>
              <a:t>less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Stay at optimal efficiency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Storage (expensive)</a:t>
            </a:r>
          </a:p>
          <a:p>
            <a:pPr lvl="1"/>
            <a:r>
              <a:rPr lang="en-US" dirty="0" smtClean="0"/>
              <a:t>Flexible loads (too few)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107" y="1926869"/>
            <a:ext cx="45974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15" y="4883053"/>
            <a:ext cx="2114550" cy="99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5181600" y="3048000"/>
            <a:ext cx="3544094" cy="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6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FA2DA2-ECE9-214A-8A18-FC100242140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Realistic Peak Reduction</a:t>
            </a:r>
            <a:endParaRPr lang="en-US"/>
          </a:p>
        </p:txBody>
      </p:sp>
      <p:sp>
        <p:nvSpPr>
          <p:cNvPr id="14339" name="Content Placeholder 4"/>
          <p:cNvSpPr>
            <a:spLocks noGrp="1"/>
          </p:cNvSpPr>
          <p:nvPr>
            <p:ph sz="half" idx="14"/>
          </p:nvPr>
        </p:nvSpPr>
        <p:spPr>
          <a:xfrm>
            <a:off x="457200" y="1243013"/>
            <a:ext cx="3886200" cy="50657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Cannot completely flatten load</a:t>
            </a:r>
          </a:p>
          <a:p>
            <a:pPr>
              <a:lnSpc>
                <a:spcPct val="170000"/>
              </a:lnSpc>
            </a:pP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Focus highest peaks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Greatest benefits (non-linear)</a:t>
            </a:r>
          </a:p>
          <a:p>
            <a:pPr lvl="1"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Utility priorities</a:t>
            </a:r>
          </a:p>
          <a:p>
            <a:pPr marL="690562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/>
              <a:t>Efficiency programs (DSM)</a:t>
            </a:r>
          </a:p>
          <a:p>
            <a:pPr marL="690562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/>
              <a:t>Behavior changes (Tariffs)</a:t>
            </a:r>
          </a:p>
          <a:p>
            <a:pPr marL="690562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/>
              <a:t>Demand response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343400" y="2971800"/>
            <a:ext cx="4597400" cy="2768600"/>
            <a:chOff x="304800" y="1676400"/>
            <a:chExt cx="4597400" cy="2768600"/>
          </a:xfrm>
        </p:grpSpPr>
        <p:pic>
          <p:nvPicPr>
            <p:cNvPr id="1434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676400"/>
              <a:ext cx="4597400" cy="276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"/>
            <p:cNvSpPr/>
            <p:nvPr/>
          </p:nvSpPr>
          <p:spPr>
            <a:xfrm>
              <a:off x="1343025" y="2519363"/>
              <a:ext cx="3348038" cy="814387"/>
            </a:xfrm>
            <a:custGeom>
              <a:avLst/>
              <a:gdLst>
                <a:gd name="connsiteX0" fmla="*/ 0 w 3348038"/>
                <a:gd name="connsiteY0" fmla="*/ 742157 h 813594"/>
                <a:gd name="connsiteX1" fmla="*/ 257175 w 3348038"/>
                <a:gd name="connsiteY1" fmla="*/ 804069 h 813594"/>
                <a:gd name="connsiteX2" fmla="*/ 347663 w 3348038"/>
                <a:gd name="connsiteY2" fmla="*/ 799307 h 813594"/>
                <a:gd name="connsiteX3" fmla="*/ 395288 w 3348038"/>
                <a:gd name="connsiteY3" fmla="*/ 785019 h 813594"/>
                <a:gd name="connsiteX4" fmla="*/ 447675 w 3348038"/>
                <a:gd name="connsiteY4" fmla="*/ 765969 h 813594"/>
                <a:gd name="connsiteX5" fmla="*/ 481013 w 3348038"/>
                <a:gd name="connsiteY5" fmla="*/ 746919 h 813594"/>
                <a:gd name="connsiteX6" fmla="*/ 528638 w 3348038"/>
                <a:gd name="connsiteY6" fmla="*/ 708819 h 813594"/>
                <a:gd name="connsiteX7" fmla="*/ 581025 w 3348038"/>
                <a:gd name="connsiteY7" fmla="*/ 656432 h 813594"/>
                <a:gd name="connsiteX8" fmla="*/ 623888 w 3348038"/>
                <a:gd name="connsiteY8" fmla="*/ 604044 h 813594"/>
                <a:gd name="connsiteX9" fmla="*/ 652463 w 3348038"/>
                <a:gd name="connsiteY9" fmla="*/ 561182 h 813594"/>
                <a:gd name="connsiteX10" fmla="*/ 690563 w 3348038"/>
                <a:gd name="connsiteY10" fmla="*/ 499269 h 813594"/>
                <a:gd name="connsiteX11" fmla="*/ 723900 w 3348038"/>
                <a:gd name="connsiteY11" fmla="*/ 437357 h 813594"/>
                <a:gd name="connsiteX12" fmla="*/ 757238 w 3348038"/>
                <a:gd name="connsiteY12" fmla="*/ 375444 h 813594"/>
                <a:gd name="connsiteX13" fmla="*/ 781050 w 3348038"/>
                <a:gd name="connsiteY13" fmla="*/ 327819 h 813594"/>
                <a:gd name="connsiteX14" fmla="*/ 819150 w 3348038"/>
                <a:gd name="connsiteY14" fmla="*/ 237332 h 813594"/>
                <a:gd name="connsiteX15" fmla="*/ 852488 w 3348038"/>
                <a:gd name="connsiteY15" fmla="*/ 180182 h 813594"/>
                <a:gd name="connsiteX16" fmla="*/ 885825 w 3348038"/>
                <a:gd name="connsiteY16" fmla="*/ 137319 h 813594"/>
                <a:gd name="connsiteX17" fmla="*/ 1000125 w 3348038"/>
                <a:gd name="connsiteY17" fmla="*/ 99219 h 813594"/>
                <a:gd name="connsiteX18" fmla="*/ 1071563 w 3348038"/>
                <a:gd name="connsiteY18" fmla="*/ 89694 h 813594"/>
                <a:gd name="connsiteX19" fmla="*/ 1162050 w 3348038"/>
                <a:gd name="connsiteY19" fmla="*/ 94457 h 813594"/>
                <a:gd name="connsiteX20" fmla="*/ 1247775 w 3348038"/>
                <a:gd name="connsiteY20" fmla="*/ 113507 h 813594"/>
                <a:gd name="connsiteX21" fmla="*/ 1338263 w 3348038"/>
                <a:gd name="connsiteY21" fmla="*/ 118269 h 813594"/>
                <a:gd name="connsiteX22" fmla="*/ 1423988 w 3348038"/>
                <a:gd name="connsiteY22" fmla="*/ 127794 h 813594"/>
                <a:gd name="connsiteX23" fmla="*/ 1509713 w 3348038"/>
                <a:gd name="connsiteY23" fmla="*/ 146844 h 813594"/>
                <a:gd name="connsiteX24" fmla="*/ 1562100 w 3348038"/>
                <a:gd name="connsiteY24" fmla="*/ 156369 h 813594"/>
                <a:gd name="connsiteX25" fmla="*/ 1800225 w 3348038"/>
                <a:gd name="connsiteY25" fmla="*/ 213519 h 813594"/>
                <a:gd name="connsiteX26" fmla="*/ 1966913 w 3348038"/>
                <a:gd name="connsiteY26" fmla="*/ 251619 h 813594"/>
                <a:gd name="connsiteX27" fmla="*/ 2062163 w 3348038"/>
                <a:gd name="connsiteY27" fmla="*/ 275432 h 813594"/>
                <a:gd name="connsiteX28" fmla="*/ 2181225 w 3348038"/>
                <a:gd name="connsiteY28" fmla="*/ 261144 h 813594"/>
                <a:gd name="connsiteX29" fmla="*/ 2276475 w 3348038"/>
                <a:gd name="connsiteY29" fmla="*/ 246857 h 813594"/>
                <a:gd name="connsiteX30" fmla="*/ 2328863 w 3348038"/>
                <a:gd name="connsiteY30" fmla="*/ 213519 h 813594"/>
                <a:gd name="connsiteX31" fmla="*/ 2357438 w 3348038"/>
                <a:gd name="connsiteY31" fmla="*/ 194469 h 813594"/>
                <a:gd name="connsiteX32" fmla="*/ 2381250 w 3348038"/>
                <a:gd name="connsiteY32" fmla="*/ 146844 h 813594"/>
                <a:gd name="connsiteX33" fmla="*/ 2414588 w 3348038"/>
                <a:gd name="connsiteY33" fmla="*/ 94457 h 813594"/>
                <a:gd name="connsiteX34" fmla="*/ 2433638 w 3348038"/>
                <a:gd name="connsiteY34" fmla="*/ 56357 h 813594"/>
                <a:gd name="connsiteX35" fmla="*/ 2514600 w 3348038"/>
                <a:gd name="connsiteY35" fmla="*/ 23019 h 813594"/>
                <a:gd name="connsiteX36" fmla="*/ 2566988 w 3348038"/>
                <a:gd name="connsiteY36" fmla="*/ 3969 h 813594"/>
                <a:gd name="connsiteX37" fmla="*/ 2643188 w 3348038"/>
                <a:gd name="connsiteY37" fmla="*/ 3969 h 813594"/>
                <a:gd name="connsiteX38" fmla="*/ 2686050 w 3348038"/>
                <a:gd name="connsiteY38" fmla="*/ 3969 h 813594"/>
                <a:gd name="connsiteX39" fmla="*/ 2728913 w 3348038"/>
                <a:gd name="connsiteY39" fmla="*/ 3969 h 813594"/>
                <a:gd name="connsiteX40" fmla="*/ 2767013 w 3348038"/>
                <a:gd name="connsiteY40" fmla="*/ 27782 h 813594"/>
                <a:gd name="connsiteX41" fmla="*/ 2790825 w 3348038"/>
                <a:gd name="connsiteY41" fmla="*/ 27782 h 813594"/>
                <a:gd name="connsiteX42" fmla="*/ 2857500 w 3348038"/>
                <a:gd name="connsiteY42" fmla="*/ 56357 h 813594"/>
                <a:gd name="connsiteX43" fmla="*/ 2919413 w 3348038"/>
                <a:gd name="connsiteY43" fmla="*/ 80169 h 813594"/>
                <a:gd name="connsiteX44" fmla="*/ 2957513 w 3348038"/>
                <a:gd name="connsiteY44" fmla="*/ 113507 h 813594"/>
                <a:gd name="connsiteX45" fmla="*/ 2990850 w 3348038"/>
                <a:gd name="connsiteY45" fmla="*/ 151607 h 813594"/>
                <a:gd name="connsiteX46" fmla="*/ 3028950 w 3348038"/>
                <a:gd name="connsiteY46" fmla="*/ 208757 h 813594"/>
                <a:gd name="connsiteX47" fmla="*/ 3105150 w 3348038"/>
                <a:gd name="connsiteY47" fmla="*/ 270669 h 813594"/>
                <a:gd name="connsiteX48" fmla="*/ 3152775 w 3348038"/>
                <a:gd name="connsiteY48" fmla="*/ 332582 h 813594"/>
                <a:gd name="connsiteX49" fmla="*/ 3190875 w 3348038"/>
                <a:gd name="connsiteY49" fmla="*/ 399257 h 813594"/>
                <a:gd name="connsiteX50" fmla="*/ 3224213 w 3348038"/>
                <a:gd name="connsiteY50" fmla="*/ 442119 h 813594"/>
                <a:gd name="connsiteX51" fmla="*/ 3276600 w 3348038"/>
                <a:gd name="connsiteY51" fmla="*/ 504032 h 813594"/>
                <a:gd name="connsiteX52" fmla="*/ 3309938 w 3348038"/>
                <a:gd name="connsiteY52" fmla="*/ 542132 h 813594"/>
                <a:gd name="connsiteX53" fmla="*/ 3348038 w 3348038"/>
                <a:gd name="connsiteY53" fmla="*/ 608807 h 813594"/>
                <a:gd name="connsiteX54" fmla="*/ 3348038 w 3348038"/>
                <a:gd name="connsiteY54" fmla="*/ 608807 h 813594"/>
                <a:gd name="connsiteX55" fmla="*/ 3348038 w 3348038"/>
                <a:gd name="connsiteY55" fmla="*/ 608807 h 813594"/>
                <a:gd name="connsiteX0" fmla="*/ 0 w 3348038"/>
                <a:gd name="connsiteY0" fmla="*/ 742157 h 813594"/>
                <a:gd name="connsiteX1" fmla="*/ 257175 w 3348038"/>
                <a:gd name="connsiteY1" fmla="*/ 804069 h 813594"/>
                <a:gd name="connsiteX2" fmla="*/ 347663 w 3348038"/>
                <a:gd name="connsiteY2" fmla="*/ 799307 h 813594"/>
                <a:gd name="connsiteX3" fmla="*/ 395288 w 3348038"/>
                <a:gd name="connsiteY3" fmla="*/ 785019 h 813594"/>
                <a:gd name="connsiteX4" fmla="*/ 447675 w 3348038"/>
                <a:gd name="connsiteY4" fmla="*/ 765969 h 813594"/>
                <a:gd name="connsiteX5" fmla="*/ 481013 w 3348038"/>
                <a:gd name="connsiteY5" fmla="*/ 746919 h 813594"/>
                <a:gd name="connsiteX6" fmla="*/ 528638 w 3348038"/>
                <a:gd name="connsiteY6" fmla="*/ 708819 h 813594"/>
                <a:gd name="connsiteX7" fmla="*/ 581025 w 3348038"/>
                <a:gd name="connsiteY7" fmla="*/ 656432 h 813594"/>
                <a:gd name="connsiteX8" fmla="*/ 623888 w 3348038"/>
                <a:gd name="connsiteY8" fmla="*/ 604044 h 813594"/>
                <a:gd name="connsiteX9" fmla="*/ 652463 w 3348038"/>
                <a:gd name="connsiteY9" fmla="*/ 561182 h 813594"/>
                <a:gd name="connsiteX10" fmla="*/ 690563 w 3348038"/>
                <a:gd name="connsiteY10" fmla="*/ 499269 h 813594"/>
                <a:gd name="connsiteX11" fmla="*/ 723900 w 3348038"/>
                <a:gd name="connsiteY11" fmla="*/ 437357 h 813594"/>
                <a:gd name="connsiteX12" fmla="*/ 757238 w 3348038"/>
                <a:gd name="connsiteY12" fmla="*/ 375444 h 813594"/>
                <a:gd name="connsiteX13" fmla="*/ 781050 w 3348038"/>
                <a:gd name="connsiteY13" fmla="*/ 327819 h 813594"/>
                <a:gd name="connsiteX14" fmla="*/ 819150 w 3348038"/>
                <a:gd name="connsiteY14" fmla="*/ 237332 h 813594"/>
                <a:gd name="connsiteX15" fmla="*/ 852488 w 3348038"/>
                <a:gd name="connsiteY15" fmla="*/ 180182 h 813594"/>
                <a:gd name="connsiteX16" fmla="*/ 885825 w 3348038"/>
                <a:gd name="connsiteY16" fmla="*/ 137319 h 813594"/>
                <a:gd name="connsiteX17" fmla="*/ 1000125 w 3348038"/>
                <a:gd name="connsiteY17" fmla="*/ 99219 h 813594"/>
                <a:gd name="connsiteX18" fmla="*/ 1071563 w 3348038"/>
                <a:gd name="connsiteY18" fmla="*/ 89694 h 813594"/>
                <a:gd name="connsiteX19" fmla="*/ 1162050 w 3348038"/>
                <a:gd name="connsiteY19" fmla="*/ 94457 h 813594"/>
                <a:gd name="connsiteX20" fmla="*/ 1247775 w 3348038"/>
                <a:gd name="connsiteY20" fmla="*/ 113507 h 813594"/>
                <a:gd name="connsiteX21" fmla="*/ 1338263 w 3348038"/>
                <a:gd name="connsiteY21" fmla="*/ 118269 h 813594"/>
                <a:gd name="connsiteX22" fmla="*/ 1423988 w 3348038"/>
                <a:gd name="connsiteY22" fmla="*/ 127794 h 813594"/>
                <a:gd name="connsiteX23" fmla="*/ 1509713 w 3348038"/>
                <a:gd name="connsiteY23" fmla="*/ 146844 h 813594"/>
                <a:gd name="connsiteX24" fmla="*/ 1562100 w 3348038"/>
                <a:gd name="connsiteY24" fmla="*/ 156369 h 813594"/>
                <a:gd name="connsiteX25" fmla="*/ 1800225 w 3348038"/>
                <a:gd name="connsiteY25" fmla="*/ 213519 h 813594"/>
                <a:gd name="connsiteX26" fmla="*/ 1966913 w 3348038"/>
                <a:gd name="connsiteY26" fmla="*/ 251619 h 813594"/>
                <a:gd name="connsiteX27" fmla="*/ 2062163 w 3348038"/>
                <a:gd name="connsiteY27" fmla="*/ 275432 h 813594"/>
                <a:gd name="connsiteX28" fmla="*/ 2181225 w 3348038"/>
                <a:gd name="connsiteY28" fmla="*/ 261144 h 813594"/>
                <a:gd name="connsiteX29" fmla="*/ 2276475 w 3348038"/>
                <a:gd name="connsiteY29" fmla="*/ 246857 h 813594"/>
                <a:gd name="connsiteX30" fmla="*/ 2328863 w 3348038"/>
                <a:gd name="connsiteY30" fmla="*/ 213519 h 813594"/>
                <a:gd name="connsiteX31" fmla="*/ 2357438 w 3348038"/>
                <a:gd name="connsiteY31" fmla="*/ 194469 h 813594"/>
                <a:gd name="connsiteX32" fmla="*/ 2381250 w 3348038"/>
                <a:gd name="connsiteY32" fmla="*/ 146844 h 813594"/>
                <a:gd name="connsiteX33" fmla="*/ 2414588 w 3348038"/>
                <a:gd name="connsiteY33" fmla="*/ 94457 h 813594"/>
                <a:gd name="connsiteX34" fmla="*/ 2433638 w 3348038"/>
                <a:gd name="connsiteY34" fmla="*/ 56357 h 813594"/>
                <a:gd name="connsiteX35" fmla="*/ 2514600 w 3348038"/>
                <a:gd name="connsiteY35" fmla="*/ 23019 h 813594"/>
                <a:gd name="connsiteX36" fmla="*/ 2566988 w 3348038"/>
                <a:gd name="connsiteY36" fmla="*/ 3969 h 813594"/>
                <a:gd name="connsiteX37" fmla="*/ 2643188 w 3348038"/>
                <a:gd name="connsiteY37" fmla="*/ 3969 h 813594"/>
                <a:gd name="connsiteX38" fmla="*/ 2686050 w 3348038"/>
                <a:gd name="connsiteY38" fmla="*/ 3969 h 813594"/>
                <a:gd name="connsiteX39" fmla="*/ 2728913 w 3348038"/>
                <a:gd name="connsiteY39" fmla="*/ 3969 h 813594"/>
                <a:gd name="connsiteX40" fmla="*/ 2767013 w 3348038"/>
                <a:gd name="connsiteY40" fmla="*/ 27782 h 813594"/>
                <a:gd name="connsiteX41" fmla="*/ 2790825 w 3348038"/>
                <a:gd name="connsiteY41" fmla="*/ 27782 h 813594"/>
                <a:gd name="connsiteX42" fmla="*/ 2857500 w 3348038"/>
                <a:gd name="connsiteY42" fmla="*/ 56357 h 813594"/>
                <a:gd name="connsiteX43" fmla="*/ 2919413 w 3348038"/>
                <a:gd name="connsiteY43" fmla="*/ 80169 h 813594"/>
                <a:gd name="connsiteX44" fmla="*/ 2957513 w 3348038"/>
                <a:gd name="connsiteY44" fmla="*/ 113507 h 813594"/>
                <a:gd name="connsiteX45" fmla="*/ 2990850 w 3348038"/>
                <a:gd name="connsiteY45" fmla="*/ 151607 h 813594"/>
                <a:gd name="connsiteX46" fmla="*/ 3028950 w 3348038"/>
                <a:gd name="connsiteY46" fmla="*/ 208757 h 813594"/>
                <a:gd name="connsiteX47" fmla="*/ 3105150 w 3348038"/>
                <a:gd name="connsiteY47" fmla="*/ 270669 h 813594"/>
                <a:gd name="connsiteX48" fmla="*/ 3152775 w 3348038"/>
                <a:gd name="connsiteY48" fmla="*/ 332582 h 813594"/>
                <a:gd name="connsiteX49" fmla="*/ 3190875 w 3348038"/>
                <a:gd name="connsiteY49" fmla="*/ 399257 h 813594"/>
                <a:gd name="connsiteX50" fmla="*/ 3224213 w 3348038"/>
                <a:gd name="connsiteY50" fmla="*/ 442119 h 813594"/>
                <a:gd name="connsiteX51" fmla="*/ 3276600 w 3348038"/>
                <a:gd name="connsiteY51" fmla="*/ 504032 h 813594"/>
                <a:gd name="connsiteX52" fmla="*/ 3309938 w 3348038"/>
                <a:gd name="connsiteY52" fmla="*/ 542132 h 813594"/>
                <a:gd name="connsiteX53" fmla="*/ 3348038 w 3348038"/>
                <a:gd name="connsiteY53" fmla="*/ 608807 h 813594"/>
                <a:gd name="connsiteX54" fmla="*/ 3348038 w 3348038"/>
                <a:gd name="connsiteY54" fmla="*/ 608807 h 813594"/>
                <a:gd name="connsiteX55" fmla="*/ 3348038 w 3348038"/>
                <a:gd name="connsiteY55" fmla="*/ 608807 h 81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348038" h="813594">
                  <a:moveTo>
                    <a:pt x="0" y="742157"/>
                  </a:moveTo>
                  <a:cubicBezTo>
                    <a:pt x="99615" y="768350"/>
                    <a:pt x="199231" y="794544"/>
                    <a:pt x="257175" y="804069"/>
                  </a:cubicBezTo>
                  <a:cubicBezTo>
                    <a:pt x="315119" y="813594"/>
                    <a:pt x="324644" y="802482"/>
                    <a:pt x="347663" y="799307"/>
                  </a:cubicBezTo>
                  <a:cubicBezTo>
                    <a:pt x="370682" y="796132"/>
                    <a:pt x="378619" y="790575"/>
                    <a:pt x="395288" y="785019"/>
                  </a:cubicBezTo>
                  <a:cubicBezTo>
                    <a:pt x="411957" y="779463"/>
                    <a:pt x="433387" y="772319"/>
                    <a:pt x="447675" y="765969"/>
                  </a:cubicBezTo>
                  <a:cubicBezTo>
                    <a:pt x="461963" y="759619"/>
                    <a:pt x="467519" y="756444"/>
                    <a:pt x="481013" y="746919"/>
                  </a:cubicBezTo>
                  <a:cubicBezTo>
                    <a:pt x="494507" y="737394"/>
                    <a:pt x="511969" y="723900"/>
                    <a:pt x="528638" y="708819"/>
                  </a:cubicBezTo>
                  <a:cubicBezTo>
                    <a:pt x="545307" y="693738"/>
                    <a:pt x="565150" y="673894"/>
                    <a:pt x="581025" y="656432"/>
                  </a:cubicBezTo>
                  <a:cubicBezTo>
                    <a:pt x="596900" y="638970"/>
                    <a:pt x="611982" y="619919"/>
                    <a:pt x="623888" y="604044"/>
                  </a:cubicBezTo>
                  <a:cubicBezTo>
                    <a:pt x="635794" y="588169"/>
                    <a:pt x="641351" y="578644"/>
                    <a:pt x="652463" y="561182"/>
                  </a:cubicBezTo>
                  <a:cubicBezTo>
                    <a:pt x="663575" y="543720"/>
                    <a:pt x="678657" y="519907"/>
                    <a:pt x="690563" y="499269"/>
                  </a:cubicBezTo>
                  <a:cubicBezTo>
                    <a:pt x="702469" y="478631"/>
                    <a:pt x="723900" y="437357"/>
                    <a:pt x="723900" y="437357"/>
                  </a:cubicBezTo>
                  <a:cubicBezTo>
                    <a:pt x="735012" y="416720"/>
                    <a:pt x="747713" y="393700"/>
                    <a:pt x="757238" y="375444"/>
                  </a:cubicBezTo>
                  <a:cubicBezTo>
                    <a:pt x="766763" y="357188"/>
                    <a:pt x="770731" y="350838"/>
                    <a:pt x="781050" y="327819"/>
                  </a:cubicBezTo>
                  <a:cubicBezTo>
                    <a:pt x="791369" y="304800"/>
                    <a:pt x="807244" y="261938"/>
                    <a:pt x="819150" y="237332"/>
                  </a:cubicBezTo>
                  <a:cubicBezTo>
                    <a:pt x="831056" y="212726"/>
                    <a:pt x="841376" y="196851"/>
                    <a:pt x="852488" y="180182"/>
                  </a:cubicBezTo>
                  <a:cubicBezTo>
                    <a:pt x="863600" y="163513"/>
                    <a:pt x="861219" y="150813"/>
                    <a:pt x="885825" y="137319"/>
                  </a:cubicBezTo>
                  <a:cubicBezTo>
                    <a:pt x="910431" y="123825"/>
                    <a:pt x="969169" y="107156"/>
                    <a:pt x="1000125" y="99219"/>
                  </a:cubicBezTo>
                  <a:cubicBezTo>
                    <a:pt x="1031081" y="91282"/>
                    <a:pt x="1044576" y="90488"/>
                    <a:pt x="1071563" y="89694"/>
                  </a:cubicBezTo>
                  <a:cubicBezTo>
                    <a:pt x="1098550" y="88900"/>
                    <a:pt x="1132681" y="90488"/>
                    <a:pt x="1162050" y="94457"/>
                  </a:cubicBezTo>
                  <a:cubicBezTo>
                    <a:pt x="1191419" y="98426"/>
                    <a:pt x="1218406" y="109538"/>
                    <a:pt x="1247775" y="113507"/>
                  </a:cubicBezTo>
                  <a:cubicBezTo>
                    <a:pt x="1277144" y="117476"/>
                    <a:pt x="1308894" y="115888"/>
                    <a:pt x="1338263" y="118269"/>
                  </a:cubicBezTo>
                  <a:cubicBezTo>
                    <a:pt x="1367632" y="120650"/>
                    <a:pt x="1395413" y="123032"/>
                    <a:pt x="1423988" y="127794"/>
                  </a:cubicBezTo>
                  <a:cubicBezTo>
                    <a:pt x="1452563" y="132556"/>
                    <a:pt x="1486694" y="142082"/>
                    <a:pt x="1509713" y="146844"/>
                  </a:cubicBezTo>
                  <a:cubicBezTo>
                    <a:pt x="1532732" y="151607"/>
                    <a:pt x="1513681" y="145257"/>
                    <a:pt x="1562100" y="156369"/>
                  </a:cubicBezTo>
                  <a:cubicBezTo>
                    <a:pt x="1610519" y="167481"/>
                    <a:pt x="1800225" y="213519"/>
                    <a:pt x="1800225" y="213519"/>
                  </a:cubicBezTo>
                  <a:lnTo>
                    <a:pt x="1966913" y="251619"/>
                  </a:lnTo>
                  <a:cubicBezTo>
                    <a:pt x="2010569" y="261938"/>
                    <a:pt x="2026444" y="273845"/>
                    <a:pt x="2062163" y="275432"/>
                  </a:cubicBezTo>
                  <a:cubicBezTo>
                    <a:pt x="2097882" y="277019"/>
                    <a:pt x="2145506" y="265906"/>
                    <a:pt x="2181225" y="261144"/>
                  </a:cubicBezTo>
                  <a:cubicBezTo>
                    <a:pt x="2216944" y="256382"/>
                    <a:pt x="2251869" y="254794"/>
                    <a:pt x="2276475" y="246857"/>
                  </a:cubicBezTo>
                  <a:cubicBezTo>
                    <a:pt x="2301081" y="238920"/>
                    <a:pt x="2315369" y="222250"/>
                    <a:pt x="2328863" y="213519"/>
                  </a:cubicBezTo>
                  <a:cubicBezTo>
                    <a:pt x="2342357" y="204788"/>
                    <a:pt x="2348707" y="205582"/>
                    <a:pt x="2357438" y="194469"/>
                  </a:cubicBezTo>
                  <a:cubicBezTo>
                    <a:pt x="2366169" y="183356"/>
                    <a:pt x="2371725" y="163513"/>
                    <a:pt x="2381250" y="146844"/>
                  </a:cubicBezTo>
                  <a:cubicBezTo>
                    <a:pt x="2390775" y="130175"/>
                    <a:pt x="2405857" y="109538"/>
                    <a:pt x="2414588" y="94457"/>
                  </a:cubicBezTo>
                  <a:cubicBezTo>
                    <a:pt x="2423319" y="79376"/>
                    <a:pt x="2416969" y="68263"/>
                    <a:pt x="2433638" y="56357"/>
                  </a:cubicBezTo>
                  <a:cubicBezTo>
                    <a:pt x="2450307" y="44451"/>
                    <a:pt x="2492375" y="31750"/>
                    <a:pt x="2514600" y="23019"/>
                  </a:cubicBezTo>
                  <a:cubicBezTo>
                    <a:pt x="2536825" y="14288"/>
                    <a:pt x="2545557" y="7144"/>
                    <a:pt x="2566988" y="3969"/>
                  </a:cubicBezTo>
                  <a:cubicBezTo>
                    <a:pt x="2588419" y="794"/>
                    <a:pt x="2643188" y="3969"/>
                    <a:pt x="2643188" y="3969"/>
                  </a:cubicBezTo>
                  <a:lnTo>
                    <a:pt x="2686050" y="3969"/>
                  </a:lnTo>
                  <a:cubicBezTo>
                    <a:pt x="2700337" y="3969"/>
                    <a:pt x="2715419" y="0"/>
                    <a:pt x="2728913" y="3969"/>
                  </a:cubicBezTo>
                  <a:cubicBezTo>
                    <a:pt x="2742407" y="7938"/>
                    <a:pt x="2756694" y="23813"/>
                    <a:pt x="2767013" y="27782"/>
                  </a:cubicBezTo>
                  <a:cubicBezTo>
                    <a:pt x="2777332" y="31751"/>
                    <a:pt x="2775744" y="23020"/>
                    <a:pt x="2790825" y="27782"/>
                  </a:cubicBezTo>
                  <a:cubicBezTo>
                    <a:pt x="2805906" y="32544"/>
                    <a:pt x="2836069" y="47626"/>
                    <a:pt x="2857500" y="56357"/>
                  </a:cubicBezTo>
                  <a:cubicBezTo>
                    <a:pt x="2878931" y="65088"/>
                    <a:pt x="2902744" y="70644"/>
                    <a:pt x="2919413" y="80169"/>
                  </a:cubicBezTo>
                  <a:cubicBezTo>
                    <a:pt x="2936082" y="89694"/>
                    <a:pt x="2945607" y="101601"/>
                    <a:pt x="2957513" y="113507"/>
                  </a:cubicBezTo>
                  <a:cubicBezTo>
                    <a:pt x="2969419" y="125413"/>
                    <a:pt x="2978944" y="135732"/>
                    <a:pt x="2990850" y="151607"/>
                  </a:cubicBezTo>
                  <a:cubicBezTo>
                    <a:pt x="3002756" y="167482"/>
                    <a:pt x="3009900" y="188913"/>
                    <a:pt x="3028950" y="208757"/>
                  </a:cubicBezTo>
                  <a:cubicBezTo>
                    <a:pt x="3048000" y="228601"/>
                    <a:pt x="3084513" y="250032"/>
                    <a:pt x="3105150" y="270669"/>
                  </a:cubicBezTo>
                  <a:cubicBezTo>
                    <a:pt x="3125787" y="291306"/>
                    <a:pt x="3138488" y="311151"/>
                    <a:pt x="3152775" y="332582"/>
                  </a:cubicBezTo>
                  <a:cubicBezTo>
                    <a:pt x="3167062" y="354013"/>
                    <a:pt x="3178969" y="381001"/>
                    <a:pt x="3190875" y="399257"/>
                  </a:cubicBezTo>
                  <a:cubicBezTo>
                    <a:pt x="3202781" y="417513"/>
                    <a:pt x="3209926" y="424657"/>
                    <a:pt x="3224213" y="442119"/>
                  </a:cubicBezTo>
                  <a:cubicBezTo>
                    <a:pt x="3238500" y="459581"/>
                    <a:pt x="3262313" y="487363"/>
                    <a:pt x="3276600" y="504032"/>
                  </a:cubicBezTo>
                  <a:cubicBezTo>
                    <a:pt x="3290887" y="520701"/>
                    <a:pt x="3298032" y="524670"/>
                    <a:pt x="3309938" y="542132"/>
                  </a:cubicBezTo>
                  <a:cubicBezTo>
                    <a:pt x="3321844" y="559595"/>
                    <a:pt x="3348038" y="608807"/>
                    <a:pt x="3348038" y="608807"/>
                  </a:cubicBezTo>
                  <a:lnTo>
                    <a:pt x="3348038" y="608807"/>
                  </a:lnTo>
                  <a:lnTo>
                    <a:pt x="3348038" y="608807"/>
                  </a:lnTo>
                </a:path>
              </a:pathLst>
            </a:cu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80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A65541-FC08-FD40-A301-76A5273109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Load-base regulating services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1243013"/>
            <a:ext cx="3886200" cy="50657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Loads always fluctuate</a:t>
            </a:r>
          </a:p>
          <a:p>
            <a:pPr lvl="1"/>
            <a:r>
              <a:rPr lang="en-US" dirty="0" smtClean="0"/>
              <a:t>Different frequency components</a:t>
            </a:r>
          </a:p>
          <a:p>
            <a:pPr lvl="1"/>
            <a:r>
              <a:rPr lang="en-US" dirty="0" smtClean="0"/>
              <a:t>Diversity effects</a:t>
            </a:r>
          </a:p>
          <a:p>
            <a:endParaRPr lang="en-US" dirty="0" smtClean="0"/>
          </a:p>
          <a:p>
            <a:r>
              <a:rPr lang="en-US" dirty="0" smtClean="0"/>
              <a:t>System adjusts to follow load</a:t>
            </a:r>
          </a:p>
          <a:p>
            <a:pPr lvl="1"/>
            <a:r>
              <a:rPr lang="en-US" dirty="0" smtClean="0"/>
              <a:t>Local voltage control</a:t>
            </a:r>
          </a:p>
          <a:p>
            <a:pPr lvl="1"/>
            <a:r>
              <a:rPr lang="en-US" dirty="0" smtClean="0"/>
              <a:t>System frequency regulation</a:t>
            </a:r>
          </a:p>
          <a:p>
            <a:endParaRPr lang="en-US" dirty="0" smtClean="0"/>
          </a:p>
          <a:p>
            <a:r>
              <a:rPr lang="en-US" dirty="0" smtClean="0"/>
              <a:t>Demand can provide regulation</a:t>
            </a:r>
          </a:p>
          <a:p>
            <a:pPr lvl="1"/>
            <a:r>
              <a:rPr lang="en-US" dirty="0" smtClean="0"/>
              <a:t>Frequency response (droop)</a:t>
            </a:r>
          </a:p>
          <a:p>
            <a:pPr lvl="1"/>
            <a:r>
              <a:rPr lang="en-US" dirty="0" smtClean="0"/>
              <a:t>Voltage response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5364" name="Picture 1"/>
          <p:cNvPicPr>
            <a:picLocks noGrp="1" noChangeAspect="1" noChangeArrowheads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4" r="26904"/>
          <a:stretch>
            <a:fillRect/>
          </a:stretch>
        </p:blipFill>
        <p:spPr>
          <a:xfrm>
            <a:off x="4648200" y="1371600"/>
            <a:ext cx="3886200" cy="4946650"/>
          </a:xfrm>
        </p:spPr>
      </p:pic>
      <p:sp>
        <p:nvSpPr>
          <p:cNvPr id="7" name="Freeform 6"/>
          <p:cNvSpPr/>
          <p:nvPr/>
        </p:nvSpPr>
        <p:spPr>
          <a:xfrm>
            <a:off x="4648200" y="2779113"/>
            <a:ext cx="3967163" cy="976312"/>
          </a:xfrm>
          <a:custGeom>
            <a:avLst/>
            <a:gdLst>
              <a:gd name="connsiteX0" fmla="*/ 0 w 3233738"/>
              <a:gd name="connsiteY0" fmla="*/ 919162 h 956468"/>
              <a:gd name="connsiteX1" fmla="*/ 66675 w 3233738"/>
              <a:gd name="connsiteY1" fmla="*/ 947737 h 956468"/>
              <a:gd name="connsiteX2" fmla="*/ 100013 w 3233738"/>
              <a:gd name="connsiteY2" fmla="*/ 866775 h 956468"/>
              <a:gd name="connsiteX3" fmla="*/ 119063 w 3233738"/>
              <a:gd name="connsiteY3" fmla="*/ 709612 h 956468"/>
              <a:gd name="connsiteX4" fmla="*/ 161925 w 3233738"/>
              <a:gd name="connsiteY4" fmla="*/ 366712 h 956468"/>
              <a:gd name="connsiteX5" fmla="*/ 219075 w 3233738"/>
              <a:gd name="connsiteY5" fmla="*/ 352425 h 956468"/>
              <a:gd name="connsiteX6" fmla="*/ 261938 w 3233738"/>
              <a:gd name="connsiteY6" fmla="*/ 571500 h 956468"/>
              <a:gd name="connsiteX7" fmla="*/ 285750 w 3233738"/>
              <a:gd name="connsiteY7" fmla="*/ 742950 h 956468"/>
              <a:gd name="connsiteX8" fmla="*/ 333375 w 3233738"/>
              <a:gd name="connsiteY8" fmla="*/ 790575 h 956468"/>
              <a:gd name="connsiteX9" fmla="*/ 366713 w 3233738"/>
              <a:gd name="connsiteY9" fmla="*/ 681037 h 956468"/>
              <a:gd name="connsiteX10" fmla="*/ 400050 w 3233738"/>
              <a:gd name="connsiteY10" fmla="*/ 514350 h 956468"/>
              <a:gd name="connsiteX11" fmla="*/ 414338 w 3233738"/>
              <a:gd name="connsiteY11" fmla="*/ 376237 h 956468"/>
              <a:gd name="connsiteX12" fmla="*/ 490538 w 3233738"/>
              <a:gd name="connsiteY12" fmla="*/ 400050 h 956468"/>
              <a:gd name="connsiteX13" fmla="*/ 561975 w 3233738"/>
              <a:gd name="connsiteY13" fmla="*/ 609600 h 956468"/>
              <a:gd name="connsiteX14" fmla="*/ 647700 w 3233738"/>
              <a:gd name="connsiteY14" fmla="*/ 852487 h 956468"/>
              <a:gd name="connsiteX15" fmla="*/ 719138 w 3233738"/>
              <a:gd name="connsiteY15" fmla="*/ 838200 h 956468"/>
              <a:gd name="connsiteX16" fmla="*/ 776288 w 3233738"/>
              <a:gd name="connsiteY16" fmla="*/ 576262 h 956468"/>
              <a:gd name="connsiteX17" fmla="*/ 919163 w 3233738"/>
              <a:gd name="connsiteY17" fmla="*/ 438150 h 956468"/>
              <a:gd name="connsiteX18" fmla="*/ 1019175 w 3233738"/>
              <a:gd name="connsiteY18" fmla="*/ 466725 h 956468"/>
              <a:gd name="connsiteX19" fmla="*/ 1076325 w 3233738"/>
              <a:gd name="connsiteY19" fmla="*/ 538162 h 956468"/>
              <a:gd name="connsiteX20" fmla="*/ 1176338 w 3233738"/>
              <a:gd name="connsiteY20" fmla="*/ 695325 h 956468"/>
              <a:gd name="connsiteX21" fmla="*/ 1228725 w 3233738"/>
              <a:gd name="connsiteY21" fmla="*/ 862012 h 956468"/>
              <a:gd name="connsiteX22" fmla="*/ 1328738 w 3233738"/>
              <a:gd name="connsiteY22" fmla="*/ 914400 h 956468"/>
              <a:gd name="connsiteX23" fmla="*/ 1433513 w 3233738"/>
              <a:gd name="connsiteY23" fmla="*/ 819150 h 956468"/>
              <a:gd name="connsiteX24" fmla="*/ 1509713 w 3233738"/>
              <a:gd name="connsiteY24" fmla="*/ 714375 h 956468"/>
              <a:gd name="connsiteX25" fmla="*/ 1585913 w 3233738"/>
              <a:gd name="connsiteY25" fmla="*/ 757237 h 956468"/>
              <a:gd name="connsiteX26" fmla="*/ 1643063 w 3233738"/>
              <a:gd name="connsiteY26" fmla="*/ 823912 h 956468"/>
              <a:gd name="connsiteX27" fmla="*/ 1771650 w 3233738"/>
              <a:gd name="connsiteY27" fmla="*/ 776287 h 956468"/>
              <a:gd name="connsiteX28" fmla="*/ 2014538 w 3233738"/>
              <a:gd name="connsiteY28" fmla="*/ 547687 h 956468"/>
              <a:gd name="connsiteX29" fmla="*/ 2185988 w 3233738"/>
              <a:gd name="connsiteY29" fmla="*/ 500062 h 956468"/>
              <a:gd name="connsiteX30" fmla="*/ 2286000 w 3233738"/>
              <a:gd name="connsiteY30" fmla="*/ 542925 h 956468"/>
              <a:gd name="connsiteX31" fmla="*/ 2438400 w 3233738"/>
              <a:gd name="connsiteY31" fmla="*/ 514350 h 956468"/>
              <a:gd name="connsiteX32" fmla="*/ 2595563 w 3233738"/>
              <a:gd name="connsiteY32" fmla="*/ 361950 h 956468"/>
              <a:gd name="connsiteX33" fmla="*/ 2767013 w 3233738"/>
              <a:gd name="connsiteY33" fmla="*/ 290512 h 956468"/>
              <a:gd name="connsiteX34" fmla="*/ 2852738 w 3233738"/>
              <a:gd name="connsiteY34" fmla="*/ 219075 h 956468"/>
              <a:gd name="connsiteX35" fmla="*/ 2967038 w 3233738"/>
              <a:gd name="connsiteY35" fmla="*/ 95250 h 956468"/>
              <a:gd name="connsiteX36" fmla="*/ 3162300 w 3233738"/>
              <a:gd name="connsiteY36" fmla="*/ 14287 h 956468"/>
              <a:gd name="connsiteX37" fmla="*/ 3233738 w 3233738"/>
              <a:gd name="connsiteY37" fmla="*/ 9525 h 956468"/>
              <a:gd name="connsiteX38" fmla="*/ 3233738 w 3233738"/>
              <a:gd name="connsiteY38" fmla="*/ 9525 h 95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233738" h="956468">
                <a:moveTo>
                  <a:pt x="0" y="919162"/>
                </a:moveTo>
                <a:cubicBezTo>
                  <a:pt x="25003" y="937815"/>
                  <a:pt x="50006" y="956468"/>
                  <a:pt x="66675" y="947737"/>
                </a:cubicBezTo>
                <a:cubicBezTo>
                  <a:pt x="83344" y="939006"/>
                  <a:pt x="91282" y="906463"/>
                  <a:pt x="100013" y="866775"/>
                </a:cubicBezTo>
                <a:cubicBezTo>
                  <a:pt x="108744" y="827088"/>
                  <a:pt x="108744" y="792956"/>
                  <a:pt x="119063" y="709612"/>
                </a:cubicBezTo>
                <a:cubicBezTo>
                  <a:pt x="129382" y="626268"/>
                  <a:pt x="145256" y="426243"/>
                  <a:pt x="161925" y="366712"/>
                </a:cubicBezTo>
                <a:cubicBezTo>
                  <a:pt x="178594" y="307181"/>
                  <a:pt x="202406" y="318294"/>
                  <a:pt x="219075" y="352425"/>
                </a:cubicBezTo>
                <a:cubicBezTo>
                  <a:pt x="235744" y="386556"/>
                  <a:pt x="250825" y="506412"/>
                  <a:pt x="261938" y="571500"/>
                </a:cubicBezTo>
                <a:cubicBezTo>
                  <a:pt x="273051" y="636588"/>
                  <a:pt x="273844" y="706438"/>
                  <a:pt x="285750" y="742950"/>
                </a:cubicBezTo>
                <a:cubicBezTo>
                  <a:pt x="297656" y="779462"/>
                  <a:pt x="319881" y="800894"/>
                  <a:pt x="333375" y="790575"/>
                </a:cubicBezTo>
                <a:cubicBezTo>
                  <a:pt x="346869" y="780256"/>
                  <a:pt x="355601" y="727074"/>
                  <a:pt x="366713" y="681037"/>
                </a:cubicBezTo>
                <a:cubicBezTo>
                  <a:pt x="377825" y="635000"/>
                  <a:pt x="392112" y="565150"/>
                  <a:pt x="400050" y="514350"/>
                </a:cubicBezTo>
                <a:cubicBezTo>
                  <a:pt x="407988" y="463550"/>
                  <a:pt x="399257" y="395287"/>
                  <a:pt x="414338" y="376237"/>
                </a:cubicBezTo>
                <a:cubicBezTo>
                  <a:pt x="429419" y="357187"/>
                  <a:pt x="465932" y="361156"/>
                  <a:pt x="490538" y="400050"/>
                </a:cubicBezTo>
                <a:cubicBezTo>
                  <a:pt x="515144" y="438944"/>
                  <a:pt x="535781" y="534194"/>
                  <a:pt x="561975" y="609600"/>
                </a:cubicBezTo>
                <a:cubicBezTo>
                  <a:pt x="588169" y="685006"/>
                  <a:pt x="621506" y="814387"/>
                  <a:pt x="647700" y="852487"/>
                </a:cubicBezTo>
                <a:cubicBezTo>
                  <a:pt x="673894" y="890587"/>
                  <a:pt x="697707" y="884238"/>
                  <a:pt x="719138" y="838200"/>
                </a:cubicBezTo>
                <a:cubicBezTo>
                  <a:pt x="740569" y="792163"/>
                  <a:pt x="742951" y="642937"/>
                  <a:pt x="776288" y="576262"/>
                </a:cubicBezTo>
                <a:cubicBezTo>
                  <a:pt x="809626" y="509587"/>
                  <a:pt x="878682" y="456406"/>
                  <a:pt x="919163" y="438150"/>
                </a:cubicBezTo>
                <a:cubicBezTo>
                  <a:pt x="959644" y="419894"/>
                  <a:pt x="992981" y="450056"/>
                  <a:pt x="1019175" y="466725"/>
                </a:cubicBezTo>
                <a:cubicBezTo>
                  <a:pt x="1045369" y="483394"/>
                  <a:pt x="1050131" y="500062"/>
                  <a:pt x="1076325" y="538162"/>
                </a:cubicBezTo>
                <a:cubicBezTo>
                  <a:pt x="1102519" y="576262"/>
                  <a:pt x="1150938" y="641350"/>
                  <a:pt x="1176338" y="695325"/>
                </a:cubicBezTo>
                <a:cubicBezTo>
                  <a:pt x="1201738" y="749300"/>
                  <a:pt x="1203325" y="825500"/>
                  <a:pt x="1228725" y="862012"/>
                </a:cubicBezTo>
                <a:cubicBezTo>
                  <a:pt x="1254125" y="898524"/>
                  <a:pt x="1294607" y="921544"/>
                  <a:pt x="1328738" y="914400"/>
                </a:cubicBezTo>
                <a:cubicBezTo>
                  <a:pt x="1362869" y="907256"/>
                  <a:pt x="1403351" y="852487"/>
                  <a:pt x="1433513" y="819150"/>
                </a:cubicBezTo>
                <a:cubicBezTo>
                  <a:pt x="1463675" y="785813"/>
                  <a:pt x="1484313" y="724694"/>
                  <a:pt x="1509713" y="714375"/>
                </a:cubicBezTo>
                <a:cubicBezTo>
                  <a:pt x="1535113" y="704056"/>
                  <a:pt x="1563688" y="738981"/>
                  <a:pt x="1585913" y="757237"/>
                </a:cubicBezTo>
                <a:cubicBezTo>
                  <a:pt x="1608138" y="775493"/>
                  <a:pt x="1612107" y="820737"/>
                  <a:pt x="1643063" y="823912"/>
                </a:cubicBezTo>
                <a:cubicBezTo>
                  <a:pt x="1674019" y="827087"/>
                  <a:pt x="1709738" y="822324"/>
                  <a:pt x="1771650" y="776287"/>
                </a:cubicBezTo>
                <a:cubicBezTo>
                  <a:pt x="1833562" y="730250"/>
                  <a:pt x="1945482" y="593724"/>
                  <a:pt x="2014538" y="547687"/>
                </a:cubicBezTo>
                <a:cubicBezTo>
                  <a:pt x="2083594" y="501650"/>
                  <a:pt x="2140744" y="500856"/>
                  <a:pt x="2185988" y="500062"/>
                </a:cubicBezTo>
                <a:cubicBezTo>
                  <a:pt x="2231232" y="499268"/>
                  <a:pt x="2243931" y="540544"/>
                  <a:pt x="2286000" y="542925"/>
                </a:cubicBezTo>
                <a:cubicBezTo>
                  <a:pt x="2328069" y="545306"/>
                  <a:pt x="2386806" y="544513"/>
                  <a:pt x="2438400" y="514350"/>
                </a:cubicBezTo>
                <a:cubicBezTo>
                  <a:pt x="2489994" y="484187"/>
                  <a:pt x="2540794" y="399256"/>
                  <a:pt x="2595563" y="361950"/>
                </a:cubicBezTo>
                <a:cubicBezTo>
                  <a:pt x="2650332" y="324644"/>
                  <a:pt x="2724151" y="314325"/>
                  <a:pt x="2767013" y="290512"/>
                </a:cubicBezTo>
                <a:cubicBezTo>
                  <a:pt x="2809876" y="266700"/>
                  <a:pt x="2819401" y="251619"/>
                  <a:pt x="2852738" y="219075"/>
                </a:cubicBezTo>
                <a:cubicBezTo>
                  <a:pt x="2886076" y="186531"/>
                  <a:pt x="2915444" y="129381"/>
                  <a:pt x="2967038" y="95250"/>
                </a:cubicBezTo>
                <a:cubicBezTo>
                  <a:pt x="3018632" y="61119"/>
                  <a:pt x="3117850" y="28574"/>
                  <a:pt x="3162300" y="14287"/>
                </a:cubicBezTo>
                <a:cubicBezTo>
                  <a:pt x="3206750" y="0"/>
                  <a:pt x="3233738" y="9525"/>
                  <a:pt x="3233738" y="9525"/>
                </a:cubicBezTo>
                <a:lnTo>
                  <a:pt x="3233738" y="9525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9F0BEBE-5000-AC49-BC5C-0784F56833E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Emergency Conditions</a:t>
            </a:r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1243013"/>
            <a:ext cx="3886200" cy="50657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Blackout are complex events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Involves millions of components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Heavy load often cited as contributing factor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feedback to customer when load is endangering a system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Demand response can automate system protection</a:t>
            </a:r>
          </a:p>
        </p:txBody>
      </p:sp>
      <p:pic>
        <p:nvPicPr>
          <p:cNvPr id="16388" name="Content Placeholder 6" descr="2003_8_blacklights.jpg"/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3" r="24833"/>
          <a:stretch>
            <a:fillRect/>
          </a:stretch>
        </p:blipFill>
        <p:spPr>
          <a:xfrm>
            <a:off x="4648200" y="1252538"/>
            <a:ext cx="3886200" cy="5065712"/>
          </a:xfrm>
        </p:spPr>
      </p:pic>
    </p:spTree>
    <p:extLst>
      <p:ext uri="{BB962C8B-B14F-4D97-AF65-F5344CB8AC3E}">
        <p14:creationId xmlns:p14="http://schemas.microsoft.com/office/powerpoint/2010/main" val="190707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1822" y="129091"/>
            <a:ext cx="8103570" cy="753033"/>
          </a:xfrm>
        </p:spPr>
        <p:txBody>
          <a:bodyPr/>
          <a:lstStyle/>
          <a:p>
            <a:r>
              <a:rPr lang="en-US" smtClean="0"/>
              <a:t>What are we trying to do?</a:t>
            </a:r>
            <a:endParaRPr lang="en-US"/>
          </a:p>
        </p:txBody>
      </p:sp>
      <p:grpSp>
        <p:nvGrpSpPr>
          <p:cNvPr id="17411" name="Group 13"/>
          <p:cNvGrpSpPr>
            <a:grpSpLocks/>
          </p:cNvGrpSpPr>
          <p:nvPr/>
        </p:nvGrpSpPr>
        <p:grpSpPr bwMode="auto">
          <a:xfrm>
            <a:off x="169863" y="1219200"/>
            <a:ext cx="8767762" cy="5410200"/>
            <a:chOff x="169434" y="1218965"/>
            <a:chExt cx="8767864" cy="5410435"/>
          </a:xfrm>
        </p:grpSpPr>
        <p:pic>
          <p:nvPicPr>
            <p:cNvPr id="17412" name="Picture 3" descr="mkt_weekly_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885151"/>
              <a:ext cx="8708698" cy="4744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3" name="TextBox 6"/>
            <p:cNvSpPr txBox="1">
              <a:spLocks noChangeArrowheads="1"/>
            </p:cNvSpPr>
            <p:nvPr/>
          </p:nvSpPr>
          <p:spPr bwMode="auto">
            <a:xfrm>
              <a:off x="1954048" y="1218965"/>
              <a:ext cx="5257800" cy="6463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Managing an Actual Distribution Constraint from </a:t>
              </a:r>
            </a:p>
            <a:p>
              <a:pPr algn="ctr" eaLnBrk="1" hangingPunct="1"/>
              <a:r>
                <a:rPr lang="en-US"/>
                <a:t>the Olympic Peninsula Demonstration</a:t>
              </a:r>
            </a:p>
          </p:txBody>
        </p:sp>
        <p:grpSp>
          <p:nvGrpSpPr>
            <p:cNvPr id="17414" name="Group 12"/>
            <p:cNvGrpSpPr>
              <a:grpSpLocks/>
            </p:cNvGrpSpPr>
            <p:nvPr/>
          </p:nvGrpSpPr>
          <p:grpSpPr bwMode="auto">
            <a:xfrm>
              <a:off x="5669281" y="2971800"/>
              <a:ext cx="3017189" cy="831033"/>
              <a:chOff x="5669281" y="2971800"/>
              <a:chExt cx="3017189" cy="831033"/>
            </a:xfrm>
          </p:grpSpPr>
          <p:sp>
            <p:nvSpPr>
              <p:cNvPr id="17418" name="TextBox 7"/>
              <p:cNvSpPr txBox="1">
                <a:spLocks noChangeArrowheads="1"/>
              </p:cNvSpPr>
              <p:nvPr/>
            </p:nvSpPr>
            <p:spPr bwMode="auto">
              <a:xfrm>
                <a:off x="6172200" y="2971800"/>
                <a:ext cx="2514270" cy="83103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chemeClr val="bg1"/>
                    </a:solidFill>
                  </a:rPr>
                  <a:t>Unless DG or storage are present, there is no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safe way </a:t>
                </a:r>
                <a:r>
                  <a:rPr lang="en-US" sz="1600" dirty="0">
                    <a:solidFill>
                      <a:schemeClr val="bg1"/>
                    </a:solidFill>
                  </a:rPr>
                  <a:t>to </a:t>
                </a:r>
                <a:r>
                  <a:rPr lang="en-US" sz="1600">
                    <a:solidFill>
                      <a:schemeClr val="bg1"/>
                    </a:solidFill>
                  </a:rPr>
                  <a:t>serve </a:t>
                </a:r>
                <a:r>
                  <a:rPr lang="en-US" sz="1600" smtClean="0">
                    <a:solidFill>
                      <a:schemeClr val="bg1"/>
                    </a:solidFill>
                  </a:rPr>
                  <a:t>overload!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419" name="Straight Arrow Connector 8"/>
              <p:cNvCxnSpPr>
                <a:cxnSpLocks noChangeShapeType="1"/>
              </p:cNvCxnSpPr>
              <p:nvPr/>
            </p:nvCxnSpPr>
            <p:spPr bwMode="auto">
              <a:xfrm rot="10800000" flipV="1">
                <a:off x="5669281" y="3376875"/>
                <a:ext cx="489475" cy="147151"/>
              </a:xfrm>
              <a:prstGeom prst="straightConnector1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415" name="Group 11"/>
            <p:cNvGrpSpPr>
              <a:grpSpLocks/>
            </p:cNvGrpSpPr>
            <p:nvPr/>
          </p:nvGrpSpPr>
          <p:grpSpPr bwMode="auto">
            <a:xfrm>
              <a:off x="169434" y="4572000"/>
              <a:ext cx="1430766" cy="584775"/>
              <a:chOff x="0" y="4191000"/>
              <a:chExt cx="1430766" cy="584775"/>
            </a:xfrm>
          </p:grpSpPr>
          <p:sp>
            <p:nvSpPr>
              <p:cNvPr id="17416" name="TextBox 9"/>
              <p:cNvSpPr txBox="1">
                <a:spLocks noChangeArrowheads="1"/>
              </p:cNvSpPr>
              <p:nvPr/>
            </p:nvSpPr>
            <p:spPr bwMode="auto">
              <a:xfrm>
                <a:off x="0" y="4191000"/>
                <a:ext cx="981378" cy="58477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bg1"/>
                    </a:solidFill>
                  </a:rPr>
                  <a:t>feeder capacity</a:t>
                </a:r>
              </a:p>
            </p:txBody>
          </p:sp>
          <p:cxnSp>
            <p:nvCxnSpPr>
              <p:cNvPr id="17417" name="Straight Arrow Connector 10"/>
              <p:cNvCxnSpPr>
                <a:cxnSpLocks noChangeShapeType="1"/>
              </p:cNvCxnSpPr>
              <p:nvPr/>
            </p:nvCxnSpPr>
            <p:spPr bwMode="auto">
              <a:xfrm>
                <a:off x="935915" y="4352366"/>
                <a:ext cx="494851" cy="1"/>
              </a:xfrm>
              <a:prstGeom prst="straightConnector1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9983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manage the response?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79488" y="5143500"/>
            <a:ext cx="7097712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290513" indent="-2905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>
                <a:latin typeface="Calibri" charset="0"/>
              </a:rPr>
              <a:t>Initially AC = 0 (~20 min)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>
                <a:latin typeface="Calibri" charset="0"/>
              </a:rPr>
              <a:t>Rises to ~80% of initial load (~1 hr), ~93% at steady-state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>
                <a:latin typeface="Calibri" charset="0"/>
              </a:rPr>
              <a:t>Cooldown load at full capacity (~1/2 hr) – </a:t>
            </a:r>
            <a:r>
              <a:rPr lang="ja-JP" altLang="en-US" u="sng">
                <a:latin typeface="Calibri" charset="0"/>
              </a:rPr>
              <a:t>“</a:t>
            </a:r>
            <a:r>
              <a:rPr lang="en-US" u="sng">
                <a:latin typeface="Calibri" charset="0"/>
              </a:rPr>
              <a:t>rebound</a:t>
            </a:r>
            <a:r>
              <a:rPr lang="ja-JP" altLang="en-US" u="sng">
                <a:latin typeface="Calibri" charset="0"/>
              </a:rPr>
              <a:t>”</a:t>
            </a:r>
            <a:r>
              <a:rPr lang="en-US" u="sng">
                <a:latin typeface="Calibri" charset="0"/>
              </a:rPr>
              <a:t> effect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>
                <a:latin typeface="Calibri" charset="0"/>
              </a:rPr>
              <a:t>Ongoing cooldown to 125% of initial load (~1 hr)</a:t>
            </a:r>
          </a:p>
          <a:p>
            <a:pPr>
              <a:spcBef>
                <a:spcPts val="600"/>
              </a:spcBef>
              <a:buClr>
                <a:schemeClr val="folHlink"/>
              </a:buClr>
              <a:buFontTx/>
              <a:buBlip>
                <a:blip r:embed="rId2"/>
              </a:buBlip>
            </a:pPr>
            <a:endParaRPr lang="en-US" sz="1600">
              <a:latin typeface="Calibri" charset="0"/>
            </a:endParaRPr>
          </a:p>
          <a:p>
            <a:pPr lvl="1">
              <a:lnSpc>
                <a:spcPct val="85000"/>
              </a:lnSpc>
              <a:spcBef>
                <a:spcPts val="600"/>
              </a:spcBef>
              <a:buClr>
                <a:schemeClr val="tx2"/>
              </a:buClr>
              <a:buSzPct val="80000"/>
              <a:buFontTx/>
              <a:buBlip>
                <a:blip r:embed="rId3"/>
              </a:buBlip>
            </a:pPr>
            <a:endParaRPr lang="en-US">
              <a:latin typeface="Calibri" charset="0"/>
              <a:ea typeface="ＭＳ Ｐゴシック" charset="0"/>
            </a:endParaRP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435100"/>
            <a:ext cx="699135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45175" y="2006600"/>
            <a:ext cx="2613025" cy="5842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</a:rPr>
              <a:t>The key challenge for DR is managing the rebound!</a:t>
            </a:r>
          </a:p>
        </p:txBody>
      </p:sp>
      <p:cxnSp>
        <p:nvCxnSpPr>
          <p:cNvPr id="8" name="Straight Arrow Connector 7"/>
          <p:cNvCxnSpPr>
            <a:cxnSpLocks noChangeShapeType="1"/>
            <a:stCxn id="7" idx="1"/>
          </p:cNvCxnSpPr>
          <p:nvPr/>
        </p:nvCxnSpPr>
        <p:spPr bwMode="auto">
          <a:xfrm rot="10800000" flipV="1">
            <a:off x="5105400" y="2298700"/>
            <a:ext cx="739775" cy="17303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1258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can GridLAB-D do?</a:t>
            </a:r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dirty="0" smtClean="0"/>
              <a:t>11.5% load reduction on peak day</a:t>
            </a:r>
          </a:p>
          <a:p>
            <a:pPr lvl="1"/>
            <a:r>
              <a:rPr lang="en-US" dirty="0" smtClean="0"/>
              <a:t>Accomplished with complex system of rotating TOU prices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086600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37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effects to the customer?</a:t>
            </a:r>
            <a:endParaRPr lang="en-US"/>
          </a:p>
        </p:txBody>
      </p:sp>
      <p:sp>
        <p:nvSpPr>
          <p:cNvPr id="20483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dirty="0" smtClean="0"/>
              <a:t>TOU/CPP homes provide ~2F average increase </a:t>
            </a:r>
          </a:p>
          <a:p>
            <a:pPr lvl="1"/>
            <a:r>
              <a:rPr lang="en-US" dirty="0" smtClean="0"/>
              <a:t>Duration of thermostat setup is 6 hours during peak</a:t>
            </a:r>
          </a:p>
          <a:p>
            <a:pPr lvl="1"/>
            <a:r>
              <a:rPr lang="en-US" dirty="0" smtClean="0"/>
              <a:t>Unintended consequence: high CPP prices lowered comfort</a:t>
            </a:r>
            <a:endParaRPr lang="en-US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01" y="2819400"/>
            <a:ext cx="6881812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00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D569454-D3E3-F845-9CAF-13027353582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Overview</a:t>
            </a: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dirty="0" smtClean="0"/>
              <a:t>Demand Response</a:t>
            </a:r>
          </a:p>
          <a:p>
            <a:pPr lvl="1"/>
            <a:r>
              <a:rPr lang="en-US" dirty="0" smtClean="0"/>
              <a:t>Background on Demand Response (DR)</a:t>
            </a:r>
          </a:p>
          <a:p>
            <a:pPr lvl="1"/>
            <a:r>
              <a:rPr lang="en-US" dirty="0" smtClean="0"/>
              <a:t>Implementation of DR</a:t>
            </a:r>
          </a:p>
          <a:p>
            <a:pPr lvl="1"/>
            <a:r>
              <a:rPr lang="en-US" dirty="0" smtClean="0"/>
              <a:t>Modeling of DR in </a:t>
            </a:r>
            <a:r>
              <a:rPr lang="en-US" dirty="0" err="1" smtClean="0"/>
              <a:t>GridLAB</a:t>
            </a:r>
            <a:r>
              <a:rPr lang="en-US" dirty="0" smtClean="0"/>
              <a:t>-D</a:t>
            </a:r>
          </a:p>
          <a:p>
            <a:pPr lvl="1"/>
            <a:endParaRPr lang="en-US" dirty="0"/>
          </a:p>
          <a:p>
            <a:r>
              <a:rPr lang="en-US" dirty="0" smtClean="0"/>
              <a:t>Retail Markets</a:t>
            </a:r>
          </a:p>
          <a:p>
            <a:pPr lvl="1"/>
            <a:r>
              <a:rPr lang="en-US" dirty="0" smtClean="0"/>
              <a:t>Tariff implementations</a:t>
            </a:r>
          </a:p>
          <a:p>
            <a:pPr lvl="1"/>
            <a:r>
              <a:rPr lang="en-US" dirty="0" smtClean="0"/>
              <a:t>Real-time pricing by retail auctions</a:t>
            </a:r>
          </a:p>
          <a:p>
            <a:pPr lvl="1"/>
            <a:endParaRPr lang="en-US" dirty="0"/>
          </a:p>
          <a:p>
            <a:r>
              <a:rPr lang="en-US" dirty="0" smtClean="0"/>
              <a:t>Database operations</a:t>
            </a:r>
          </a:p>
          <a:p>
            <a:pPr lvl="1"/>
            <a:r>
              <a:rPr lang="en-US" dirty="0" smtClean="0"/>
              <a:t>MySQL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8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DCD54E3-E9C1-224D-9482-94A5D51E16F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demand response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dirty="0" smtClean="0"/>
              <a:t>Direct load control</a:t>
            </a:r>
          </a:p>
          <a:p>
            <a:pPr lvl="1"/>
            <a:r>
              <a:rPr lang="en-US" dirty="0" smtClean="0"/>
              <a:t>Load control remote control switch</a:t>
            </a:r>
          </a:p>
          <a:p>
            <a:pPr lvl="1"/>
            <a:r>
              <a:rPr lang="en-US" dirty="0" smtClean="0"/>
              <a:t>Thermostat setback control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Indirect load control</a:t>
            </a:r>
          </a:p>
          <a:p>
            <a:pPr lvl="1"/>
            <a:r>
              <a:rPr lang="en-US" dirty="0" smtClean="0"/>
              <a:t>Time Of Use (TOU)</a:t>
            </a:r>
          </a:p>
          <a:p>
            <a:pPr lvl="1"/>
            <a:r>
              <a:rPr lang="en-US" dirty="0" smtClean="0"/>
              <a:t>Critical Peak Price (CPP)</a:t>
            </a:r>
          </a:p>
          <a:p>
            <a:pPr lvl="1"/>
            <a:r>
              <a:rPr lang="en-US" dirty="0" smtClean="0"/>
              <a:t>Real Time Price (RTP)</a:t>
            </a:r>
          </a:p>
          <a:p>
            <a:pPr lvl="2"/>
            <a:r>
              <a:rPr lang="en-US" dirty="0" smtClean="0"/>
              <a:t>Passive (single auction/no load bidding)</a:t>
            </a:r>
          </a:p>
          <a:p>
            <a:pPr lvl="2"/>
            <a:r>
              <a:rPr lang="en-US" dirty="0" smtClean="0"/>
              <a:t>Double Auction (load bidding)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Distributed Control (Grid Friendly Appliances)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5BC4249-7F14-A34D-8E62-91399A5345A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Load Control</a:t>
            </a:r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Utility has a direct control path to the appliance controller.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Customer compliance obtained through tariff or contract</a:t>
            </a:r>
          </a:p>
          <a:p>
            <a:pPr lvl="1"/>
            <a:r>
              <a:rPr lang="en-US" dirty="0" smtClean="0"/>
              <a:t>Utility controls end use load according to tariff/contract.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Customer compensated for </a:t>
            </a:r>
            <a:r>
              <a:rPr lang="en-US" u="sng" dirty="0" smtClean="0"/>
              <a:t>allowing</a:t>
            </a:r>
            <a:r>
              <a:rPr lang="en-US" dirty="0" smtClean="0"/>
              <a:t> this type of control</a:t>
            </a:r>
          </a:p>
          <a:p>
            <a:pPr lvl="1"/>
            <a:r>
              <a:rPr lang="en-US" dirty="0" smtClean="0"/>
              <a:t>Additional compensated may be given for </a:t>
            </a:r>
            <a:r>
              <a:rPr lang="en-US" u="sng" dirty="0" smtClean="0"/>
              <a:t>using</a:t>
            </a:r>
            <a:r>
              <a:rPr lang="en-US" dirty="0" smtClean="0"/>
              <a:t> the control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Utilities like </a:t>
            </a:r>
            <a:r>
              <a:rPr lang="ja-JP" altLang="en-US" dirty="0" smtClean="0"/>
              <a:t>“</a:t>
            </a:r>
            <a:r>
              <a:rPr lang="en-US" dirty="0" smtClean="0"/>
              <a:t>big red button</a:t>
            </a:r>
            <a:r>
              <a:rPr lang="ja-JP" altLang="en-US" dirty="0" smtClean="0"/>
              <a:t>”</a:t>
            </a:r>
            <a:r>
              <a:rPr lang="en-US" dirty="0" smtClean="0"/>
              <a:t> can push when needed</a:t>
            </a:r>
          </a:p>
          <a:p>
            <a:pPr lvl="1"/>
            <a:r>
              <a:rPr lang="en-US" dirty="0" smtClean="0"/>
              <a:t>Know exactly how much load should respond</a:t>
            </a:r>
          </a:p>
          <a:p>
            <a:pPr lvl="1"/>
            <a:endParaRPr lang="en-US" dirty="0"/>
          </a:p>
          <a:p>
            <a:pPr lvl="1"/>
            <a:r>
              <a:rPr lang="en-US" u="sng" dirty="0" smtClean="0"/>
              <a:t>Caveats</a:t>
            </a:r>
            <a:r>
              <a:rPr lang="en-US" dirty="0" smtClean="0"/>
              <a:t>: free-riders, active load fraction, equipment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1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Time-of-use (TOU)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Implemented as a tariff or rate design</a:t>
            </a:r>
          </a:p>
          <a:p>
            <a:pPr lvl="1"/>
            <a:r>
              <a:rPr lang="en-US" dirty="0" smtClean="0"/>
              <a:t>Voluntary (op-in, opt-out)</a:t>
            </a:r>
          </a:p>
          <a:p>
            <a:pPr lvl="1"/>
            <a:r>
              <a:rPr lang="en-US" dirty="0" smtClean="0"/>
              <a:t>Mandatory (regulator-approved)</a:t>
            </a:r>
          </a:p>
          <a:p>
            <a:endParaRPr lang="en-US" dirty="0" smtClean="0"/>
          </a:p>
          <a:p>
            <a:r>
              <a:rPr lang="en-US" dirty="0" smtClean="0"/>
              <a:t>Two or more tiers</a:t>
            </a:r>
          </a:p>
          <a:p>
            <a:pPr lvl="1"/>
            <a:r>
              <a:rPr lang="en-US" dirty="0" smtClean="0"/>
              <a:t>Off-peak (low price)</a:t>
            </a:r>
          </a:p>
          <a:p>
            <a:pPr lvl="1"/>
            <a:r>
              <a:rPr lang="en-US" dirty="0" smtClean="0"/>
              <a:t>Shoulder (average price)</a:t>
            </a:r>
          </a:p>
          <a:p>
            <a:pPr lvl="1"/>
            <a:r>
              <a:rPr lang="en-US" dirty="0" smtClean="0"/>
              <a:t>On-peak (high price)</a:t>
            </a:r>
          </a:p>
          <a:p>
            <a:endParaRPr lang="en-US" dirty="0"/>
          </a:p>
          <a:p>
            <a:r>
              <a:rPr lang="en-US" dirty="0" smtClean="0"/>
              <a:t>On-peak to off-peak ratio must be significant</a:t>
            </a:r>
          </a:p>
          <a:p>
            <a:pPr lvl="1"/>
            <a:r>
              <a:rPr lang="en-US" dirty="0" smtClean="0"/>
              <a:t>Low </a:t>
            </a:r>
            <a:r>
              <a:rPr lang="en-US" dirty="0" smtClean="0">
                <a:sym typeface="Wingdings"/>
              </a:rPr>
              <a:t> increases customer costs  fewer customer signup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634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 schedules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schedule </a:t>
            </a:r>
            <a:r>
              <a:rPr lang="en-US" dirty="0" err="1" smtClean="0"/>
              <a:t>cooling_setback</a:t>
            </a:r>
            <a:r>
              <a:rPr lang="en-US" dirty="0" smtClean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16-21 * * * * 1; // peak-time setback</a:t>
            </a:r>
          </a:p>
          <a:p>
            <a:r>
              <a:rPr lang="en-US" dirty="0"/>
              <a:t>	</a:t>
            </a:r>
            <a:r>
              <a:rPr lang="en-US" dirty="0" smtClean="0"/>
              <a:t>22-15 * * * * 0; // off-peak setback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object house {</a:t>
            </a:r>
          </a:p>
          <a:p>
            <a:r>
              <a:rPr lang="en-US" dirty="0"/>
              <a:t>	</a:t>
            </a:r>
            <a:r>
              <a:rPr lang="en-US" dirty="0" err="1" smtClean="0"/>
              <a:t>cooling_setpoint</a:t>
            </a:r>
            <a:r>
              <a:rPr lang="en-US" dirty="0" smtClean="0"/>
              <a:t> </a:t>
            </a:r>
            <a:r>
              <a:rPr lang="en-US" dirty="0" err="1" smtClean="0"/>
              <a:t>cooling_setback</a:t>
            </a:r>
            <a:r>
              <a:rPr lang="en-US" dirty="0" smtClean="0"/>
              <a:t>*2+72;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213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8824C47-E979-AC42-B309-399C6D2CE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Peak Pricing (CPP)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CPP can be implemented in 2 ways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Human response – e.g., phone call, email, text message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Difficult to model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More common approach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Hardware response – e.g</a:t>
            </a:r>
            <a:r>
              <a:rPr lang="en-US" dirty="0"/>
              <a:t>., utility signal to </a:t>
            </a:r>
            <a:r>
              <a:rPr lang="en-US" dirty="0" smtClean="0"/>
              <a:t>appliances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Easy to model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Less common approach</a:t>
            </a:r>
          </a:p>
        </p:txBody>
      </p:sp>
    </p:spTree>
    <p:extLst>
      <p:ext uri="{BB962C8B-B14F-4D97-AF65-F5344CB8AC3E}">
        <p14:creationId xmlns:p14="http://schemas.microsoft.com/office/powerpoint/2010/main" val="7059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CPP signals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house {</a:t>
            </a:r>
          </a:p>
          <a:p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err="1" smtClean="0"/>
              <a:t>price_signal</a:t>
            </a:r>
            <a:r>
              <a:rPr lang="en-US" dirty="0" smtClean="0"/>
              <a:t>[$/</a:t>
            </a:r>
            <a:r>
              <a:rPr lang="en-US" dirty="0" err="1" smtClean="0"/>
              <a:t>MWh</a:t>
            </a:r>
            <a:r>
              <a:rPr lang="en-US" dirty="0" smtClean="0"/>
              <a:t>];</a:t>
            </a:r>
          </a:p>
          <a:p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err="1" smtClean="0"/>
              <a:t>price_sensitivity</a:t>
            </a:r>
            <a:r>
              <a:rPr lang="en-US" dirty="0" smtClean="0"/>
              <a:t>[</a:t>
            </a:r>
            <a:r>
              <a:rPr lang="en-US" dirty="0" err="1" smtClean="0"/>
              <a:t>degF</a:t>
            </a:r>
            <a:r>
              <a:rPr lang="en-US" dirty="0" smtClean="0"/>
              <a:t>*</a:t>
            </a:r>
            <a:r>
              <a:rPr lang="en-US" dirty="0" err="1" smtClean="0"/>
              <a:t>MWh</a:t>
            </a:r>
            <a:r>
              <a:rPr lang="en-US" dirty="0" smtClean="0"/>
              <a:t>/$];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object house {</a:t>
            </a:r>
          </a:p>
          <a:p>
            <a:r>
              <a:rPr lang="en-US" dirty="0"/>
              <a:t>	</a:t>
            </a:r>
            <a:r>
              <a:rPr lang="en-US" dirty="0" err="1" smtClean="0"/>
              <a:t>price_sensitivity</a:t>
            </a:r>
            <a:r>
              <a:rPr lang="en-US" dirty="0" smtClean="0"/>
              <a:t> 0.1;</a:t>
            </a:r>
          </a:p>
          <a:p>
            <a:r>
              <a:rPr lang="en-US" dirty="0"/>
              <a:t>	</a:t>
            </a:r>
            <a:r>
              <a:rPr lang="en-US" dirty="0" err="1" smtClean="0"/>
              <a:t>cooling_setpoint</a:t>
            </a:r>
            <a:r>
              <a:rPr lang="en-US" dirty="0"/>
              <a:t> </a:t>
            </a:r>
            <a:r>
              <a:rPr lang="en-US" dirty="0" err="1" smtClean="0"/>
              <a:t>cooling_offset</a:t>
            </a:r>
            <a:r>
              <a:rPr lang="en-US" dirty="0" smtClean="0"/>
              <a:t>*comfort+72;</a:t>
            </a:r>
          </a:p>
          <a:p>
            <a:r>
              <a:rPr lang="en-US" dirty="0"/>
              <a:t>	object player {</a:t>
            </a:r>
          </a:p>
          <a:p>
            <a:r>
              <a:rPr lang="en-US" dirty="0"/>
              <a:t>		file “</a:t>
            </a:r>
            <a:r>
              <a:rPr lang="en-US" dirty="0" err="1"/>
              <a:t>cpp.csv</a:t>
            </a:r>
            <a:r>
              <a:rPr lang="en-US" dirty="0"/>
              <a:t>”;</a:t>
            </a:r>
          </a:p>
          <a:p>
            <a:r>
              <a:rPr lang="en-US" dirty="0"/>
              <a:t>		target </a:t>
            </a:r>
            <a:r>
              <a:rPr lang="en-US" dirty="0" err="1" smtClean="0"/>
              <a:t>price_signal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};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4693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1B0AB12-7C53-4645-AB5A-100E57EAE10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Demand Response Rebound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DR operates </a:t>
            </a:r>
            <a:r>
              <a:rPr lang="en-US" dirty="0"/>
              <a:t>by adjusting </a:t>
            </a:r>
            <a:r>
              <a:rPr lang="en-US" dirty="0" smtClean="0"/>
              <a:t>power and/or energy demand</a:t>
            </a:r>
            <a:endParaRPr lang="en-US" dirty="0"/>
          </a:p>
          <a:p>
            <a:pPr lvl="1"/>
            <a:r>
              <a:rPr lang="en-US" dirty="0" smtClean="0"/>
              <a:t>Thermostatic have internal closed loop on energy</a:t>
            </a:r>
            <a:endParaRPr lang="en-US" dirty="0"/>
          </a:p>
          <a:p>
            <a:pPr lvl="1"/>
            <a:r>
              <a:rPr lang="en-US" dirty="0" smtClean="0"/>
              <a:t>DR relies on thermal </a:t>
            </a:r>
            <a:r>
              <a:rPr lang="en-US" dirty="0"/>
              <a:t>mass </a:t>
            </a:r>
            <a:r>
              <a:rPr lang="en-US" dirty="0" smtClean="0"/>
              <a:t>to defer power demand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limited resource</a:t>
            </a:r>
          </a:p>
          <a:p>
            <a:pPr lvl="1"/>
            <a:r>
              <a:rPr lang="en-US" dirty="0" smtClean="0"/>
              <a:t>HVAC system can defer operation but must </a:t>
            </a:r>
            <a:r>
              <a:rPr lang="en-US" dirty="0"/>
              <a:t>eventually turn on </a:t>
            </a:r>
          </a:p>
          <a:p>
            <a:pPr lvl="1"/>
            <a:r>
              <a:rPr lang="en-US" dirty="0" smtClean="0"/>
              <a:t>Dryer </a:t>
            </a:r>
            <a:r>
              <a:rPr lang="en-US" dirty="0"/>
              <a:t>can </a:t>
            </a:r>
            <a:r>
              <a:rPr lang="en-US" dirty="0" smtClean="0"/>
              <a:t>lower </a:t>
            </a:r>
            <a:r>
              <a:rPr lang="en-US" dirty="0"/>
              <a:t>temperature, but </a:t>
            </a:r>
            <a:r>
              <a:rPr lang="en-US" dirty="0" smtClean="0"/>
              <a:t>energy to dry is fixed</a:t>
            </a:r>
            <a:endParaRPr lang="en-US" dirty="0"/>
          </a:p>
          <a:p>
            <a:pPr lvl="1"/>
            <a:r>
              <a:rPr lang="en-US" dirty="0" smtClean="0"/>
              <a:t>Resource magnitude depends </a:t>
            </a:r>
            <a:r>
              <a:rPr lang="en-US" dirty="0"/>
              <a:t>on </a:t>
            </a:r>
            <a:r>
              <a:rPr lang="en-US" dirty="0" smtClean="0"/>
              <a:t>technical/social </a:t>
            </a:r>
            <a:r>
              <a:rPr lang="en-US" dirty="0" err="1" smtClean="0"/>
              <a:t>constaints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smtClean="0"/>
              <a:t>TOU </a:t>
            </a:r>
            <a:r>
              <a:rPr lang="en-US" dirty="0"/>
              <a:t>or </a:t>
            </a:r>
            <a:r>
              <a:rPr lang="en-US" dirty="0" smtClean="0"/>
              <a:t>CPP </a:t>
            </a:r>
            <a:r>
              <a:rPr lang="en-US" dirty="0"/>
              <a:t>a rebound can be experienced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4928E3A-668D-EA44-ACDF-E9EF1942A6F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response </a:t>
            </a:r>
            <a:r>
              <a:rPr lang="en-US" dirty="0"/>
              <a:t>r</a:t>
            </a:r>
            <a:r>
              <a:rPr lang="en-US" dirty="0" smtClean="0"/>
              <a:t>ebound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4" name="Summed load R3_1247_3_t0_power day1 0  0  0  0  01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665288"/>
            <a:ext cx="83058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8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42C276E-2373-4D43-87EA-A0AB8769A01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 Time Price (RTP)</a:t>
            </a:r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dirty="0" smtClean="0"/>
              <a:t>A real time price is similar to a TOU price with a hardware implementation except that the price can change every 5 minutes.</a:t>
            </a:r>
          </a:p>
          <a:p>
            <a:endParaRPr lang="en-US" dirty="0" smtClean="0"/>
          </a:p>
          <a:p>
            <a:r>
              <a:rPr lang="en-US" dirty="0" smtClean="0"/>
              <a:t>Because it changes so often it is necessary to implement this with hardware.</a:t>
            </a:r>
          </a:p>
          <a:p>
            <a:endParaRPr lang="en-US" dirty="0" smtClean="0"/>
          </a:p>
          <a:p>
            <a:r>
              <a:rPr lang="en-US" dirty="0" smtClean="0"/>
              <a:t>A RTP is a more accurate representation of the true cost of consuming electrical energy.</a:t>
            </a:r>
          </a:p>
        </p:txBody>
      </p:sp>
    </p:spTree>
    <p:extLst>
      <p:ext uri="{BB962C8B-B14F-4D97-AF65-F5344CB8AC3E}">
        <p14:creationId xmlns:p14="http://schemas.microsoft.com/office/powerpoint/2010/main" val="63956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RTP prices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house {</a:t>
            </a:r>
          </a:p>
          <a:p>
            <a:r>
              <a:rPr lang="en-US" dirty="0"/>
              <a:t>	double </a:t>
            </a:r>
            <a:r>
              <a:rPr lang="en-US" dirty="0" err="1"/>
              <a:t>price_signal</a:t>
            </a:r>
            <a:r>
              <a:rPr lang="en-US" dirty="0"/>
              <a:t>[$/</a:t>
            </a:r>
            <a:r>
              <a:rPr lang="en-US" dirty="0" err="1"/>
              <a:t>MWh</a:t>
            </a:r>
            <a:r>
              <a:rPr lang="en-US" dirty="0"/>
              <a:t>];</a:t>
            </a:r>
          </a:p>
          <a:p>
            <a:r>
              <a:rPr lang="en-US" dirty="0"/>
              <a:t>	double </a:t>
            </a:r>
            <a:r>
              <a:rPr lang="en-US" dirty="0" err="1"/>
              <a:t>price_sensitivity</a:t>
            </a:r>
            <a:r>
              <a:rPr lang="en-US" dirty="0"/>
              <a:t>[</a:t>
            </a:r>
            <a:r>
              <a:rPr lang="en-US" dirty="0" err="1"/>
              <a:t>degF</a:t>
            </a:r>
            <a:r>
              <a:rPr lang="en-US" dirty="0"/>
              <a:t>*</a:t>
            </a:r>
            <a:r>
              <a:rPr lang="en-US" dirty="0" err="1"/>
              <a:t>MWh</a:t>
            </a:r>
            <a:r>
              <a:rPr lang="en-US" dirty="0"/>
              <a:t>/$];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object house {</a:t>
            </a:r>
          </a:p>
          <a:p>
            <a:r>
              <a:rPr lang="en-US" dirty="0"/>
              <a:t>	</a:t>
            </a:r>
            <a:r>
              <a:rPr lang="en-US" dirty="0" err="1"/>
              <a:t>price_sensitivity</a:t>
            </a:r>
            <a:r>
              <a:rPr lang="en-US" dirty="0"/>
              <a:t> 0.1;</a:t>
            </a:r>
          </a:p>
          <a:p>
            <a:r>
              <a:rPr lang="en-US" dirty="0"/>
              <a:t>	</a:t>
            </a:r>
            <a:r>
              <a:rPr lang="en-US" dirty="0" err="1"/>
              <a:t>cooling_setpoint</a:t>
            </a:r>
            <a:r>
              <a:rPr lang="en-US" dirty="0"/>
              <a:t> </a:t>
            </a:r>
            <a:r>
              <a:rPr lang="en-US" dirty="0" err="1"/>
              <a:t>cooling_offset</a:t>
            </a:r>
            <a:r>
              <a:rPr lang="en-US" dirty="0"/>
              <a:t>*comfort+72;</a:t>
            </a:r>
          </a:p>
          <a:p>
            <a:r>
              <a:rPr lang="en-US" dirty="0"/>
              <a:t>	object player {</a:t>
            </a:r>
          </a:p>
          <a:p>
            <a:r>
              <a:rPr lang="en-US" dirty="0"/>
              <a:t>		file </a:t>
            </a:r>
            <a:r>
              <a:rPr lang="en-US" dirty="0" smtClean="0"/>
              <a:t>“</a:t>
            </a:r>
            <a:r>
              <a:rPr lang="en-US" dirty="0" err="1" smtClean="0"/>
              <a:t>rtp.csv</a:t>
            </a:r>
            <a:r>
              <a:rPr lang="en-US" dirty="0" smtClean="0"/>
              <a:t>”</a:t>
            </a:r>
            <a:r>
              <a:rPr lang="en-US" dirty="0"/>
              <a:t>;</a:t>
            </a:r>
          </a:p>
          <a:p>
            <a:r>
              <a:rPr lang="en-US" dirty="0"/>
              <a:t>		target </a:t>
            </a:r>
            <a:r>
              <a:rPr lang="en-US" dirty="0" err="1"/>
              <a:t>price_signal</a:t>
            </a:r>
            <a:r>
              <a:rPr lang="en-US" dirty="0"/>
              <a:t>;</a:t>
            </a:r>
          </a:p>
          <a:p>
            <a:r>
              <a:rPr lang="en-US" dirty="0"/>
              <a:t>	};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A538FD4-D418-F74E-9D6D-83A1561ABAC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demand </a:t>
            </a:r>
            <a:r>
              <a:rPr lang="en-US" dirty="0"/>
              <a:t>r</a:t>
            </a:r>
            <a:r>
              <a:rPr lang="en-US" dirty="0" smtClean="0"/>
              <a:t>esponse (DR)?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1243013"/>
            <a:ext cx="3886200" cy="50657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Supply = Demand condition </a:t>
            </a:r>
          </a:p>
          <a:p>
            <a:pPr marL="571500" lvl="1" indent="-342900">
              <a:buFont typeface="Arial"/>
              <a:buChar char="•"/>
            </a:pPr>
            <a:r>
              <a:rPr lang="en-US" sz="1800" dirty="0" smtClean="0"/>
              <a:t>Energy balance</a:t>
            </a:r>
            <a:br>
              <a:rPr lang="en-US" sz="1800" dirty="0" smtClean="0"/>
            </a:br>
            <a:r>
              <a:rPr lang="en-US" sz="1800" dirty="0" smtClean="0"/>
              <a:t>e.g., hourly wholesale markets</a:t>
            </a:r>
          </a:p>
          <a:p>
            <a:pPr marL="571500" lvl="1" indent="-342900">
              <a:buFont typeface="Arial"/>
              <a:buChar char="•"/>
            </a:pPr>
            <a:r>
              <a:rPr lang="en-US" sz="1800" dirty="0" smtClean="0"/>
              <a:t>Power balance</a:t>
            </a:r>
            <a:br>
              <a:rPr lang="en-US" sz="1800" dirty="0" smtClean="0"/>
            </a:br>
            <a:r>
              <a:rPr lang="en-US" sz="1800" dirty="0" smtClean="0"/>
              <a:t>e.g., 5-minute </a:t>
            </a:r>
            <a:r>
              <a:rPr lang="en-US" sz="1800" dirty="0" err="1" smtClean="0"/>
              <a:t>redispatch</a:t>
            </a:r>
            <a:r>
              <a:rPr lang="en-US" sz="1800" dirty="0" smtClean="0"/>
              <a:t> control</a:t>
            </a:r>
          </a:p>
          <a:p>
            <a:pPr marL="571500" lvl="1" indent="-342900">
              <a:buFont typeface="Arial"/>
              <a:buChar char="•"/>
            </a:pPr>
            <a:r>
              <a:rPr lang="en-US" sz="1800" dirty="0" smtClean="0"/>
              <a:t>Frequency control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e.g., SCADA (area control)</a:t>
            </a:r>
          </a:p>
          <a:p>
            <a:endParaRPr lang="en-US" sz="2000" dirty="0" smtClean="0"/>
          </a:p>
          <a:p>
            <a:r>
              <a:rPr lang="en-US" sz="2000" dirty="0" smtClean="0"/>
              <a:t>Conventional approach</a:t>
            </a:r>
          </a:p>
          <a:p>
            <a:pPr lvl="1" indent="-228600">
              <a:buFont typeface="Arial"/>
              <a:buChar char="•"/>
            </a:pPr>
            <a:r>
              <a:rPr lang="en-US" sz="1800" dirty="0" smtClean="0"/>
              <a:t>Supply follows demand</a:t>
            </a:r>
          </a:p>
          <a:p>
            <a:endParaRPr lang="en-US" sz="2000" dirty="0" smtClean="0"/>
          </a:p>
          <a:p>
            <a:r>
              <a:rPr lang="en-US" sz="2000" dirty="0" smtClean="0"/>
              <a:t>Smart grid approach</a:t>
            </a:r>
          </a:p>
          <a:p>
            <a:pPr lvl="1"/>
            <a:r>
              <a:rPr lang="en-US" sz="1800" dirty="0" smtClean="0"/>
              <a:t>Load asked/allowed to participate</a:t>
            </a:r>
          </a:p>
        </p:txBody>
      </p:sp>
      <p:pic>
        <p:nvPicPr>
          <p:cNvPr id="4100" name="Picture 4" descr="DemandResponse_F"/>
          <p:cNvPicPr>
            <a:picLocks noGrp="1" noChangeAspect="1" noChangeArrowheads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142" b="-23142"/>
          <a:stretch>
            <a:fillRect/>
          </a:stretch>
        </p:blipFill>
        <p:spPr>
          <a:xfrm>
            <a:off x="4648200" y="1252538"/>
            <a:ext cx="3886200" cy="5065712"/>
          </a:xfrm>
        </p:spPr>
      </p:pic>
    </p:spTree>
    <p:extLst>
      <p:ext uri="{BB962C8B-B14F-4D97-AF65-F5344CB8AC3E}">
        <p14:creationId xmlns:p14="http://schemas.microsoft.com/office/powerpoint/2010/main" val="59176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GridLAB</a:t>
            </a:r>
            <a:r>
              <a:rPr lang="en-CA" dirty="0"/>
              <a:t>-D Tutorial 4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Part 2: Real-time </a:t>
            </a:r>
            <a:r>
              <a:rPr lang="en-US" smtClean="0"/>
              <a:t>pricing markets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824913" y="6318250"/>
            <a:ext cx="319087" cy="539750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45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E8A7F7-F1AE-1549-A270-4E0388AB8BA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/>
              <a:t>t</a:t>
            </a:r>
            <a:r>
              <a:rPr lang="en-US" dirty="0" smtClean="0"/>
              <a:t>ime markets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>
            <a:normAutofit/>
          </a:bodyPr>
          <a:lstStyle/>
          <a:p>
            <a:r>
              <a:rPr lang="en-US" dirty="0" smtClean="0"/>
              <a:t>RTP can include many different costs in a system</a:t>
            </a:r>
          </a:p>
          <a:p>
            <a:pPr lvl="1"/>
            <a:r>
              <a:rPr lang="en-US" dirty="0" smtClean="0"/>
              <a:t>Wholesale power cost</a:t>
            </a:r>
          </a:p>
          <a:p>
            <a:pPr lvl="1"/>
            <a:r>
              <a:rPr lang="en-US" dirty="0" smtClean="0"/>
              <a:t>Transmission level congestion cost</a:t>
            </a:r>
          </a:p>
          <a:p>
            <a:pPr lvl="1"/>
            <a:r>
              <a:rPr lang="en-US" dirty="0" smtClean="0"/>
              <a:t>Distribution level congestion cost</a:t>
            </a:r>
          </a:p>
          <a:p>
            <a:pPr lvl="1"/>
            <a:r>
              <a:rPr lang="en-US" dirty="0" smtClean="0"/>
              <a:t>Regulation cost</a:t>
            </a:r>
          </a:p>
          <a:p>
            <a:r>
              <a:rPr lang="en-US" dirty="0" smtClean="0"/>
              <a:t>RTP signal can reveal true cost </a:t>
            </a:r>
          </a:p>
          <a:p>
            <a:pPr lvl="1"/>
            <a:r>
              <a:rPr lang="en-US" dirty="0" smtClean="0"/>
              <a:t>Consumer avoids complexity of power system</a:t>
            </a:r>
          </a:p>
          <a:p>
            <a:endParaRPr lang="en-US" dirty="0" smtClean="0"/>
          </a:p>
          <a:p>
            <a:r>
              <a:rPr lang="en-US" dirty="0" smtClean="0"/>
              <a:t>Note: signal may not be actual price</a:t>
            </a:r>
          </a:p>
          <a:p>
            <a:pPr lvl="1"/>
            <a:r>
              <a:rPr lang="en-US" dirty="0" smtClean="0"/>
              <a:t>Number which indicates relative cost at a given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0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1822" y="129091"/>
            <a:ext cx="8103570" cy="753033"/>
          </a:xfrm>
        </p:spPr>
        <p:txBody>
          <a:bodyPr/>
          <a:lstStyle/>
          <a:p>
            <a:r>
              <a:rPr lang="en-US" smtClean="0"/>
              <a:t>RTP-Double Auction Market</a:t>
            </a:r>
            <a:endParaRPr lang="en-US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B46ECB-13F7-794F-8990-FFE9BE878F9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35907" name="Freeform 3"/>
          <p:cNvSpPr>
            <a:spLocks/>
          </p:cNvSpPr>
          <p:nvPr/>
        </p:nvSpPr>
        <p:spPr bwMode="auto">
          <a:xfrm>
            <a:off x="1952625" y="1835150"/>
            <a:ext cx="4022725" cy="3990975"/>
          </a:xfrm>
          <a:custGeom>
            <a:avLst/>
            <a:gdLst>
              <a:gd name="T0" fmla="*/ 0 w 608"/>
              <a:gd name="T1" fmla="*/ 2147483647 h 977"/>
              <a:gd name="T2" fmla="*/ 2147483647 w 608"/>
              <a:gd name="T3" fmla="*/ 2147483647 h 977"/>
              <a:gd name="T4" fmla="*/ 2147483647 w 608"/>
              <a:gd name="T5" fmla="*/ 2147483647 h 977"/>
              <a:gd name="T6" fmla="*/ 2147483647 w 608"/>
              <a:gd name="T7" fmla="*/ 2147483647 h 977"/>
              <a:gd name="T8" fmla="*/ 2147483647 w 608"/>
              <a:gd name="T9" fmla="*/ 0 h 9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8"/>
              <a:gd name="T16" fmla="*/ 0 h 977"/>
              <a:gd name="T17" fmla="*/ 608 w 608"/>
              <a:gd name="T18" fmla="*/ 977 h 9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8" h="977">
                <a:moveTo>
                  <a:pt x="0" y="973"/>
                </a:moveTo>
                <a:cubicBezTo>
                  <a:pt x="11" y="972"/>
                  <a:pt x="26" y="977"/>
                  <a:pt x="71" y="966"/>
                </a:cubicBezTo>
                <a:cubicBezTo>
                  <a:pt x="116" y="955"/>
                  <a:pt x="196" y="970"/>
                  <a:pt x="269" y="909"/>
                </a:cubicBezTo>
                <a:cubicBezTo>
                  <a:pt x="342" y="848"/>
                  <a:pt x="450" y="753"/>
                  <a:pt x="506" y="602"/>
                </a:cubicBezTo>
                <a:cubicBezTo>
                  <a:pt x="562" y="451"/>
                  <a:pt x="587" y="125"/>
                  <a:pt x="608" y="0"/>
                </a:cubicBezTo>
              </a:path>
            </a:pathLst>
          </a:cu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5908" name="Arc 4"/>
          <p:cNvSpPr>
            <a:spLocks/>
          </p:cNvSpPr>
          <p:nvPr/>
        </p:nvSpPr>
        <p:spPr bwMode="auto">
          <a:xfrm rot="-4950015">
            <a:off x="4753769" y="2621757"/>
            <a:ext cx="1000125" cy="1125537"/>
          </a:xfrm>
          <a:custGeom>
            <a:avLst/>
            <a:gdLst>
              <a:gd name="T0" fmla="*/ 2147483647 w 21547"/>
              <a:gd name="T1" fmla="*/ 0 h 17929"/>
              <a:gd name="T2" fmla="*/ 2147483647 w 21547"/>
              <a:gd name="T3" fmla="*/ 2147483647 h 17929"/>
              <a:gd name="T4" fmla="*/ 0 w 21547"/>
              <a:gd name="T5" fmla="*/ 2147483647 h 17929"/>
              <a:gd name="T6" fmla="*/ 0 60000 65536"/>
              <a:gd name="T7" fmla="*/ 0 60000 65536"/>
              <a:gd name="T8" fmla="*/ 0 60000 65536"/>
              <a:gd name="T9" fmla="*/ 0 w 21547"/>
              <a:gd name="T10" fmla="*/ 0 h 17929"/>
              <a:gd name="T11" fmla="*/ 21547 w 21547"/>
              <a:gd name="T12" fmla="*/ 17929 h 179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47" h="17929" fill="none" extrusionOk="0">
                <a:moveTo>
                  <a:pt x="12046" y="0"/>
                </a:moveTo>
                <a:cubicBezTo>
                  <a:pt x="17576" y="3715"/>
                  <a:pt x="21081" y="9774"/>
                  <a:pt x="21547" y="16419"/>
                </a:cubicBezTo>
              </a:path>
              <a:path w="21547" h="17929" stroke="0" extrusionOk="0">
                <a:moveTo>
                  <a:pt x="12046" y="0"/>
                </a:moveTo>
                <a:cubicBezTo>
                  <a:pt x="17576" y="3715"/>
                  <a:pt x="21081" y="9774"/>
                  <a:pt x="21547" y="16419"/>
                </a:cubicBezTo>
                <a:lnTo>
                  <a:pt x="0" y="17929"/>
                </a:lnTo>
                <a:lnTo>
                  <a:pt x="12046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909" name="Line 5"/>
          <p:cNvSpPr>
            <a:spLocks noChangeShapeType="1"/>
          </p:cNvSpPr>
          <p:nvPr/>
        </p:nvSpPr>
        <p:spPr bwMode="auto">
          <a:xfrm rot="-1549760">
            <a:off x="4922838" y="1760538"/>
            <a:ext cx="31750" cy="4081462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5910" name="Text Box 6"/>
          <p:cNvSpPr txBox="1">
            <a:spLocks noChangeArrowheads="1"/>
          </p:cNvSpPr>
          <p:nvPr/>
        </p:nvSpPr>
        <p:spPr bwMode="auto">
          <a:xfrm>
            <a:off x="2181225" y="2216150"/>
            <a:ext cx="14827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Demand</a:t>
            </a:r>
          </a:p>
          <a:p>
            <a:r>
              <a:rPr lang="en-US" sz="2800" b="1">
                <a:solidFill>
                  <a:srgbClr val="FF0000"/>
                </a:solidFill>
                <a:latin typeface="Arial Narrow" charset="0"/>
              </a:rPr>
              <a:t>(elastic)</a:t>
            </a:r>
          </a:p>
        </p:txBody>
      </p:sp>
      <p:sp>
        <p:nvSpPr>
          <p:cNvPr id="635911" name="Rectangle 7"/>
          <p:cNvSpPr>
            <a:spLocks noChangeArrowheads="1"/>
          </p:cNvSpPr>
          <p:nvPr/>
        </p:nvSpPr>
        <p:spPr bwMode="auto">
          <a:xfrm>
            <a:off x="6143625" y="2974975"/>
            <a:ext cx="14827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 b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Demand</a:t>
            </a:r>
          </a:p>
        </p:txBody>
      </p:sp>
      <p:sp>
        <p:nvSpPr>
          <p:cNvPr id="635912" name="Line 8"/>
          <p:cNvSpPr>
            <a:spLocks noChangeShapeType="1"/>
          </p:cNvSpPr>
          <p:nvPr/>
        </p:nvSpPr>
        <p:spPr bwMode="auto">
          <a:xfrm flipH="1">
            <a:off x="5840413" y="1892300"/>
            <a:ext cx="12700" cy="375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5913" name="Text Box 9"/>
          <p:cNvSpPr txBox="1">
            <a:spLocks noChangeArrowheads="1"/>
          </p:cNvSpPr>
          <p:nvPr/>
        </p:nvSpPr>
        <p:spPr bwMode="auto">
          <a:xfrm>
            <a:off x="2127250" y="4883150"/>
            <a:ext cx="1263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800" b="1">
                <a:solidFill>
                  <a:srgbClr val="9900CC"/>
                </a:solidFill>
                <a:latin typeface="Times New Roman" charset="0"/>
                <a:cs typeface="Times New Roman" charset="0"/>
              </a:rPr>
              <a:t>Supply</a:t>
            </a:r>
          </a:p>
        </p:txBody>
      </p:sp>
      <p:sp>
        <p:nvSpPr>
          <p:cNvPr id="635914" name="Text Box 10"/>
          <p:cNvSpPr txBox="1">
            <a:spLocks noChangeArrowheads="1"/>
          </p:cNvSpPr>
          <p:nvPr/>
        </p:nvSpPr>
        <p:spPr bwMode="auto">
          <a:xfrm>
            <a:off x="6143625" y="2020888"/>
            <a:ext cx="981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800" b="1">
                <a:solidFill>
                  <a:srgbClr val="009900"/>
                </a:solidFill>
                <a:latin typeface="Times New Roman" charset="0"/>
                <a:cs typeface="Times New Roman" charset="0"/>
              </a:rPr>
              <a:t>Price</a:t>
            </a:r>
          </a:p>
        </p:txBody>
      </p:sp>
      <p:sp>
        <p:nvSpPr>
          <p:cNvPr id="635915" name="Oval 11"/>
          <p:cNvSpPr>
            <a:spLocks noChangeArrowheads="1"/>
          </p:cNvSpPr>
          <p:nvPr/>
        </p:nvSpPr>
        <p:spPr bwMode="auto">
          <a:xfrm>
            <a:off x="5670550" y="2105025"/>
            <a:ext cx="381000" cy="354013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35916" name="Oval 12"/>
          <p:cNvSpPr>
            <a:spLocks noChangeArrowheads="1"/>
          </p:cNvSpPr>
          <p:nvPr/>
        </p:nvSpPr>
        <p:spPr bwMode="auto">
          <a:xfrm>
            <a:off x="5000625" y="4197350"/>
            <a:ext cx="395288" cy="366713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524000" y="1600200"/>
            <a:ext cx="6367463" cy="43227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971800" y="5943600"/>
            <a:ext cx="2646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Quantity (MW)</a:t>
            </a:r>
            <a:r>
              <a:rPr lang="en-US" sz="14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27000" y="3276600"/>
            <a:ext cx="14017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Price</a:t>
            </a:r>
            <a:br>
              <a:rPr 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</a:br>
            <a:r>
              <a:rPr 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($/MW)</a:t>
            </a:r>
          </a:p>
        </p:txBody>
      </p:sp>
      <p:sp>
        <p:nvSpPr>
          <p:cNvPr id="635920" name="Text Box 16"/>
          <p:cNvSpPr txBox="1">
            <a:spLocks noChangeArrowheads="1"/>
          </p:cNvSpPr>
          <p:nvPr/>
        </p:nvSpPr>
        <p:spPr bwMode="auto">
          <a:xfrm>
            <a:off x="2181225" y="3968750"/>
            <a:ext cx="2352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800" b="1">
                <a:solidFill>
                  <a:srgbClr val="009900"/>
                </a:solidFill>
                <a:latin typeface="Arial Narrow" charset="0"/>
              </a:rPr>
              <a:t>Price, mitigated</a:t>
            </a:r>
          </a:p>
        </p:txBody>
      </p:sp>
      <p:sp>
        <p:nvSpPr>
          <p:cNvPr id="635921" name="Rectangle 17"/>
          <p:cNvSpPr>
            <a:spLocks noChangeArrowheads="1"/>
          </p:cNvSpPr>
          <p:nvPr/>
        </p:nvSpPr>
        <p:spPr bwMode="auto">
          <a:xfrm>
            <a:off x="6045200" y="3324225"/>
            <a:ext cx="16795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 b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(inelastic)</a:t>
            </a:r>
          </a:p>
        </p:txBody>
      </p:sp>
    </p:spTree>
    <p:extLst>
      <p:ext uri="{BB962C8B-B14F-4D97-AF65-F5344CB8AC3E}">
        <p14:creationId xmlns:p14="http://schemas.microsoft.com/office/powerpoint/2010/main" val="231148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animBg="1"/>
      <p:bldP spid="635908" grpId="0" animBg="1"/>
      <p:bldP spid="635909" grpId="0" animBg="1"/>
      <p:bldP spid="635910" grpId="0" autoUpdateAnimBg="0"/>
      <p:bldP spid="635911" grpId="0" autoUpdateAnimBg="0"/>
      <p:bldP spid="635912" grpId="0" animBg="1"/>
      <p:bldP spid="635913" grpId="0" autoUpdateAnimBg="0"/>
      <p:bldP spid="635914" grpId="0"/>
      <p:bldP spid="635915" grpId="0" animBg="1"/>
      <p:bldP spid="635916" grpId="0" animBg="1"/>
      <p:bldP spid="635920" grpId="0" autoUpdateAnimBg="0"/>
      <p:bldP spid="63592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DF69575-26C5-9342-A32D-F746C13B45C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RTP-Double Auction Market</a:t>
            </a:r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>
            <a:normAutofit/>
          </a:bodyPr>
          <a:lstStyle/>
          <a:p>
            <a:r>
              <a:rPr lang="en-US" dirty="0" smtClean="0"/>
              <a:t>A double auction can mitigate rebound</a:t>
            </a:r>
          </a:p>
          <a:p>
            <a:endParaRPr lang="en-US" dirty="0" smtClean="0"/>
          </a:p>
          <a:p>
            <a:r>
              <a:rPr lang="en-US" dirty="0" smtClean="0"/>
              <a:t>A true double auction can address many issues</a:t>
            </a:r>
          </a:p>
          <a:p>
            <a:pPr lvl="1"/>
            <a:r>
              <a:rPr lang="en-US" dirty="0" smtClean="0"/>
              <a:t>Combined bids from loads, distributed generation and storage</a:t>
            </a:r>
          </a:p>
          <a:p>
            <a:endParaRPr lang="en-US" dirty="0" smtClean="0"/>
          </a:p>
          <a:p>
            <a:r>
              <a:rPr lang="en-US" dirty="0" smtClean="0"/>
              <a:t>Issues when market is </a:t>
            </a:r>
            <a:r>
              <a:rPr lang="ja-JP" altLang="en-US" dirty="0" smtClean="0"/>
              <a:t>“</a:t>
            </a:r>
            <a:r>
              <a:rPr lang="en-US" dirty="0" smtClean="0"/>
              <a:t>cleared</a:t>
            </a:r>
            <a:r>
              <a:rPr lang="ja-JP" altLang="en-US" dirty="0" smtClean="0"/>
              <a:t>”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Equitable solutions (differences between feeder)</a:t>
            </a:r>
          </a:p>
          <a:p>
            <a:endParaRPr lang="en-US" dirty="0" smtClean="0"/>
          </a:p>
          <a:p>
            <a:r>
              <a:rPr lang="en-US" dirty="0" smtClean="0"/>
              <a:t>Double auction requires bids from participants</a:t>
            </a:r>
          </a:p>
          <a:p>
            <a:pPr lvl="1"/>
            <a:r>
              <a:rPr lang="en-US" dirty="0" smtClean="0"/>
              <a:t>More upstream than simple RTP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9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1E19C25-B0DE-FF41-9B9E-BF667EBB334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Market Clearing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600200"/>
            <a:ext cx="2660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1600200"/>
            <a:ext cx="2660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4324350"/>
            <a:ext cx="2660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4324350"/>
            <a:ext cx="2660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333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8565926-4CE5-BD42-8CFD-A30B396951C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Market Objects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pPr>
              <a:buClr>
                <a:schemeClr val="tx1"/>
              </a:buClr>
              <a:defRPr/>
            </a:pPr>
            <a:endParaRPr lang="en-US" dirty="0" smtClean="0">
              <a:cs typeface="Times New Roman" pitchFamily="18" charset="0"/>
            </a:endParaRPr>
          </a:p>
          <a:p>
            <a:pPr>
              <a:buClr>
                <a:schemeClr val="tx1"/>
              </a:buClr>
              <a:defRPr/>
            </a:pPr>
            <a:endParaRPr lang="en-US" dirty="0">
              <a:cs typeface="Times New Roman" pitchFamily="18" charset="0"/>
            </a:endParaRPr>
          </a:p>
          <a:p>
            <a:pPr>
              <a:buClr>
                <a:schemeClr val="tx1"/>
              </a:buClr>
              <a:defRPr/>
            </a:pPr>
            <a:r>
              <a:rPr lang="en-US" dirty="0" smtClean="0">
                <a:cs typeface="Times New Roman" pitchFamily="18" charset="0"/>
              </a:rPr>
              <a:t>Controller</a:t>
            </a:r>
            <a:endParaRPr lang="en-US" dirty="0">
              <a:cs typeface="Times New Roman" pitchFamily="18" charset="0"/>
            </a:endParaRPr>
          </a:p>
          <a:p>
            <a:pPr>
              <a:buClr>
                <a:schemeClr val="tx1"/>
              </a:buClr>
              <a:defRPr/>
            </a:pPr>
            <a:r>
              <a:rPr lang="en-US" dirty="0">
                <a:cs typeface="Times New Roman" pitchFamily="18" charset="0"/>
              </a:rPr>
              <a:t>Auction</a:t>
            </a:r>
          </a:p>
          <a:p>
            <a:pPr>
              <a:buClr>
                <a:schemeClr val="tx1"/>
              </a:buClr>
              <a:defRPr/>
            </a:pPr>
            <a:endParaRPr lang="en-US" dirty="0">
              <a:cs typeface="Times New Roman" pitchFamily="18" charset="0"/>
            </a:endParaRPr>
          </a:p>
          <a:p>
            <a:r>
              <a:rPr lang="en-US" dirty="0" smtClean="0"/>
              <a:t>Passive Controller</a:t>
            </a:r>
          </a:p>
          <a:p>
            <a:r>
              <a:rPr lang="en-US" dirty="0" smtClean="0"/>
              <a:t>Stub Auction</a:t>
            </a:r>
          </a:p>
          <a:p>
            <a:endParaRPr lang="en-US" dirty="0" smtClean="0"/>
          </a:p>
          <a:p>
            <a:r>
              <a:rPr lang="en-US" dirty="0"/>
              <a:t>Note: Passive controller can be used with an auction, or a number of other objects.</a:t>
            </a:r>
          </a:p>
          <a:p>
            <a:endParaRPr lang="en-US" dirty="0" smtClean="0"/>
          </a:p>
        </p:txBody>
      </p:sp>
      <p:sp>
        <p:nvSpPr>
          <p:cNvPr id="2" name="Right Brace 1"/>
          <p:cNvSpPr/>
          <p:nvPr/>
        </p:nvSpPr>
        <p:spPr>
          <a:xfrm>
            <a:off x="4114800" y="2057400"/>
            <a:ext cx="228600" cy="1066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114800" y="3733800"/>
            <a:ext cx="228600" cy="1066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3" name="Content Placeholder 2"/>
          <p:cNvSpPr txBox="1">
            <a:spLocks/>
          </p:cNvSpPr>
          <p:nvPr/>
        </p:nvSpPr>
        <p:spPr bwMode="auto">
          <a:xfrm>
            <a:off x="4648200" y="3733800"/>
            <a:ext cx="4343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</a:pPr>
            <a:r>
              <a:rPr lang="en-US" sz="2800">
                <a:latin typeface="Times New Roman" charset="0"/>
                <a:cs typeface="Times New Roman" charset="0"/>
              </a:rPr>
              <a:t>Used for delivering prices to a purely reactive controller.</a:t>
            </a:r>
          </a:p>
        </p:txBody>
      </p:sp>
      <p:sp>
        <p:nvSpPr>
          <p:cNvPr id="34825" name="Content Placeholder 2"/>
          <p:cNvSpPr txBox="1">
            <a:spLocks/>
          </p:cNvSpPr>
          <p:nvPr/>
        </p:nvSpPr>
        <p:spPr bwMode="auto">
          <a:xfrm>
            <a:off x="4648200" y="2057400"/>
            <a:ext cx="4343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</a:pPr>
            <a:r>
              <a:rPr lang="en-US" sz="2800" dirty="0">
                <a:latin typeface="Times New Roman" charset="0"/>
                <a:cs typeface="Times New Roman" charset="0"/>
              </a:rPr>
              <a:t>Used to create a two-way, </a:t>
            </a:r>
            <a:r>
              <a:rPr lang="en-US" sz="2800" dirty="0" err="1">
                <a:latin typeface="Times New Roman" charset="0"/>
                <a:cs typeface="Times New Roman" charset="0"/>
              </a:rPr>
              <a:t>transactive</a:t>
            </a:r>
            <a:r>
              <a:rPr lang="en-US" sz="2800" dirty="0">
                <a:latin typeface="Times New Roman" charset="0"/>
                <a:cs typeface="Times New Roman" charset="0"/>
              </a:rPr>
              <a:t> bidding market.</a:t>
            </a:r>
          </a:p>
        </p:txBody>
      </p:sp>
    </p:spTree>
    <p:extLst>
      <p:ext uri="{BB962C8B-B14F-4D97-AF65-F5344CB8AC3E}">
        <p14:creationId xmlns:p14="http://schemas.microsoft.com/office/powerpoint/2010/main" val="68021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</p:spPr>
        <p:txBody>
          <a:bodyPr/>
          <a:lstStyle/>
          <a:p>
            <a:r>
              <a:rPr lang="en-US" smtClean="0"/>
              <a:t>Auction and Controller Objects</a:t>
            </a:r>
            <a:endParaRPr lang="en-US"/>
          </a:p>
        </p:txBody>
      </p:sp>
      <p:sp>
        <p:nvSpPr>
          <p:cNvPr id="35843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Auction Objects</a:t>
            </a:r>
            <a:endParaRPr lang="en-US" dirty="0"/>
          </a:p>
        </p:txBody>
      </p:sp>
      <p:sp>
        <p:nvSpPr>
          <p:cNvPr id="35844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One auction per feeder </a:t>
            </a:r>
          </a:p>
          <a:p>
            <a:r>
              <a:rPr lang="en-US" dirty="0" smtClean="0"/>
              <a:t>Auction collects bids</a:t>
            </a:r>
          </a:p>
          <a:p>
            <a:pPr lvl="1"/>
            <a:r>
              <a:rPr lang="en-US" dirty="0" smtClean="0"/>
              <a:t>Clears the market periodically</a:t>
            </a:r>
          </a:p>
          <a:p>
            <a:pPr lvl="1"/>
            <a:r>
              <a:rPr lang="en-US" dirty="0" smtClean="0"/>
              <a:t>Delivers cleared prices</a:t>
            </a:r>
          </a:p>
          <a:p>
            <a:pPr lvl="1"/>
            <a:r>
              <a:rPr lang="en-US" dirty="0" smtClean="0"/>
              <a:t>Controller objects read prices</a:t>
            </a:r>
          </a:p>
          <a:p>
            <a:r>
              <a:rPr lang="en-US" dirty="0" smtClean="0"/>
              <a:t>Wholesale price</a:t>
            </a:r>
          </a:p>
          <a:p>
            <a:pPr lvl="1"/>
            <a:r>
              <a:rPr lang="en-US" dirty="0" smtClean="0"/>
              <a:t>Player inputs LMP</a:t>
            </a:r>
          </a:p>
          <a:p>
            <a:r>
              <a:rPr lang="en-US" dirty="0" smtClean="0"/>
              <a:t>Players for TOU/CPP/RTP</a:t>
            </a:r>
          </a:p>
          <a:p>
            <a:endParaRPr lang="en-US" dirty="0"/>
          </a:p>
        </p:txBody>
      </p:sp>
      <p:sp>
        <p:nvSpPr>
          <p:cNvPr id="35845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Controller Objects</a:t>
            </a:r>
            <a:endParaRPr lang="en-US"/>
          </a:p>
        </p:txBody>
      </p:sp>
      <p:sp>
        <p:nvSpPr>
          <p:cNvPr id="35846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 for each bidding object,</a:t>
            </a:r>
            <a:r>
              <a:rPr lang="en-US" dirty="0"/>
              <a:t> </a:t>
            </a:r>
            <a:r>
              <a:rPr lang="en-US" dirty="0" smtClean="0"/>
              <a:t>e.g.,</a:t>
            </a:r>
          </a:p>
          <a:p>
            <a:pPr lvl="1"/>
            <a:r>
              <a:rPr lang="en-US" dirty="0" smtClean="0"/>
              <a:t>HVAC Thermostat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ot water heater</a:t>
            </a:r>
          </a:p>
          <a:p>
            <a:pPr lvl="1"/>
            <a:r>
              <a:rPr lang="en-US" dirty="0" smtClean="0"/>
              <a:t>EV charger </a:t>
            </a:r>
          </a:p>
          <a:p>
            <a:r>
              <a:rPr lang="en-US" dirty="0" smtClean="0"/>
              <a:t>Bid reveals price at which load state will change</a:t>
            </a:r>
          </a:p>
          <a:p>
            <a:pPr lvl="1"/>
            <a:r>
              <a:rPr lang="en-US" dirty="0" smtClean="0"/>
              <a:t>Bid include power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0FC733-F9E2-AF43-82DA-CA73D7486DA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1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4C125A1-0C03-0242-A282-A393934F7DA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Stubauction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stubauction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name Market_1;</a:t>
            </a:r>
          </a:p>
          <a:p>
            <a:r>
              <a:rPr lang="en-US" dirty="0" smtClean="0"/>
              <a:t>	period 300;</a:t>
            </a:r>
          </a:p>
          <a:p>
            <a:r>
              <a:rPr lang="en-US" dirty="0" smtClean="0"/>
              <a:t>	object player {</a:t>
            </a:r>
          </a:p>
          <a:p>
            <a:r>
              <a:rPr lang="en-US" dirty="0" smtClean="0"/>
              <a:t>		file </a:t>
            </a:r>
            <a:r>
              <a:rPr lang="en-US" dirty="0" err="1" smtClean="0"/>
              <a:t>Price.player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property </a:t>
            </a:r>
            <a:r>
              <a:rPr lang="en-US" dirty="0" err="1" smtClean="0"/>
              <a:t>current_market.clearing_price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}; </a:t>
            </a:r>
          </a:p>
          <a:p>
            <a:r>
              <a:rPr lang="en-US" dirty="0" smtClean="0"/>
              <a:t>	object recorder {</a:t>
            </a:r>
          </a:p>
          <a:p>
            <a:r>
              <a:rPr lang="en-US" dirty="0" smtClean="0"/>
              <a:t>		property avg24,std24;</a:t>
            </a:r>
          </a:p>
          <a:p>
            <a:r>
              <a:rPr lang="en-US" dirty="0" smtClean="0"/>
              <a:t>		limit 2880;</a:t>
            </a:r>
          </a:p>
          <a:p>
            <a:r>
              <a:rPr lang="en-US" dirty="0" smtClean="0"/>
              <a:t>		interval 60;</a:t>
            </a:r>
          </a:p>
          <a:p>
            <a:r>
              <a:rPr lang="en-US" dirty="0" smtClean="0"/>
              <a:t>		file </a:t>
            </a:r>
            <a:r>
              <a:rPr lang="en-US" dirty="0" err="1" smtClean="0"/>
              <a:t>price_statistics.csv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81600" y="1371600"/>
            <a:ext cx="3810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-80" charset="0"/>
                <a:ea typeface="+mn-ea"/>
                <a:cs typeface="Times New Roman" pitchFamily="-80" charset="0"/>
              </a:rPr>
              <a:t>The auction is responsible for determining the clearing price.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sz="2400" dirty="0" smtClean="0">
              <a:latin typeface="Times New Roman" pitchFamily="-80" charset="0"/>
              <a:ea typeface="+mn-ea"/>
              <a:cs typeface="Times New Roman" pitchFamily="-80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sz="2400" dirty="0">
              <a:latin typeface="Times New Roman" pitchFamily="-80" charset="0"/>
              <a:cs typeface="Times New Roman" pitchFamily="-80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sz="2400" dirty="0">
              <a:latin typeface="Times New Roman" pitchFamily="-80" charset="0"/>
              <a:ea typeface="+mn-ea"/>
              <a:cs typeface="Times New Roman" pitchFamily="-80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-80" charset="0"/>
                <a:ea typeface="+mn-ea"/>
                <a:cs typeface="Times New Roman" pitchFamily="-80" charset="0"/>
              </a:rPr>
              <a:t>In a stub-auction there is no clearing of the market, the clearing price is input through a .player file.</a:t>
            </a:r>
          </a:p>
        </p:txBody>
      </p:sp>
    </p:spTree>
    <p:extLst>
      <p:ext uri="{BB962C8B-B14F-4D97-AF65-F5344CB8AC3E}">
        <p14:creationId xmlns:p14="http://schemas.microsoft.com/office/powerpoint/2010/main" val="424799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7"/>
          <p:cNvSpPr txBox="1">
            <a:spLocks noChangeArrowheads="1"/>
          </p:cNvSpPr>
          <p:nvPr/>
        </p:nvSpPr>
        <p:spPr bwMode="auto">
          <a:xfrm>
            <a:off x="7781925" y="2733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k</a:t>
            </a:r>
          </a:p>
        </p:txBody>
      </p:sp>
      <p:sp>
        <p:nvSpPr>
          <p:cNvPr id="37891" name="Arc 26"/>
          <p:cNvSpPr>
            <a:spLocks/>
          </p:cNvSpPr>
          <p:nvPr/>
        </p:nvSpPr>
        <p:spPr bwMode="auto">
          <a:xfrm rot="10800000" flipH="1" flipV="1">
            <a:off x="6807200" y="2771775"/>
            <a:ext cx="990600" cy="382588"/>
          </a:xfrm>
          <a:custGeom>
            <a:avLst/>
            <a:gdLst>
              <a:gd name="T0" fmla="*/ 0 w 21600"/>
              <a:gd name="T1" fmla="*/ 0 h 9044"/>
              <a:gd name="T2" fmla="*/ 0 w 21600"/>
              <a:gd name="T3" fmla="*/ 0 h 9044"/>
              <a:gd name="T4" fmla="*/ 0 w 21600"/>
              <a:gd name="T5" fmla="*/ 0 h 9044"/>
              <a:gd name="T6" fmla="*/ 0 60000 65536"/>
              <a:gd name="T7" fmla="*/ 0 60000 65536"/>
              <a:gd name="T8" fmla="*/ 0 60000 65536"/>
              <a:gd name="T9" fmla="*/ 0 w 21600"/>
              <a:gd name="T10" fmla="*/ 0 h 9044"/>
              <a:gd name="T11" fmla="*/ 21600 w 21600"/>
              <a:gd name="T12" fmla="*/ 9044 h 9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9044" fill="none" extrusionOk="0">
                <a:moveTo>
                  <a:pt x="19615" y="-1"/>
                </a:moveTo>
                <a:cubicBezTo>
                  <a:pt x="20922" y="2835"/>
                  <a:pt x="21600" y="5921"/>
                  <a:pt x="21600" y="9044"/>
                </a:cubicBezTo>
              </a:path>
              <a:path w="21600" h="9044" stroke="0" extrusionOk="0">
                <a:moveTo>
                  <a:pt x="19615" y="-1"/>
                </a:moveTo>
                <a:cubicBezTo>
                  <a:pt x="20922" y="2835"/>
                  <a:pt x="21600" y="5921"/>
                  <a:pt x="21600" y="9044"/>
                </a:cubicBezTo>
                <a:lnTo>
                  <a:pt x="0" y="9044"/>
                </a:lnTo>
                <a:lnTo>
                  <a:pt x="1961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Text Box 23"/>
          <p:cNvSpPr txBox="1">
            <a:spLocks noChangeArrowheads="1"/>
          </p:cNvSpPr>
          <p:nvPr/>
        </p:nvSpPr>
        <p:spPr bwMode="auto">
          <a:xfrm>
            <a:off x="6350000" y="58975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i="1"/>
              <a:t>T</a:t>
            </a:r>
            <a:r>
              <a:rPr lang="en-US" i="1" baseline="-25000"/>
              <a:t>max</a:t>
            </a:r>
          </a:p>
        </p:txBody>
      </p:sp>
      <p:sp>
        <p:nvSpPr>
          <p:cNvPr id="37893" name="Line 29"/>
          <p:cNvSpPr>
            <a:spLocks noChangeShapeType="1"/>
          </p:cNvSpPr>
          <p:nvPr/>
        </p:nvSpPr>
        <p:spPr bwMode="auto">
          <a:xfrm flipV="1">
            <a:off x="2235200" y="5410200"/>
            <a:ext cx="0" cy="487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30"/>
          <p:cNvSpPr>
            <a:spLocks noChangeShapeType="1"/>
          </p:cNvSpPr>
          <p:nvPr/>
        </p:nvSpPr>
        <p:spPr bwMode="auto">
          <a:xfrm flipV="1">
            <a:off x="4495800" y="3154363"/>
            <a:ext cx="2311400" cy="923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31"/>
          <p:cNvSpPr>
            <a:spLocks noChangeShapeType="1"/>
          </p:cNvSpPr>
          <p:nvPr/>
        </p:nvSpPr>
        <p:spPr bwMode="auto">
          <a:xfrm flipV="1">
            <a:off x="6807200" y="2506663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Text Box 32"/>
          <p:cNvSpPr txBox="1">
            <a:spLocks noChangeArrowheads="1"/>
          </p:cNvSpPr>
          <p:nvPr/>
        </p:nvSpPr>
        <p:spPr bwMode="auto">
          <a:xfrm>
            <a:off x="1778000" y="58975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i="1"/>
              <a:t>T</a:t>
            </a:r>
            <a:r>
              <a:rPr lang="en-US" i="1" baseline="-25000"/>
              <a:t>min</a:t>
            </a:r>
          </a:p>
        </p:txBody>
      </p:sp>
      <p:sp>
        <p:nvSpPr>
          <p:cNvPr id="37897" name="Line 33"/>
          <p:cNvSpPr>
            <a:spLocks noChangeShapeType="1"/>
          </p:cNvSpPr>
          <p:nvPr/>
        </p:nvSpPr>
        <p:spPr bwMode="auto">
          <a:xfrm flipV="1">
            <a:off x="6883400" y="2500313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34"/>
          <p:cNvSpPr>
            <a:spLocks noChangeShapeType="1"/>
          </p:cNvSpPr>
          <p:nvPr/>
        </p:nvSpPr>
        <p:spPr bwMode="auto">
          <a:xfrm flipV="1">
            <a:off x="6883400" y="3154363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Text Box 35"/>
          <p:cNvSpPr txBox="1">
            <a:spLocks noChangeArrowheads="1"/>
          </p:cNvSpPr>
          <p:nvPr/>
        </p:nvSpPr>
        <p:spPr bwMode="auto">
          <a:xfrm>
            <a:off x="7781925" y="2733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k</a:t>
            </a:r>
          </a:p>
        </p:txBody>
      </p:sp>
      <p:sp>
        <p:nvSpPr>
          <p:cNvPr id="37900" name="Line 3"/>
          <p:cNvSpPr>
            <a:spLocks noChangeShapeType="1"/>
          </p:cNvSpPr>
          <p:nvPr/>
        </p:nvSpPr>
        <p:spPr bwMode="auto">
          <a:xfrm>
            <a:off x="1320800" y="589756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4"/>
          <p:cNvSpPr>
            <a:spLocks noChangeShapeType="1"/>
          </p:cNvSpPr>
          <p:nvPr/>
        </p:nvSpPr>
        <p:spPr bwMode="auto">
          <a:xfrm flipV="1">
            <a:off x="1320800" y="2498725"/>
            <a:ext cx="0" cy="339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Text Box 5"/>
          <p:cNvSpPr txBox="1">
            <a:spLocks noChangeArrowheads="1"/>
          </p:cNvSpPr>
          <p:nvPr/>
        </p:nvSpPr>
        <p:spPr bwMode="auto">
          <a:xfrm>
            <a:off x="3919538" y="6275388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Temperature</a:t>
            </a:r>
          </a:p>
        </p:txBody>
      </p:sp>
      <p:sp>
        <p:nvSpPr>
          <p:cNvPr id="37903" name="Text Box 6"/>
          <p:cNvSpPr txBox="1">
            <a:spLocks noChangeArrowheads="1"/>
          </p:cNvSpPr>
          <p:nvPr/>
        </p:nvSpPr>
        <p:spPr bwMode="auto">
          <a:xfrm rot="-5400000">
            <a:off x="-15081" y="3820319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Price*</a:t>
            </a:r>
          </a:p>
        </p:txBody>
      </p:sp>
      <p:sp>
        <p:nvSpPr>
          <p:cNvPr id="37904" name="Line 10"/>
          <p:cNvSpPr>
            <a:spLocks noChangeShapeType="1"/>
          </p:cNvSpPr>
          <p:nvPr/>
        </p:nvSpPr>
        <p:spPr bwMode="auto">
          <a:xfrm>
            <a:off x="4521200" y="4144963"/>
            <a:ext cx="0" cy="1754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1"/>
          <p:cNvSpPr>
            <a:spLocks noChangeShapeType="1"/>
          </p:cNvSpPr>
          <p:nvPr/>
        </p:nvSpPr>
        <p:spPr bwMode="auto">
          <a:xfrm flipH="1" flipV="1">
            <a:off x="1330325" y="4057650"/>
            <a:ext cx="3173413" cy="11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2"/>
          <p:cNvSpPr>
            <a:spLocks noChangeShapeType="1"/>
          </p:cNvSpPr>
          <p:nvPr/>
        </p:nvSpPr>
        <p:spPr bwMode="auto">
          <a:xfrm flipV="1">
            <a:off x="5892800" y="3544888"/>
            <a:ext cx="0" cy="235426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Text Box 14"/>
          <p:cNvSpPr txBox="1">
            <a:spLocks noChangeArrowheads="1"/>
          </p:cNvSpPr>
          <p:nvPr/>
        </p:nvSpPr>
        <p:spPr bwMode="auto">
          <a:xfrm>
            <a:off x="5359400" y="58975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i="1">
                <a:solidFill>
                  <a:srgbClr val="FF0000"/>
                </a:solidFill>
              </a:rPr>
              <a:t>T</a:t>
            </a:r>
            <a:r>
              <a:rPr lang="en-US" b="1" i="1" baseline="-2500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7908" name="Text Box 16"/>
          <p:cNvSpPr txBox="1">
            <a:spLocks noChangeArrowheads="1"/>
          </p:cNvSpPr>
          <p:nvPr/>
        </p:nvSpPr>
        <p:spPr bwMode="auto">
          <a:xfrm>
            <a:off x="330200" y="38401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i="1"/>
              <a:t>P</a:t>
            </a:r>
            <a:r>
              <a:rPr lang="en-US" i="1" baseline="-25000"/>
              <a:t>avg</a:t>
            </a:r>
          </a:p>
        </p:txBody>
      </p:sp>
      <p:sp>
        <p:nvSpPr>
          <p:cNvPr id="686097" name="Line 17"/>
          <p:cNvSpPr>
            <a:spLocks noChangeShapeType="1"/>
          </p:cNvSpPr>
          <p:nvPr/>
        </p:nvSpPr>
        <p:spPr bwMode="auto">
          <a:xfrm flipV="1">
            <a:off x="1319213" y="4724400"/>
            <a:ext cx="2109787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098" name="Line 18"/>
          <p:cNvSpPr>
            <a:spLocks noChangeShapeType="1"/>
          </p:cNvSpPr>
          <p:nvPr/>
        </p:nvSpPr>
        <p:spPr bwMode="auto">
          <a:xfrm>
            <a:off x="3444875" y="4724400"/>
            <a:ext cx="9525" cy="1141413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099" name="Text Box 19"/>
          <p:cNvSpPr txBox="1">
            <a:spLocks noChangeArrowheads="1"/>
          </p:cNvSpPr>
          <p:nvPr/>
        </p:nvSpPr>
        <p:spPr bwMode="auto">
          <a:xfrm>
            <a:off x="330200" y="4572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b="1" i="1">
                <a:solidFill>
                  <a:srgbClr val="0000FF"/>
                </a:solidFill>
              </a:rPr>
              <a:t>P</a:t>
            </a:r>
            <a:r>
              <a:rPr lang="en-US" b="1" i="1" baseline="-25000">
                <a:solidFill>
                  <a:srgbClr val="0000FF"/>
                </a:solidFill>
              </a:rPr>
              <a:t>clear</a:t>
            </a:r>
          </a:p>
        </p:txBody>
      </p:sp>
      <p:sp>
        <p:nvSpPr>
          <p:cNvPr id="686100" name="Text Box 20"/>
          <p:cNvSpPr txBox="1">
            <a:spLocks noChangeArrowheads="1"/>
          </p:cNvSpPr>
          <p:nvPr/>
        </p:nvSpPr>
        <p:spPr bwMode="auto">
          <a:xfrm>
            <a:off x="2921000" y="58975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i="1">
                <a:solidFill>
                  <a:srgbClr val="0000FF"/>
                </a:solidFill>
              </a:rPr>
              <a:t>T</a:t>
            </a:r>
            <a:r>
              <a:rPr lang="en-US" b="1" i="1" baseline="-25000">
                <a:solidFill>
                  <a:srgbClr val="0000FF"/>
                </a:solidFill>
              </a:rPr>
              <a:t>set</a:t>
            </a:r>
          </a:p>
        </p:txBody>
      </p:sp>
      <p:sp>
        <p:nvSpPr>
          <p:cNvPr id="37913" name="Text Box 21"/>
          <p:cNvSpPr txBox="1">
            <a:spLocks noChangeArrowheads="1"/>
          </p:cNvSpPr>
          <p:nvPr/>
        </p:nvSpPr>
        <p:spPr bwMode="auto">
          <a:xfrm>
            <a:off x="3987800" y="58975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i="1"/>
              <a:t>T</a:t>
            </a:r>
            <a:r>
              <a:rPr lang="en-US" i="1" baseline="-25000"/>
              <a:t>desired</a:t>
            </a:r>
          </a:p>
        </p:txBody>
      </p:sp>
      <p:sp>
        <p:nvSpPr>
          <p:cNvPr id="37914" name="Line 37"/>
          <p:cNvSpPr>
            <a:spLocks noChangeShapeType="1"/>
          </p:cNvSpPr>
          <p:nvPr/>
        </p:nvSpPr>
        <p:spPr bwMode="auto">
          <a:xfrm>
            <a:off x="4518025" y="2535238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Title 34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</p:spPr>
        <p:txBody>
          <a:bodyPr/>
          <a:lstStyle/>
          <a:p>
            <a:r>
              <a:rPr lang="en-US" dirty="0" smtClean="0"/>
              <a:t>Passive Controller – HVAC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129CA2-3BF2-754C-AA03-15FF32C956B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7917" name="Line 30"/>
          <p:cNvSpPr>
            <a:spLocks noChangeShapeType="1"/>
          </p:cNvSpPr>
          <p:nvPr/>
        </p:nvSpPr>
        <p:spPr bwMode="auto">
          <a:xfrm flipV="1">
            <a:off x="2209800" y="4071938"/>
            <a:ext cx="2362200" cy="1338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7" grpId="0" animBg="1"/>
      <p:bldP spid="686098" grpId="0" animBg="1"/>
      <p:bldP spid="686099" grpId="0"/>
      <p:bldP spid="68610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6339EBD-E216-FB4A-BB8E-567541E819F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Passive Controller - HVAC</a:t>
            </a:r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object </a:t>
            </a:r>
            <a:r>
              <a:rPr lang="en-US" dirty="0" err="1" smtClean="0"/>
              <a:t>passive_controller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base_setpoint</a:t>
            </a:r>
            <a:r>
              <a:rPr lang="en-US" dirty="0" smtClean="0"/>
              <a:t> cooling3*1;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control_mode</a:t>
            </a:r>
            <a:r>
              <a:rPr lang="en-US" dirty="0" smtClean="0"/>
              <a:t> RAMP;</a:t>
            </a:r>
          </a:p>
          <a:p>
            <a:r>
              <a:rPr lang="en-US" dirty="0" smtClean="0"/>
              <a:t> 	sensitivity 1;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expectation_obj</a:t>
            </a:r>
            <a:r>
              <a:rPr lang="en-US" dirty="0" smtClean="0"/>
              <a:t> Market_1;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expectation_prop</a:t>
            </a:r>
            <a:r>
              <a:rPr lang="en-US" dirty="0" smtClean="0"/>
              <a:t> avg24;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setpoint_prop</a:t>
            </a:r>
            <a:r>
              <a:rPr lang="en-US" dirty="0" smtClean="0"/>
              <a:t> </a:t>
            </a:r>
            <a:r>
              <a:rPr lang="en-US" dirty="0" err="1" smtClean="0"/>
              <a:t>cooling_setpoint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state_prop</a:t>
            </a:r>
            <a:r>
              <a:rPr lang="en-US" dirty="0" smtClean="0"/>
              <a:t> override;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observation_obj</a:t>
            </a:r>
            <a:r>
              <a:rPr lang="en-US" dirty="0" smtClean="0"/>
              <a:t> Market_1;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observation_prop</a:t>
            </a:r>
            <a:r>
              <a:rPr lang="en-US" dirty="0" smtClean="0"/>
              <a:t> </a:t>
            </a:r>
            <a:r>
              <a:rPr lang="en-US" dirty="0" err="1" smtClean="0"/>
              <a:t>current_market.clearing_price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mean_observation_prop</a:t>
            </a:r>
            <a:r>
              <a:rPr lang="en-US" dirty="0" smtClean="0"/>
              <a:t> avg24;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stdev_observation_prop</a:t>
            </a:r>
            <a:r>
              <a:rPr lang="en-US" dirty="0" smtClean="0"/>
              <a:t> std24;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range_low</a:t>
            </a:r>
            <a:r>
              <a:rPr lang="en-US" dirty="0" smtClean="0"/>
              <a:t> -1.500;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range_high</a:t>
            </a:r>
            <a:r>
              <a:rPr lang="en-US" dirty="0" smtClean="0"/>
              <a:t> 2.500;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ramp_low</a:t>
            </a:r>
            <a:r>
              <a:rPr lang="en-US" dirty="0" smtClean="0"/>
              <a:t> 1.333;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ramp_high</a:t>
            </a:r>
            <a:r>
              <a:rPr lang="en-US" dirty="0" smtClean="0"/>
              <a:t> 0.800;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0" y="1219200"/>
            <a:ext cx="3505200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r>
              <a:rPr lang="en-US" sz="2000" dirty="0">
                <a:latin typeface="Times New Roman" charset="0"/>
                <a:cs typeface="Times New Roman" charset="0"/>
              </a:rPr>
              <a:t>The passive controller does not send a bid signal to the market.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endParaRPr lang="en-US" sz="2000" dirty="0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r>
              <a:rPr lang="en-US" sz="2000" dirty="0">
                <a:latin typeface="Times New Roman" charset="0"/>
                <a:cs typeface="Times New Roman" charset="0"/>
              </a:rPr>
              <a:t>This implies unidirectional communications.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endParaRPr lang="en-US" sz="2000" dirty="0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r>
              <a:rPr lang="en-US" sz="2000" dirty="0">
                <a:latin typeface="Times New Roman" charset="0"/>
                <a:cs typeface="Times New Roman" charset="0"/>
              </a:rPr>
              <a:t>This controller is set for a 24 hour moving window for market values.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endParaRPr lang="en-US" sz="2000" dirty="0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r>
              <a:rPr lang="en-US" sz="2000" dirty="0">
                <a:latin typeface="Times New Roman" charset="0"/>
                <a:cs typeface="Times New Roman" charset="0"/>
              </a:rPr>
              <a:t>The moving window can be changed to any value.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endParaRPr lang="en-US" sz="2000" dirty="0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r>
              <a:rPr lang="en-US" sz="2000" dirty="0">
                <a:latin typeface="Times New Roman" charset="0"/>
                <a:cs typeface="Times New Roman" charset="0"/>
              </a:rPr>
              <a:t>Ramp and Range values set the </a:t>
            </a:r>
            <a:r>
              <a:rPr lang="ja-JP" altLang="en-US" sz="2000" dirty="0">
                <a:latin typeface="Times New Roman" charset="0"/>
                <a:cs typeface="Times New Roman" charset="0"/>
              </a:rPr>
              <a:t>“</a:t>
            </a:r>
            <a:r>
              <a:rPr lang="en-US" sz="2000" dirty="0">
                <a:latin typeface="Times New Roman" charset="0"/>
                <a:cs typeface="Times New Roman" charset="0"/>
              </a:rPr>
              <a:t>responsiveness</a:t>
            </a:r>
            <a:r>
              <a:rPr lang="ja-JP" altLang="en-US" sz="2000" dirty="0">
                <a:latin typeface="Times New Roman" charset="0"/>
                <a:cs typeface="Times New Roman" charset="0"/>
              </a:rPr>
              <a:t>”</a:t>
            </a:r>
            <a:r>
              <a:rPr lang="en-US" sz="2000" dirty="0">
                <a:latin typeface="Times New Roman" charset="0"/>
                <a:cs typeface="Times New Roman" charset="0"/>
              </a:rPr>
              <a:t> of the passive controller.</a:t>
            </a:r>
          </a:p>
        </p:txBody>
      </p:sp>
    </p:spTree>
    <p:extLst>
      <p:ext uri="{BB962C8B-B14F-4D97-AF65-F5344CB8AC3E}">
        <p14:creationId xmlns:p14="http://schemas.microsoft.com/office/powerpoint/2010/main" val="410500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7A206D8-EC1A-8842-97FC-2ADA8D2E46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response benefits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Active end-use loads</a:t>
            </a:r>
          </a:p>
          <a:p>
            <a:pPr lvl="1"/>
            <a:r>
              <a:rPr lang="en-US" dirty="0" smtClean="0"/>
              <a:t>Participate in operations </a:t>
            </a:r>
          </a:p>
          <a:p>
            <a:pPr lvl="1"/>
            <a:r>
              <a:rPr lang="en-US" dirty="0" smtClean="0"/>
              <a:t>Minimal consumer impact</a:t>
            </a:r>
          </a:p>
          <a:p>
            <a:endParaRPr lang="en-US" dirty="0" smtClean="0"/>
          </a:p>
          <a:p>
            <a:r>
              <a:rPr lang="en-US" dirty="0" smtClean="0"/>
              <a:t>Benefits to consumer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avings opportunity</a:t>
            </a:r>
          </a:p>
          <a:p>
            <a:pPr lvl="1"/>
            <a:r>
              <a:rPr lang="en-US" dirty="0" smtClean="0"/>
              <a:t>Support for renewables</a:t>
            </a:r>
          </a:p>
          <a:p>
            <a:endParaRPr lang="en-US" dirty="0" smtClean="0"/>
          </a:p>
          <a:p>
            <a:r>
              <a:rPr lang="en-US" dirty="0" smtClean="0"/>
              <a:t>Benefits to utility</a:t>
            </a:r>
          </a:p>
          <a:p>
            <a:pPr lvl="1"/>
            <a:r>
              <a:rPr lang="en-US" dirty="0" smtClean="0"/>
              <a:t>Peak load reduction</a:t>
            </a:r>
          </a:p>
          <a:p>
            <a:pPr lvl="1"/>
            <a:r>
              <a:rPr lang="en-US" dirty="0" smtClean="0"/>
              <a:t>Regulating services</a:t>
            </a:r>
          </a:p>
          <a:p>
            <a:pPr lvl="1"/>
            <a:r>
              <a:rPr lang="en-US" dirty="0" smtClean="0"/>
              <a:t>Emergency operations</a:t>
            </a:r>
          </a:p>
          <a:p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961600" y="1752600"/>
            <a:ext cx="5030000" cy="388825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6705600" y="2895600"/>
            <a:ext cx="685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>
          <a:xfrm>
            <a:off x="6757639" y="2895600"/>
            <a:ext cx="152400" cy="304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4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22D7B6E-BF26-BB45-B10F-ECBF3B409C9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Price Player</a:t>
            </a:r>
            <a:endParaRPr lang="en-US"/>
          </a:p>
        </p:txBody>
      </p:sp>
      <p:sp>
        <p:nvSpPr>
          <p:cNvPr id="39939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>
            <a:normAutofit fontScale="40000" lnSpcReduction="20000"/>
          </a:bodyPr>
          <a:lstStyle/>
          <a:p>
            <a:r>
              <a:rPr lang="pt-BR" smtClean="0"/>
              <a:t>2000-01-01 00:00:00,0.065139609</a:t>
            </a:r>
          </a:p>
          <a:p>
            <a:r>
              <a:rPr lang="pt-BR" smtClean="0"/>
              <a:t>+1h,0.063279907</a:t>
            </a:r>
          </a:p>
          <a:p>
            <a:r>
              <a:rPr lang="pt-BR" smtClean="0"/>
              <a:t>+1h,0.047926635</a:t>
            </a:r>
          </a:p>
          <a:p>
            <a:r>
              <a:rPr lang="pt-BR" smtClean="0"/>
              <a:t>+1h,0.054980748</a:t>
            </a:r>
          </a:p>
          <a:p>
            <a:r>
              <a:rPr lang="pt-BR" smtClean="0"/>
              <a:t>+1h,0.054144897</a:t>
            </a:r>
          </a:p>
          <a:p>
            <a:r>
              <a:rPr lang="pt-BR" smtClean="0"/>
              <a:t>+1h,0.052692165</a:t>
            </a:r>
          </a:p>
          <a:p>
            <a:r>
              <a:rPr lang="pt-BR" smtClean="0"/>
              <a:t>+1h,0.025675894</a:t>
            </a:r>
          </a:p>
          <a:p>
            <a:r>
              <a:rPr lang="pt-BR" smtClean="0"/>
              <a:t>+1h,0.048756545</a:t>
            </a:r>
          </a:p>
          <a:p>
            <a:r>
              <a:rPr lang="pt-BR" smtClean="0"/>
              <a:t>+1h,0.060731834</a:t>
            </a:r>
          </a:p>
          <a:p>
            <a:r>
              <a:rPr lang="pt-BR" smtClean="0"/>
              <a:t>+1h,0.067444366</a:t>
            </a:r>
          </a:p>
          <a:p>
            <a:r>
              <a:rPr lang="pt-BR" smtClean="0"/>
              <a:t>+1h,0.077139106</a:t>
            </a:r>
          </a:p>
          <a:p>
            <a:r>
              <a:rPr lang="pt-BR" smtClean="0"/>
              <a:t>+1h,0.115129386</a:t>
            </a:r>
          </a:p>
          <a:p>
            <a:r>
              <a:rPr lang="pt-BR" smtClean="0"/>
              <a:t>+1h,0.314471806</a:t>
            </a:r>
          </a:p>
          <a:p>
            <a:r>
              <a:rPr lang="pt-BR" smtClean="0"/>
              <a:t>+1h,0.103280668</a:t>
            </a:r>
          </a:p>
          <a:p>
            <a:r>
              <a:rPr lang="pt-BR" smtClean="0"/>
              <a:t>+1h,0.107517265</a:t>
            </a:r>
          </a:p>
          <a:p>
            <a:r>
              <a:rPr lang="pt-BR" smtClean="0"/>
              <a:t>+1h,0.090978092</a:t>
            </a:r>
          </a:p>
          <a:p>
            <a:r>
              <a:rPr lang="pt-BR" smtClean="0"/>
              <a:t>+1h,0.099465131</a:t>
            </a:r>
          </a:p>
          <a:p>
            <a:r>
              <a:rPr lang="pt-BR" smtClean="0"/>
              <a:t>+1h,0.163445608</a:t>
            </a:r>
          </a:p>
          <a:p>
            <a:r>
              <a:rPr lang="pt-BR" smtClean="0"/>
              <a:t>+1h,0.188779549</a:t>
            </a:r>
          </a:p>
          <a:p>
            <a:r>
              <a:rPr lang="pt-BR" smtClean="0"/>
              <a:t>+1h,0.122554232</a:t>
            </a:r>
          </a:p>
          <a:p>
            <a:r>
              <a:rPr lang="pt-BR" smtClean="0"/>
              <a:t>+1h,0.281734869</a:t>
            </a:r>
          </a:p>
          <a:p>
            <a:r>
              <a:rPr lang="pt-BR" smtClean="0"/>
              <a:t>+1h,0.240559158</a:t>
            </a:r>
          </a:p>
          <a:p>
            <a:r>
              <a:rPr lang="pt-BR" smtClean="0"/>
              <a:t>+1h,0.082833806</a:t>
            </a:r>
          </a:p>
          <a:p>
            <a:r>
              <a:rPr lang="pt-BR" smtClean="0"/>
              <a:t>+1h,0.081005661</a:t>
            </a:r>
          </a:p>
          <a:p>
            <a:r>
              <a:rPr lang="pt-BR" smtClean="0"/>
              <a:t>+1h,0.062340608</a:t>
            </a:r>
          </a:p>
          <a:p>
            <a:r>
              <a:rPr lang="pt-BR" smtClean="0"/>
              <a:t>+1h,0.058395271</a:t>
            </a:r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86200" y="1371600"/>
            <a:ext cx="4648200" cy="49530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3200" dirty="0">
                <a:latin typeface="Times New Roman" pitchFamily="-80" charset="0"/>
                <a:ea typeface="+mn-ea"/>
                <a:cs typeface="Times New Roman" pitchFamily="-80" charset="0"/>
              </a:rPr>
              <a:t>The price.player file reads a price into the auction object.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sz="3200" dirty="0">
              <a:latin typeface="Times New Roman" pitchFamily="-80" charset="0"/>
              <a:ea typeface="+mn-ea"/>
              <a:cs typeface="Times New Roman" pitchFamily="-80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3200" dirty="0">
                <a:latin typeface="Times New Roman" pitchFamily="-80" charset="0"/>
                <a:ea typeface="+mn-ea"/>
                <a:cs typeface="Times New Roman" pitchFamily="-80" charset="0"/>
              </a:rPr>
              <a:t>This price is used to represent the cleared price of power for a TOU or RTP market structure.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sz="3200" dirty="0">
              <a:latin typeface="Times New Roman" pitchFamily="-80" charset="0"/>
              <a:ea typeface="+mn-ea"/>
              <a:cs typeface="Times New Roman" pitchFamily="-80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3200" dirty="0">
                <a:latin typeface="Times New Roman" pitchFamily="-80" charset="0"/>
                <a:ea typeface="+mn-ea"/>
                <a:cs typeface="Times New Roman" pitchFamily="-80" charset="0"/>
              </a:rPr>
              <a:t>The example shows price in 1 hour time steps, but smaller or larger time steps can be used.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sz="3200" dirty="0">
              <a:latin typeface="Times New Roman" pitchFamily="-80" charset="0"/>
              <a:ea typeface="+mn-ea"/>
              <a:cs typeface="Times New Roman" pitchFamily="-80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3200" dirty="0">
                <a:latin typeface="Times New Roman" pitchFamily="-80" charset="0"/>
                <a:ea typeface="+mn-ea"/>
                <a:cs typeface="Times New Roman" pitchFamily="-80" charset="0"/>
              </a:rPr>
              <a:t>A price signal is then sent to every control and based on this signal and the controller values.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sz="3200" dirty="0">
              <a:latin typeface="Times New Roman" pitchFamily="-80" charset="0"/>
              <a:ea typeface="+mn-ea"/>
              <a:cs typeface="Times New Roman" pitchFamily="-80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3200" dirty="0">
                <a:latin typeface="Times New Roman" pitchFamily="-80" charset="0"/>
                <a:ea typeface="+mn-ea"/>
                <a:cs typeface="Times New Roman" pitchFamily="-80" charset="0"/>
              </a:rPr>
              <a:t>The load will then respond accordingly. </a:t>
            </a:r>
          </a:p>
        </p:txBody>
      </p:sp>
    </p:spTree>
    <p:extLst>
      <p:ext uri="{BB962C8B-B14F-4D97-AF65-F5344CB8AC3E}">
        <p14:creationId xmlns:p14="http://schemas.microsoft.com/office/powerpoint/2010/main" val="102459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A37272-2936-4B4F-BE0C-A83EFA7F458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Population Statistics</a:t>
            </a:r>
            <a:endParaRPr lang="en-US"/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HVAC units in one of 4 modes.</a:t>
            </a:r>
          </a:p>
          <a:p>
            <a:pPr lvl="1"/>
            <a:r>
              <a:rPr lang="en-US" dirty="0" smtClean="0"/>
              <a:t>Off</a:t>
            </a:r>
          </a:p>
          <a:p>
            <a:pPr lvl="1"/>
            <a:r>
              <a:rPr lang="en-US" dirty="0" smtClean="0"/>
              <a:t>Cooling</a:t>
            </a:r>
          </a:p>
          <a:p>
            <a:pPr lvl="1"/>
            <a:r>
              <a:rPr lang="en-US" dirty="0" smtClean="0"/>
              <a:t>Heating</a:t>
            </a:r>
          </a:p>
          <a:p>
            <a:pPr lvl="1"/>
            <a:r>
              <a:rPr lang="en-US" dirty="0" smtClean="0"/>
              <a:t>Heating (AUX)</a:t>
            </a:r>
          </a:p>
          <a:p>
            <a:r>
              <a:rPr lang="en-US" dirty="0" smtClean="0"/>
              <a:t>Control signals distort population statistics.</a:t>
            </a:r>
          </a:p>
          <a:p>
            <a:endParaRPr lang="en-US" dirty="0" smtClean="0"/>
          </a:p>
          <a:p>
            <a:r>
              <a:rPr lang="en-US" dirty="0" smtClean="0"/>
              <a:t>Multi-state physical models </a:t>
            </a:r>
          </a:p>
          <a:p>
            <a:pPr lvl="1"/>
            <a:r>
              <a:rPr lang="en-US" dirty="0" smtClean="0"/>
              <a:t>Simulates how the control signal affect population</a:t>
            </a:r>
          </a:p>
          <a:p>
            <a:pPr lvl="1"/>
            <a:r>
              <a:rPr lang="en-US" dirty="0" smtClean="0"/>
              <a:t>Changes power consumption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3746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14800"/>
            <a:ext cx="3746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25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DLC in GridLAB-D</a:t>
            </a:r>
            <a:endParaRPr lang="en-US"/>
          </a:p>
        </p:txBody>
      </p:sp>
      <p:sp>
        <p:nvSpPr>
          <p:cNvPr id="41987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smtClean="0"/>
              <a:t>HVACs - Cycling</a:t>
            </a:r>
            <a:endParaRPr lang="en-US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52400" y="1905000"/>
            <a:ext cx="3886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Times New Roman" charset="0"/>
                <a:cs typeface="Times New Roman" charset="0"/>
              </a:rPr>
              <a:t>object passive_controller {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control_mode DIRECT_LOAD_CONTROL;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dlc_mode CYCLING;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cycle_length_on 803;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cycle_length_off 917;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state_property override;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observation_object Market_1;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observation_property past_market.clearing_price;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second_tier_price 0.680986; 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};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4876800" y="1893888"/>
            <a:ext cx="38862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Times New Roman" charset="0"/>
                <a:cs typeface="Times New Roman" charset="0"/>
              </a:rPr>
              <a:t>object passive_controller {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period 900;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control_mode PROBABILITY_OFF;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distribution_type NORMAL;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observation_object Market_1;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observation_property past_market.clearing_price;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stdev_observation_property my_std;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expectation_object Market_1;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expectation_property my_avg;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comfort_level 9999.00;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state_property override;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};</a:t>
            </a:r>
          </a:p>
        </p:txBody>
      </p:sp>
      <p:sp>
        <p:nvSpPr>
          <p:cNvPr id="41990" name="Content Placeholder 2"/>
          <p:cNvSpPr txBox="1">
            <a:spLocks/>
          </p:cNvSpPr>
          <p:nvPr/>
        </p:nvSpPr>
        <p:spPr bwMode="auto">
          <a:xfrm>
            <a:off x="4800600" y="1371600"/>
            <a:ext cx="434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en-US" sz="2800">
                <a:latin typeface="Times New Roman" charset="0"/>
              </a:rPr>
              <a:t>Water Heaters - Probabilistic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152400" y="5041900"/>
            <a:ext cx="4572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Times New Roman" charset="0"/>
                <a:cs typeface="Times New Roman" charset="0"/>
              </a:rPr>
              <a:t>object passive_controller {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 control_mode DIRECT_LOAD_CONTROL;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 dlc_mode OFF; 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 state_property override; 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 observation_object Market_1; 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 observation_property past_market.clearing_price;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   second_tier_price 0.680986; </a:t>
            </a:r>
          </a:p>
          <a:p>
            <a:r>
              <a:rPr lang="en-US" sz="1400">
                <a:latin typeface="Times New Roman" charset="0"/>
                <a:cs typeface="Times New Roman" charset="0"/>
              </a:rPr>
              <a:t>};</a:t>
            </a:r>
          </a:p>
        </p:txBody>
      </p:sp>
      <p:sp>
        <p:nvSpPr>
          <p:cNvPr id="41992" name="Content Placeholder 2"/>
          <p:cNvSpPr txBox="1">
            <a:spLocks/>
          </p:cNvSpPr>
          <p:nvPr/>
        </p:nvSpPr>
        <p:spPr bwMode="auto">
          <a:xfrm>
            <a:off x="176213" y="4495800"/>
            <a:ext cx="44719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en-US" sz="2800">
                <a:latin typeface="Times New Roman" charset="0"/>
              </a:rPr>
              <a:t>Pool Pumps - Off</a:t>
            </a:r>
          </a:p>
        </p:txBody>
      </p:sp>
    </p:spTree>
    <p:extLst>
      <p:ext uri="{BB962C8B-B14F-4D97-AF65-F5344CB8AC3E}">
        <p14:creationId xmlns:p14="http://schemas.microsoft.com/office/powerpoint/2010/main" val="2077584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Price Elasticity</a:t>
            </a:r>
            <a:endParaRPr lang="en-US"/>
          </a:p>
        </p:txBody>
      </p:sp>
      <p:sp>
        <p:nvSpPr>
          <p:cNvPr id="43011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dirty="0" smtClean="0"/>
              <a:t>Represent change in load from change in price</a:t>
            </a:r>
          </a:p>
          <a:p>
            <a:pPr lvl="1"/>
            <a:r>
              <a:rPr lang="en-US" dirty="0" smtClean="0"/>
              <a:t>Used for loads that don’t automate DR controls (e.g. dryers).</a:t>
            </a:r>
          </a:p>
          <a:p>
            <a:endParaRPr lang="en-US" dirty="0" smtClean="0"/>
          </a:p>
          <a:p>
            <a:r>
              <a:rPr lang="en-US" dirty="0" smtClean="0"/>
              <a:t>Based on PRISM1 models.</a:t>
            </a:r>
          </a:p>
          <a:p>
            <a:pPr lvl="1"/>
            <a:r>
              <a:rPr lang="en-US" dirty="0" smtClean="0"/>
              <a:t>Empirically based – data needed from DR studies</a:t>
            </a:r>
            <a:endParaRPr lang="en-US" dirty="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449000" y="4191000"/>
            <a:ext cx="838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aseline="30000" dirty="0">
                <a:latin typeface="Times New Roman" charset="0"/>
                <a:cs typeface="Times New Roman" charset="0"/>
              </a:rPr>
              <a:t>1</a:t>
            </a:r>
            <a:r>
              <a:rPr lang="en-US" sz="1400" dirty="0">
                <a:latin typeface="Times New Roman" charset="0"/>
                <a:cs typeface="Times New Roman" charset="0"/>
              </a:rPr>
              <a:t>A. </a:t>
            </a:r>
            <a:r>
              <a:rPr lang="en-US" sz="1400" dirty="0" err="1">
                <a:latin typeface="Times New Roman" charset="0"/>
                <a:cs typeface="Times New Roman" charset="0"/>
              </a:rPr>
              <a:t>Faruqui</a:t>
            </a:r>
            <a:r>
              <a:rPr lang="en-US" sz="1400" dirty="0">
                <a:latin typeface="Times New Roman" charset="0"/>
                <a:cs typeface="Times New Roman" charset="0"/>
              </a:rPr>
              <a:t> and L. Wood, </a:t>
            </a:r>
            <a:r>
              <a:rPr lang="ja-JP" altLang="en-US" sz="1400" dirty="0">
                <a:latin typeface="Times New Roman" charset="0"/>
                <a:cs typeface="Times New Roman" charset="0"/>
              </a:rPr>
              <a:t>“</a:t>
            </a:r>
            <a:r>
              <a:rPr lang="en-US" sz="1400" dirty="0">
                <a:latin typeface="Times New Roman" charset="0"/>
                <a:cs typeface="Times New Roman" charset="0"/>
              </a:rPr>
              <a:t>Quantifying the Benefits of Dynamic Pricing in the Mass Market</a:t>
            </a:r>
            <a:r>
              <a:rPr lang="ja-JP" altLang="en-US" sz="1400" dirty="0">
                <a:latin typeface="Times New Roman" charset="0"/>
                <a:cs typeface="Times New Roman" charset="0"/>
              </a:rPr>
              <a:t>”</a:t>
            </a:r>
            <a:r>
              <a:rPr lang="en-US" sz="1400" dirty="0">
                <a:latin typeface="Times New Roman" charset="0"/>
                <a:cs typeface="Times New Roman" charset="0"/>
              </a:rPr>
              <a:t>, The Brattle Group, Prepared for Edison Electric Institute, January 2008.</a:t>
            </a:r>
          </a:p>
        </p:txBody>
      </p:sp>
    </p:spTree>
    <p:extLst>
      <p:ext uri="{BB962C8B-B14F-4D97-AF65-F5344CB8AC3E}">
        <p14:creationId xmlns:p14="http://schemas.microsoft.com/office/powerpoint/2010/main" val="2977316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Price Elasticity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smtClean="0"/>
              <a:t>Substitution Elasticity</a:t>
            </a:r>
          </a:p>
          <a:p>
            <a:pPr lvl="1"/>
            <a:r>
              <a:rPr lang="en-US" smtClean="0"/>
              <a:t>Customer</a:t>
            </a:r>
            <a:r>
              <a:rPr lang="ja-JP" altLang="en-US" smtClean="0"/>
              <a:t>’</a:t>
            </a:r>
            <a:r>
              <a:rPr lang="en-US" smtClean="0"/>
              <a:t>s willingness to shift their energy usage from on-peak to off-peak time periods (deferred energy usage).</a:t>
            </a:r>
          </a:p>
          <a:p>
            <a:endParaRPr lang="en-US"/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3760718"/>
            <a:ext cx="3733800" cy="264008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+mn-ea"/>
              </a:rPr>
              <a:t> </a:t>
            </a:r>
          </a:p>
        </p:txBody>
      </p:sp>
      <p:pic>
        <p:nvPicPr>
          <p:cNvPr id="4403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3630613"/>
            <a:ext cx="4733925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021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Price Elasticity Model (cont.)</a:t>
            </a:r>
            <a:endParaRPr lang="en-US"/>
          </a:p>
        </p:txBody>
      </p:sp>
      <p:sp>
        <p:nvSpPr>
          <p:cNvPr id="45059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smtClean="0"/>
              <a:t>Daily Elasticity</a:t>
            </a:r>
          </a:p>
          <a:p>
            <a:pPr lvl="1"/>
            <a:r>
              <a:rPr lang="en-US" smtClean="0"/>
              <a:t>Customer</a:t>
            </a:r>
            <a:r>
              <a:rPr lang="ja-JP" altLang="en-US" smtClean="0"/>
              <a:t>’</a:t>
            </a:r>
            <a:r>
              <a:rPr lang="en-US" smtClean="0"/>
              <a:t>s willingness to decrease (or increase) daily energy consumption in response to a change in price.</a:t>
            </a:r>
            <a:endParaRPr lang="en-US"/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81600" y="4028387"/>
            <a:ext cx="3543300" cy="175984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+mn-ea"/>
              </a:rPr>
              <a:t> </a:t>
            </a:r>
          </a:p>
        </p:txBody>
      </p:sp>
      <p:pic>
        <p:nvPicPr>
          <p:cNvPr id="4506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565525"/>
            <a:ext cx="48101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996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Elasticity in GridLAB-D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76200" y="1295400"/>
            <a:ext cx="52578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Times New Roman" charset="0"/>
                <a:cs typeface="Times New Roman" charset="0"/>
              </a:rPr>
              <a:t>object passive_controller { 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period 900;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control_mode ELASTICITY_MODEL;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two_tier_cpp true;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observation_object Market_1;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observation_property past_market.clearing_price;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state_property multiplier;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linearize_elasticity true;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critical_day CPP_days_R1.value;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first_tier_hours 12;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second_tier_hours 12; 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third_tier_hours 6;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first_tier_price 0.069987;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second_tier_price 0.139973; 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third_tier_price 0.699867; 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old_first_tier_price 0.124300;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old_second_tier_price 0.124300;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old_third_tier_price 0.124300;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daily_elasticity -0.1305;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sub_elasticity_first_second -0.0198;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	sub_elasticity_first_third -0.0290; </a:t>
            </a:r>
          </a:p>
          <a:p>
            <a:r>
              <a:rPr lang="en-US" sz="1600">
                <a:latin typeface="Times New Roman" charset="0"/>
                <a:cs typeface="Times New Roman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0200" y="1447800"/>
            <a:ext cx="3505200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r>
              <a:rPr lang="en-US">
                <a:latin typeface="Times New Roman" charset="0"/>
                <a:cs typeface="Times New Roman" charset="0"/>
              </a:rPr>
              <a:t>The passive controller does not send a bid signal to the market, as it is representing human behavior (child of a ZIPload).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endParaRPr lang="en-US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r>
              <a:rPr lang="en-US">
                <a:latin typeface="Times New Roman" charset="0"/>
                <a:cs typeface="Times New Roman" charset="0"/>
              </a:rPr>
              <a:t>Can represent either 2-rate or 3-rate plus CPP.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endParaRPr lang="en-US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r>
              <a:rPr lang="en-US">
                <a:latin typeface="Times New Roman" charset="0"/>
                <a:cs typeface="Times New Roman" charset="0"/>
              </a:rPr>
              <a:t>Each rate period has it</a:t>
            </a:r>
            <a:r>
              <a:rPr lang="ja-JP" altLang="en-US">
                <a:latin typeface="Times New Roman" charset="0"/>
                <a:cs typeface="Times New Roman" charset="0"/>
              </a:rPr>
              <a:t>’</a:t>
            </a:r>
            <a:r>
              <a:rPr lang="en-US">
                <a:latin typeface="Times New Roman" charset="0"/>
                <a:cs typeface="Times New Roman" charset="0"/>
              </a:rPr>
              <a:t>s own elasticity in comparison to lowest rate period.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endParaRPr lang="en-US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r>
              <a:rPr lang="en-US">
                <a:latin typeface="Times New Roman" charset="0"/>
                <a:cs typeface="Times New Roman" charset="0"/>
              </a:rPr>
              <a:t>Negative elasticity represents less energy consumption (daily) and less energy consumed during critical period (substitution).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endParaRPr lang="en-US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r>
              <a:rPr lang="en-US">
                <a:latin typeface="Times New Roman" charset="0"/>
                <a:cs typeface="Times New Roman" charset="0"/>
              </a:rPr>
              <a:t>Updates percent load change every market period.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Ø"/>
            </a:pPr>
            <a:endParaRPr lang="en-US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63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Auction Objects</a:t>
            </a: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4"/>
          </p:nvPr>
        </p:nvSpPr>
        <p:spPr>
          <a:xfrm>
            <a:off x="457200" y="1243013"/>
            <a:ext cx="8108950" cy="5065712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object auction {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	string name;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	string unit;		</a:t>
            </a:r>
            <a:r>
              <a:rPr lang="en-US" sz="1400" b="0" dirty="0" smtClean="0">
                <a:latin typeface="Courier New"/>
                <a:cs typeface="Courier New"/>
              </a:rPr>
              <a:t>//i.e. MW, kW, or kWh</a:t>
            </a:r>
            <a:br>
              <a:rPr lang="en-US" sz="1400" b="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	integer period[s];		</a:t>
            </a:r>
            <a:r>
              <a:rPr lang="en-US" sz="1400" b="0" dirty="0" smtClean="0">
                <a:latin typeface="Courier New"/>
                <a:cs typeface="Courier New"/>
              </a:rPr>
              <a:t>// Interval between market clearings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integer latency[s];		</a:t>
            </a:r>
            <a:r>
              <a:rPr lang="en-US" sz="1400" b="0" dirty="0" smtClean="0">
                <a:latin typeface="Courier New"/>
                <a:cs typeface="Courier New"/>
              </a:rPr>
              <a:t>// Lag between clearing and delivery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string </a:t>
            </a:r>
            <a:r>
              <a:rPr lang="en-US" sz="1400" dirty="0" err="1" smtClean="0">
                <a:latin typeface="Courier New"/>
                <a:cs typeface="Courier New"/>
              </a:rPr>
              <a:t>special_mode</a:t>
            </a:r>
            <a:r>
              <a:rPr lang="en-US" sz="1400" dirty="0" smtClean="0">
                <a:latin typeface="Courier New"/>
                <a:cs typeface="Courier New"/>
              </a:rPr>
              <a:t>;	</a:t>
            </a:r>
            <a:r>
              <a:rPr lang="en-US" sz="1400" b="0" dirty="0" smtClean="0">
                <a:latin typeface="Courier New"/>
                <a:cs typeface="Courier New"/>
              </a:rPr>
              <a:t>// Allows for buyer or seller only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double </a:t>
            </a:r>
            <a:r>
              <a:rPr lang="en-US" sz="1400" dirty="0" err="1" smtClean="0">
                <a:latin typeface="Courier New"/>
                <a:cs typeface="Courier New"/>
              </a:rPr>
              <a:t>pricecap</a:t>
            </a:r>
            <a:r>
              <a:rPr lang="en-US" sz="1400" dirty="0" smtClean="0">
                <a:latin typeface="Courier New"/>
                <a:cs typeface="Courier New"/>
              </a:rPr>
              <a:t>; 		</a:t>
            </a:r>
            <a:r>
              <a:rPr lang="en-US" sz="1400" b="0" dirty="0" smtClean="0">
                <a:latin typeface="Courier New"/>
                <a:cs typeface="Courier New"/>
              </a:rPr>
              <a:t>// Maximum bid price allowed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boolean</a:t>
            </a:r>
            <a:r>
              <a:rPr lang="en-US" sz="1400" dirty="0" smtClean="0">
                <a:latin typeface="Courier New"/>
                <a:cs typeface="Courier New"/>
              </a:rPr>
              <a:t> verbose; 		</a:t>
            </a:r>
            <a:r>
              <a:rPr lang="en-US" sz="1400" b="0" dirty="0" smtClean="0">
                <a:latin typeface="Courier New"/>
                <a:cs typeface="Courier New"/>
              </a:rPr>
              <a:t>// Allows user to watch bidding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double </a:t>
            </a:r>
            <a:r>
              <a:rPr lang="en-US" sz="1400" dirty="0" err="1" smtClean="0">
                <a:latin typeface="Courier New"/>
                <a:cs typeface="Courier New"/>
              </a:rPr>
              <a:t>init_price</a:t>
            </a:r>
            <a:r>
              <a:rPr lang="en-US" sz="1400" dirty="0" smtClean="0">
                <a:latin typeface="Courier New"/>
                <a:cs typeface="Courier New"/>
              </a:rPr>
              <a:t>; 		</a:t>
            </a:r>
            <a:r>
              <a:rPr lang="en-US" sz="1400" b="0" dirty="0" smtClean="0">
                <a:latin typeface="Courier New"/>
                <a:cs typeface="Courier New"/>
              </a:rPr>
              <a:t>// Used to </a:t>
            </a:r>
            <a:r>
              <a:rPr lang="ja-JP" altLang="en-US" sz="1400" b="0" dirty="0" smtClean="0">
                <a:latin typeface="Courier New"/>
                <a:cs typeface="Courier New"/>
              </a:rPr>
              <a:t>“</a:t>
            </a:r>
            <a:r>
              <a:rPr lang="en-US" sz="1400" b="0" dirty="0" smtClean="0">
                <a:latin typeface="Courier New"/>
                <a:cs typeface="Courier New"/>
              </a:rPr>
              <a:t>bootstrap</a:t>
            </a:r>
            <a:r>
              <a:rPr lang="ja-JP" altLang="en-US" sz="1400" b="0" dirty="0" smtClean="0">
                <a:latin typeface="Courier New"/>
                <a:cs typeface="Courier New"/>
              </a:rPr>
              <a:t>”</a:t>
            </a:r>
            <a:r>
              <a:rPr lang="en-US" sz="1400" b="0" dirty="0" smtClean="0">
                <a:latin typeface="Courier New"/>
                <a:cs typeface="Courier New"/>
              </a:rPr>
              <a:t> market if </a:t>
            </a:r>
            <a:r>
              <a:rPr lang="en-US" sz="1400" b="0" dirty="0" err="1" smtClean="0">
                <a:latin typeface="Courier New"/>
                <a:cs typeface="Courier New"/>
              </a:rPr>
              <a:t>warmup</a:t>
            </a:r>
            <a:r>
              <a:rPr lang="en-US" sz="1400" b="0" dirty="0" smtClean="0">
                <a:latin typeface="Courier New"/>
                <a:cs typeface="Courier New"/>
              </a:rPr>
              <a:t>=TRUE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double </a:t>
            </a:r>
            <a:r>
              <a:rPr lang="en-US" sz="1400" dirty="0" err="1" smtClean="0">
                <a:latin typeface="Courier New"/>
                <a:cs typeface="Courier New"/>
              </a:rPr>
              <a:t>init_stdev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object </a:t>
            </a:r>
            <a:r>
              <a:rPr lang="en-US" sz="1400" dirty="0" err="1" smtClean="0">
                <a:latin typeface="Courier New"/>
                <a:cs typeface="Courier New"/>
              </a:rPr>
              <a:t>capacity_reference_object</a:t>
            </a:r>
            <a:r>
              <a:rPr lang="en-US" sz="1400" dirty="0" smtClean="0">
                <a:latin typeface="Courier New"/>
                <a:cs typeface="Courier New"/>
              </a:rPr>
              <a:t>; </a:t>
            </a:r>
            <a:r>
              <a:rPr lang="en-US" sz="1400" b="0" dirty="0" smtClean="0">
                <a:latin typeface="Courier New"/>
                <a:cs typeface="Courier New"/>
              </a:rPr>
              <a:t>// more details following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integer </a:t>
            </a:r>
            <a:r>
              <a:rPr lang="en-US" sz="1400" dirty="0" err="1" smtClean="0">
                <a:latin typeface="Courier New"/>
                <a:cs typeface="Courier New"/>
              </a:rPr>
              <a:t>warmup</a:t>
            </a:r>
            <a:r>
              <a:rPr lang="en-US" sz="1400" dirty="0" smtClean="0">
                <a:latin typeface="Courier New"/>
                <a:cs typeface="Courier New"/>
              </a:rPr>
              <a:t>; 		</a:t>
            </a:r>
            <a:r>
              <a:rPr lang="en-US" sz="1400" b="0" dirty="0" smtClean="0">
                <a:latin typeface="Courier New"/>
                <a:cs typeface="Courier New"/>
              </a:rPr>
              <a:t>// 1=TRUE, 0=FALSE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}</a:t>
            </a:r>
          </a:p>
          <a:p>
            <a:endParaRPr lang="en-US" dirty="0" smtClean="0"/>
          </a:p>
          <a:p>
            <a:r>
              <a:rPr lang="en-US" dirty="0" smtClean="0"/>
              <a:t>Defines market intervals</a:t>
            </a:r>
          </a:p>
          <a:p>
            <a:pPr lvl="1"/>
            <a:r>
              <a:rPr lang="en-US" dirty="0" smtClean="0"/>
              <a:t>Provides clearing price and quantity after clearing, average prices, and standard deviation</a:t>
            </a:r>
          </a:p>
          <a:p>
            <a:pPr lvl="1"/>
            <a:r>
              <a:rPr lang="en-US" dirty="0" smtClean="0"/>
              <a:t>Allows for active bidding from buyers and sellers</a:t>
            </a:r>
          </a:p>
          <a:p>
            <a:pPr lvl="1"/>
            <a:r>
              <a:rPr lang="en-US" dirty="0" smtClean="0"/>
              <a:t>Also available – previous and current market clearing statistics such as marginal quantity, marginal load,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8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Auction Objects</a:t>
            </a:r>
            <a:endParaRPr lang="en-US"/>
          </a:p>
        </p:txBody>
      </p:sp>
      <p:sp>
        <p:nvSpPr>
          <p:cNvPr id="48131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statistical interval desired must be created by the user in the following form:</a:t>
            </a:r>
          </a:p>
          <a:p>
            <a:pPr marL="233362" lvl="1" indent="0">
              <a:buNone/>
            </a:pPr>
            <a:r>
              <a:rPr lang="en-US" dirty="0" smtClean="0"/>
              <a:t>class auction {</a:t>
            </a:r>
          </a:p>
          <a:p>
            <a:pPr marL="233362" lvl="1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yyyy_price_mean_xx</a:t>
            </a:r>
            <a:r>
              <a:rPr lang="en-US" dirty="0" smtClean="0"/>
              <a:t>;</a:t>
            </a:r>
          </a:p>
          <a:p>
            <a:pPr marL="233362" lvl="1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yyyy_price_stdev_xx</a:t>
            </a:r>
            <a:r>
              <a:rPr lang="en-US" dirty="0" smtClean="0"/>
              <a:t>;</a:t>
            </a:r>
          </a:p>
          <a:p>
            <a:pPr marL="233362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Where </a:t>
            </a:r>
            <a:r>
              <a:rPr lang="ja-JP" altLang="en-US" dirty="0" smtClean="0"/>
              <a:t>“</a:t>
            </a:r>
            <a:r>
              <a:rPr lang="en-US" dirty="0" err="1" smtClean="0"/>
              <a:t>yyyy</a:t>
            </a:r>
            <a:r>
              <a:rPr lang="ja-JP" altLang="en-US" dirty="0" smtClean="0"/>
              <a:t>”</a:t>
            </a:r>
            <a:r>
              <a:rPr lang="en-US" dirty="0" smtClean="0"/>
              <a:t> can be </a:t>
            </a:r>
            <a:r>
              <a:rPr lang="ja-JP" altLang="en-US" dirty="0" smtClean="0"/>
              <a:t>“</a:t>
            </a:r>
            <a:r>
              <a:rPr lang="en-US" dirty="0" smtClean="0"/>
              <a:t>current</a:t>
            </a:r>
            <a:r>
              <a:rPr lang="ja-JP" altLang="en-US" dirty="0" smtClean="0"/>
              <a:t>”</a:t>
            </a:r>
            <a:r>
              <a:rPr lang="en-US" dirty="0" smtClean="0"/>
              <a:t> or </a:t>
            </a:r>
            <a:r>
              <a:rPr lang="ja-JP" altLang="en-US" dirty="0" smtClean="0"/>
              <a:t>“</a:t>
            </a:r>
            <a:r>
              <a:rPr lang="en-US" dirty="0" smtClean="0"/>
              <a:t>past</a:t>
            </a:r>
            <a:r>
              <a:rPr lang="ja-JP" altLang="en-US" dirty="0" smtClean="0"/>
              <a:t>”</a:t>
            </a:r>
            <a:r>
              <a:rPr lang="en-US" dirty="0" smtClean="0"/>
              <a:t> and </a:t>
            </a:r>
            <a:r>
              <a:rPr lang="ja-JP" altLang="en-US" dirty="0" smtClean="0"/>
              <a:t>“</a:t>
            </a:r>
            <a:r>
              <a:rPr lang="en-US" dirty="0" smtClean="0"/>
              <a:t>xx</a:t>
            </a:r>
            <a:r>
              <a:rPr lang="ja-JP" altLang="en-US" dirty="0" smtClean="0"/>
              <a:t>”</a:t>
            </a:r>
            <a:r>
              <a:rPr lang="en-US" dirty="0" smtClean="0"/>
              <a:t> can be </a:t>
            </a:r>
            <a:r>
              <a:rPr lang="ja-JP" altLang="en-US" dirty="0" smtClean="0"/>
              <a:t>“</a:t>
            </a:r>
            <a:r>
              <a:rPr lang="en-US" dirty="0" smtClean="0"/>
              <a:t>#m</a:t>
            </a:r>
            <a:r>
              <a:rPr lang="ja-JP" altLang="en-US" dirty="0" smtClean="0"/>
              <a:t>”</a:t>
            </a:r>
            <a:r>
              <a:rPr lang="en-US" dirty="0" smtClean="0"/>
              <a:t>, </a:t>
            </a:r>
            <a:r>
              <a:rPr lang="ja-JP" altLang="en-US" dirty="0" smtClean="0"/>
              <a:t>“</a:t>
            </a:r>
            <a:r>
              <a:rPr lang="en-US" dirty="0" smtClean="0"/>
              <a:t>#h</a:t>
            </a:r>
            <a:r>
              <a:rPr lang="ja-JP" altLang="en-US" dirty="0" smtClean="0"/>
              <a:t>”</a:t>
            </a:r>
            <a:r>
              <a:rPr lang="en-US" dirty="0" smtClean="0"/>
              <a:t>, </a:t>
            </a:r>
            <a:r>
              <a:rPr lang="ja-JP" altLang="en-US" dirty="0" smtClean="0"/>
              <a:t>“</a:t>
            </a:r>
            <a:r>
              <a:rPr lang="en-US" dirty="0" smtClean="0"/>
              <a:t>#d</a:t>
            </a:r>
            <a:r>
              <a:rPr lang="ja-JP" altLang="en-US" dirty="0" smtClean="0"/>
              <a:t>”</a:t>
            </a:r>
            <a:r>
              <a:rPr lang="en-US" dirty="0" smtClean="0"/>
              <a:t>, or </a:t>
            </a:r>
            <a:r>
              <a:rPr lang="ja-JP" altLang="en-US" dirty="0" smtClean="0"/>
              <a:t>“</a:t>
            </a:r>
            <a:r>
              <a:rPr lang="en-US" dirty="0" smtClean="0"/>
              <a:t>#w</a:t>
            </a:r>
            <a:r>
              <a:rPr lang="ja-JP" altLang="en-US" dirty="0" smtClean="0"/>
              <a:t>”</a:t>
            </a:r>
            <a:r>
              <a:rPr lang="en-US" dirty="0" smtClean="0"/>
              <a:t>:</a:t>
            </a:r>
          </a:p>
          <a:p>
            <a:pPr marL="233362" lvl="1" indent="0">
              <a:buNone/>
            </a:pPr>
            <a:r>
              <a:rPr lang="en-US" dirty="0" smtClean="0"/>
              <a:t>class auction {</a:t>
            </a:r>
          </a:p>
          <a:p>
            <a:pPr marL="233362" lvl="1" indent="0">
              <a:buNone/>
            </a:pPr>
            <a:r>
              <a:rPr lang="en-US" dirty="0" smtClean="0"/>
              <a:t>	double past_price_mean_5d;</a:t>
            </a:r>
          </a:p>
          <a:p>
            <a:pPr marL="233362" lvl="1" indent="0">
              <a:buNone/>
            </a:pPr>
            <a:r>
              <a:rPr lang="en-US" dirty="0" smtClean="0"/>
              <a:t>	double current_price_stdev_3m;</a:t>
            </a:r>
          </a:p>
          <a:p>
            <a:pPr marL="233362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Any number of statistics can be created and used by various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5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Auction Objects</a:t>
            </a:r>
            <a:endParaRPr lang="en-US"/>
          </a:p>
        </p:txBody>
      </p:sp>
      <p:sp>
        <p:nvSpPr>
          <p:cNvPr id="49155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smtClean="0"/>
              <a:t>Available auction outputs:</a:t>
            </a:r>
          </a:p>
          <a:p>
            <a:pPr lvl="1"/>
            <a:r>
              <a:rPr lang="en-US" smtClean="0"/>
              <a:t>user specified statistics</a:t>
            </a:r>
          </a:p>
          <a:p>
            <a:pPr lvl="1"/>
            <a:r>
              <a:rPr lang="en-US" smtClean="0"/>
              <a:t>current_market.clearing_price</a:t>
            </a:r>
          </a:p>
          <a:p>
            <a:pPr lvl="1"/>
            <a:r>
              <a:rPr lang="en-US" smtClean="0"/>
              <a:t>current_market.clearing_quantity</a:t>
            </a:r>
          </a:p>
          <a:p>
            <a:pPr lvl="1"/>
            <a:r>
              <a:rPr lang="en-US" smtClean="0"/>
              <a:t>past_market.clearing_price</a:t>
            </a:r>
          </a:p>
          <a:p>
            <a:pPr lvl="1"/>
            <a:r>
              <a:rPr lang="en-US" smtClean="0"/>
              <a:t>past_market.clearing_quantity</a:t>
            </a:r>
          </a:p>
          <a:p>
            <a:pPr lvl="1"/>
            <a:r>
              <a:rPr lang="en-US" smtClean="0"/>
              <a:t>clearing case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6CAFB2-6C1A-9B44-8FC5-0D84AB13FB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 of demand response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Effective demand </a:t>
            </a:r>
            <a:r>
              <a:rPr lang="en-US" dirty="0"/>
              <a:t>r</a:t>
            </a:r>
            <a:r>
              <a:rPr lang="en-US" dirty="0" smtClean="0"/>
              <a:t>esponse requires a control input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Direct load control uses a </a:t>
            </a:r>
            <a:r>
              <a:rPr lang="en-US" dirty="0" err="1" smtClean="0"/>
              <a:t>boolean</a:t>
            </a:r>
            <a:r>
              <a:rPr lang="en-US" dirty="0" smtClean="0"/>
              <a:t> signal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Indirect load control uses a continuous signal</a:t>
            </a:r>
          </a:p>
          <a:p>
            <a:endParaRPr lang="en-US" dirty="0" smtClean="0"/>
          </a:p>
          <a:p>
            <a:r>
              <a:rPr lang="en-US" dirty="0" smtClean="0"/>
              <a:t>Signals can be sent by utilities or DR aggregator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Prices and/or other dispatch signals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Optimal signals (e.g., lambda) are effectively prices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Markets can be used to “discover” prices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Mechanism design problem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Incentive compatibility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Duality gap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423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Capacity Object</a:t>
            </a:r>
            <a:endParaRPr lang="en-US"/>
          </a:p>
        </p:txBody>
      </p:sp>
      <p:sp>
        <p:nvSpPr>
          <p:cNvPr id="50179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dirty="0" smtClean="0"/>
              <a:t>Acts as a supply agent </a:t>
            </a:r>
          </a:p>
          <a:p>
            <a:pPr lvl="1"/>
            <a:r>
              <a:rPr lang="en-US" dirty="0" smtClean="0"/>
              <a:t>limits power flowing through object (or other properties)</a:t>
            </a:r>
          </a:p>
          <a:p>
            <a:pPr lvl="1"/>
            <a:r>
              <a:rPr lang="en-US" dirty="0" smtClean="0"/>
              <a:t>If below capacity, market should clear at bid price</a:t>
            </a:r>
          </a:p>
          <a:p>
            <a:pPr lvl="1"/>
            <a:r>
              <a:rPr lang="en-US" dirty="0" smtClean="0"/>
              <a:t>If at/above capacity, should clear to limit quantity</a:t>
            </a:r>
            <a:endParaRPr lang="en-US" dirty="0"/>
          </a:p>
        </p:txBody>
      </p:sp>
      <p:grpSp>
        <p:nvGrpSpPr>
          <p:cNvPr id="50180" name="Group 25"/>
          <p:cNvGrpSpPr>
            <a:grpSpLocks/>
          </p:cNvGrpSpPr>
          <p:nvPr/>
        </p:nvGrpSpPr>
        <p:grpSpPr bwMode="auto">
          <a:xfrm>
            <a:off x="5005388" y="3500438"/>
            <a:ext cx="3840162" cy="2900362"/>
            <a:chOff x="5005954" y="3576935"/>
            <a:chExt cx="3840350" cy="2900065"/>
          </a:xfrm>
        </p:grpSpPr>
        <p:pic>
          <p:nvPicPr>
            <p:cNvPr id="50182" name="Picture 3" descr="capacity_object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954" y="3581400"/>
              <a:ext cx="3840350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Curved Connector 7"/>
            <p:cNvCxnSpPr/>
            <p:nvPr/>
          </p:nvCxnSpPr>
          <p:spPr>
            <a:xfrm rot="16200000" flipH="1">
              <a:off x="6134865" y="4153034"/>
              <a:ext cx="1904805" cy="1371667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334744" y="5257925"/>
              <a:ext cx="213338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85" name="TextBox 15"/>
            <p:cNvSpPr txBox="1">
              <a:spLocks noChangeArrowheads="1"/>
            </p:cNvSpPr>
            <p:nvPr/>
          </p:nvSpPr>
          <p:spPr bwMode="auto">
            <a:xfrm>
              <a:off x="5257800" y="5939135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/>
                <a:t>Unresponsive load</a:t>
              </a:r>
            </a:p>
          </p:txBody>
        </p:sp>
        <p:sp>
          <p:nvSpPr>
            <p:cNvPr id="50186" name="TextBox 16"/>
            <p:cNvSpPr txBox="1">
              <a:spLocks noChangeArrowheads="1"/>
            </p:cNvSpPr>
            <p:nvPr/>
          </p:nvSpPr>
          <p:spPr bwMode="auto">
            <a:xfrm>
              <a:off x="6400800" y="5939135"/>
              <a:ext cx="1219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/>
                <a:t>Responsive or bidding load</a:t>
              </a:r>
            </a:p>
          </p:txBody>
        </p:sp>
        <p:sp>
          <p:nvSpPr>
            <p:cNvPr id="50187" name="TextBox 18"/>
            <p:cNvSpPr txBox="1">
              <a:spLocks noChangeArrowheads="1"/>
            </p:cNvSpPr>
            <p:nvPr/>
          </p:nvSpPr>
          <p:spPr bwMode="auto">
            <a:xfrm>
              <a:off x="7620000" y="5105400"/>
              <a:ext cx="7713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Load bid</a:t>
              </a:r>
            </a:p>
          </p:txBody>
        </p:sp>
        <p:sp>
          <p:nvSpPr>
            <p:cNvPr id="50188" name="TextBox 19"/>
            <p:cNvSpPr txBox="1">
              <a:spLocks noChangeArrowheads="1"/>
            </p:cNvSpPr>
            <p:nvPr/>
          </p:nvSpPr>
          <p:spPr bwMode="auto">
            <a:xfrm>
              <a:off x="5562600" y="4724400"/>
              <a:ext cx="82266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Seller bid</a:t>
              </a:r>
            </a:p>
          </p:txBody>
        </p:sp>
        <p:sp>
          <p:nvSpPr>
            <p:cNvPr id="50189" name="TextBox 20"/>
            <p:cNvSpPr txBox="1">
              <a:spLocks noChangeArrowheads="1"/>
            </p:cNvSpPr>
            <p:nvPr/>
          </p:nvSpPr>
          <p:spPr bwMode="auto">
            <a:xfrm>
              <a:off x="6553201" y="3576935"/>
              <a:ext cx="761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/>
                <a:t>to pricecap</a:t>
              </a: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558800" y="3657600"/>
            <a:ext cx="441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Times New Roman" pitchFamily="18" charset="0"/>
                <a:ea typeface="+mn-ea"/>
                <a:cs typeface="Times New Roman" pitchFamily="18" charset="0"/>
              </a:rPr>
              <a:t>Seller bid is a user-defined quantity and typically an RTP price signal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Times New Roman" pitchFamily="18" charset="0"/>
                <a:ea typeface="+mn-ea"/>
                <a:cs typeface="Times New Roman" pitchFamily="18" charset="0"/>
              </a:rPr>
              <a:t>Buyer bid is the estimate of the unresponsive load as the quantity and price cap</a:t>
            </a:r>
          </a:p>
        </p:txBody>
      </p:sp>
    </p:spTree>
    <p:extLst>
      <p:ext uri="{BB962C8B-B14F-4D97-AF65-F5344CB8AC3E}">
        <p14:creationId xmlns:p14="http://schemas.microsoft.com/office/powerpoint/2010/main" val="330125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Capacity Object</a:t>
            </a:r>
            <a:endParaRPr lang="en-US"/>
          </a:p>
        </p:txBody>
      </p:sp>
      <p:sp>
        <p:nvSpPr>
          <p:cNvPr id="51203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object auction {</a:t>
            </a:r>
          </a:p>
          <a:p>
            <a:r>
              <a:rPr lang="en-US" dirty="0" smtClean="0">
                <a:latin typeface="Courier New"/>
                <a:cs typeface="Courier New"/>
              </a:rPr>
              <a:t>  name Market_1;</a:t>
            </a:r>
          </a:p>
          <a:p>
            <a:r>
              <a:rPr lang="en-US" dirty="0" smtClean="0">
                <a:latin typeface="Courier New"/>
                <a:cs typeface="Courier New"/>
              </a:rPr>
              <a:t>  type DOUBLE;</a:t>
            </a:r>
          </a:p>
          <a:p>
            <a:r>
              <a:rPr lang="en-US" dirty="0" smtClean="0">
                <a:latin typeface="Courier New"/>
                <a:cs typeface="Courier New"/>
              </a:rPr>
              <a:t>  unit kW;</a:t>
            </a:r>
          </a:p>
          <a:p>
            <a:r>
              <a:rPr lang="en-US" dirty="0" smtClean="0">
                <a:latin typeface="Courier New"/>
                <a:cs typeface="Courier New"/>
              </a:rPr>
              <a:t>  period 300;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// Initial statistics to stabilize initial market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init_price</a:t>
            </a:r>
            <a:r>
              <a:rPr lang="en-US" dirty="0" smtClean="0">
                <a:latin typeface="Courier New"/>
                <a:cs typeface="Courier New"/>
              </a:rPr>
              <a:t> 35.0001;   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init_stdev</a:t>
            </a:r>
            <a:r>
              <a:rPr lang="en-US" dirty="0" smtClean="0">
                <a:latin typeface="Courier New"/>
                <a:cs typeface="Courier New"/>
              </a:rPr>
              <a:t> 10;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warmup</a:t>
            </a:r>
            <a:r>
              <a:rPr lang="en-US" dirty="0" smtClean="0">
                <a:latin typeface="Courier New"/>
                <a:cs typeface="Courier New"/>
              </a:rPr>
              <a:t> 1;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// looking at the feeder regulator and power flowing through          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capacity_reference_object</a:t>
            </a:r>
            <a:r>
              <a:rPr lang="en-US" dirty="0" smtClean="0">
                <a:latin typeface="Courier New"/>
                <a:cs typeface="Courier New"/>
              </a:rPr>
              <a:t> 1406_regulator;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capacity_reference_property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power_out_real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capacity_reference_bid_price</a:t>
            </a:r>
            <a:r>
              <a:rPr lang="en-US" dirty="0" smtClean="0">
                <a:latin typeface="Courier New"/>
                <a:cs typeface="Courier New"/>
              </a:rPr>
              <a:t> seller1*1;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max_capacity_reference_bid_quantity</a:t>
            </a:r>
            <a:r>
              <a:rPr lang="en-US" dirty="0" smtClean="0">
                <a:latin typeface="Courier New"/>
                <a:cs typeface="Courier New"/>
              </a:rPr>
              <a:t> 125; //kW</a:t>
            </a: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887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Bidding Function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dirty="0" smtClean="0"/>
              <a:t>When auction is established objects can submit bids</a:t>
            </a:r>
          </a:p>
          <a:p>
            <a:pPr lvl="1"/>
            <a:r>
              <a:rPr lang="en-US" dirty="0" err="1" smtClean="0"/>
              <a:t>submit_bid</a:t>
            </a:r>
            <a:r>
              <a:rPr lang="en-US" dirty="0" smtClean="0"/>
              <a:t> function structure</a:t>
            </a:r>
          </a:p>
          <a:p>
            <a:pPr marL="690562" lvl="1" indent="-457200">
              <a:buFont typeface="+mj-lt"/>
              <a:buAutoNum type="arabicPeriod"/>
            </a:pPr>
            <a:r>
              <a:rPr lang="en-US" dirty="0" smtClean="0">
                <a:latin typeface="Courier New"/>
                <a:cs typeface="Courier New"/>
              </a:rPr>
              <a:t>Market to bid into</a:t>
            </a:r>
          </a:p>
          <a:p>
            <a:pPr marL="690562" lvl="1" indent="-457200">
              <a:buFont typeface="+mj-lt"/>
              <a:buAutoNum type="arabicPeriod"/>
            </a:pPr>
            <a:r>
              <a:rPr lang="en-US" dirty="0" smtClean="0">
                <a:latin typeface="Courier New"/>
                <a:cs typeface="Courier New"/>
              </a:rPr>
              <a:t>Object that is bidding</a:t>
            </a:r>
          </a:p>
          <a:p>
            <a:pPr marL="690562" lvl="1" indent="-457200">
              <a:buFont typeface="+mj-lt"/>
              <a:buAutoNum type="arabicPeriod"/>
            </a:pPr>
            <a:r>
              <a:rPr lang="en-US" dirty="0" smtClean="0">
                <a:latin typeface="Courier New"/>
                <a:cs typeface="Courier New"/>
              </a:rPr>
              <a:t>Quantity to bid</a:t>
            </a:r>
          </a:p>
          <a:p>
            <a:pPr marL="690562" lvl="1" indent="-457200">
              <a:buFont typeface="+mj-lt"/>
              <a:buAutoNum type="arabicPeriod"/>
            </a:pPr>
            <a:r>
              <a:rPr lang="en-US" dirty="0" smtClean="0">
                <a:latin typeface="Courier New"/>
                <a:cs typeface="Courier New"/>
              </a:rPr>
              <a:t>Price of bid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370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Clearing of the Market</a:t>
            </a: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pPr lvl="1"/>
            <a:r>
              <a:rPr lang="en-US" dirty="0" smtClean="0"/>
              <a:t>Previous values stored in </a:t>
            </a:r>
            <a:r>
              <a:rPr lang="en-US" dirty="0" err="1" smtClean="0">
                <a:latin typeface="Courier New"/>
                <a:cs typeface="Courier New"/>
              </a:rPr>
              <a:t>past_market.clearing_price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past_market.clearing_quantity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Current cleared values stored in </a:t>
            </a:r>
            <a:r>
              <a:rPr lang="en-US" dirty="0" err="1" smtClean="0">
                <a:latin typeface="Courier New"/>
                <a:cs typeface="Courier New"/>
              </a:rPr>
              <a:t>current_market.clearing_price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current_market.clearing_quantity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Output values can be read by recorder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or –</a:t>
            </a:r>
            <a:br>
              <a:rPr lang="en-US" dirty="0" smtClean="0"/>
            </a:br>
            <a:r>
              <a:rPr lang="en-US" dirty="0" smtClean="0"/>
              <a:t>directly delivered to a controller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7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alibri" charset="0"/>
                <a:cs typeface="Courier New" charset="0"/>
              </a:rPr>
              <a:t>Provides an interaction point between loads and market.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alibri" charset="0"/>
                <a:cs typeface="Courier New" charset="0"/>
              </a:rPr>
              <a:t>Uses various external inputs to determine a </a:t>
            </a:r>
            <a:r>
              <a:rPr lang="en-US" dirty="0" err="1">
                <a:latin typeface="Calibri" charset="0"/>
                <a:cs typeface="Courier New" charset="0"/>
              </a:rPr>
              <a:t>bid_quantity</a:t>
            </a:r>
            <a:r>
              <a:rPr lang="en-US" dirty="0">
                <a:latin typeface="Calibri" charset="0"/>
                <a:cs typeface="Courier New" charset="0"/>
              </a:rPr>
              <a:t> and </a:t>
            </a:r>
            <a:r>
              <a:rPr lang="en-US" dirty="0" err="1">
                <a:latin typeface="Calibri" charset="0"/>
                <a:cs typeface="Courier New" charset="0"/>
              </a:rPr>
              <a:t>bid_price</a:t>
            </a:r>
            <a:r>
              <a:rPr lang="en-US" dirty="0">
                <a:latin typeface="Calibri" charset="0"/>
                <a:cs typeface="Courier New" charset="0"/>
              </a:rPr>
              <a:t> for the object it is attached to</a:t>
            </a:r>
            <a:r>
              <a:rPr lang="en-US" dirty="0" smtClean="0">
                <a:latin typeface="Calibri" charset="0"/>
                <a:cs typeface="Courier New" charset="0"/>
              </a:rPr>
              <a:t>.</a:t>
            </a:r>
            <a:endParaRPr lang="en-US" dirty="0">
              <a:latin typeface="Calibri" charset="0"/>
              <a:cs typeface="Courier New" charset="0"/>
            </a:endParaRPr>
          </a:p>
          <a:p>
            <a:endParaRPr lang="en-US" sz="1300" dirty="0" smtClean="0">
              <a:latin typeface="Courier New" charset="0"/>
            </a:endParaRPr>
          </a:p>
          <a:p>
            <a:r>
              <a:rPr lang="en-US" sz="1300" dirty="0" smtClean="0">
                <a:latin typeface="Courier New" charset="0"/>
              </a:rPr>
              <a:t>class controller {</a:t>
            </a:r>
            <a:br>
              <a:rPr lang="en-US" sz="1300" dirty="0" smtClean="0">
                <a:latin typeface="Courier New" charset="0"/>
              </a:rPr>
            </a:br>
            <a:r>
              <a:rPr lang="en-US" sz="1300" dirty="0">
                <a:latin typeface="Courier New" charset="0"/>
              </a:rPr>
              <a:t>	</a:t>
            </a:r>
            <a:r>
              <a:rPr lang="en-US" sz="1300" dirty="0" smtClean="0">
                <a:latin typeface="Courier New" charset="0"/>
              </a:rPr>
              <a:t>enumeration </a:t>
            </a:r>
            <a:r>
              <a:rPr lang="en-US" sz="1300" dirty="0" err="1" smtClean="0">
                <a:latin typeface="Courier New" charset="0"/>
              </a:rPr>
              <a:t>control_mode</a:t>
            </a:r>
            <a:r>
              <a:rPr lang="en-US" sz="1300" dirty="0">
                <a:latin typeface="Courier New" charset="0"/>
              </a:rPr>
              <a:t>; </a:t>
            </a:r>
            <a:r>
              <a:rPr lang="en-US" sz="1300" dirty="0" smtClean="0">
                <a:latin typeface="Courier New" charset="0"/>
              </a:rPr>
              <a:t>	</a:t>
            </a:r>
            <a:r>
              <a:rPr lang="en-US" sz="1300" b="0" dirty="0" smtClean="0">
                <a:latin typeface="Courier New" charset="0"/>
              </a:rPr>
              <a:t>// RAMP </a:t>
            </a:r>
            <a:r>
              <a:rPr lang="en-US" sz="1300" b="0" dirty="0">
                <a:latin typeface="Courier New" charset="0"/>
              </a:rPr>
              <a:t>or DOUBLE_RAMP</a:t>
            </a:r>
          </a:p>
          <a:p>
            <a:r>
              <a:rPr lang="en-US" sz="1300" dirty="0">
                <a:latin typeface="Courier New" charset="0"/>
              </a:rPr>
              <a:t>	</a:t>
            </a:r>
            <a:r>
              <a:rPr lang="en-US" sz="1300" dirty="0" smtClean="0">
                <a:latin typeface="Courier New" charset="0"/>
              </a:rPr>
              <a:t>string </a:t>
            </a:r>
            <a:r>
              <a:rPr lang="en-US" sz="1300" dirty="0">
                <a:latin typeface="Courier New" charset="0"/>
              </a:rPr>
              <a:t>market;	    </a:t>
            </a:r>
            <a:r>
              <a:rPr lang="en-US" sz="1300" dirty="0" smtClean="0">
                <a:latin typeface="Courier New" charset="0"/>
              </a:rPr>
              <a:t>	</a:t>
            </a:r>
            <a:r>
              <a:rPr lang="en-US" sz="1300" b="0" dirty="0" smtClean="0">
                <a:latin typeface="Courier New" charset="0"/>
              </a:rPr>
              <a:t>// Name </a:t>
            </a:r>
            <a:r>
              <a:rPr lang="en-US" sz="1300" b="0" dirty="0">
                <a:latin typeface="Courier New" charset="0"/>
              </a:rPr>
              <a:t>of auction object to be used</a:t>
            </a:r>
            <a:br>
              <a:rPr lang="en-US" sz="1300" b="0" dirty="0">
                <a:latin typeface="Courier New" charset="0"/>
              </a:rPr>
            </a:br>
            <a:r>
              <a:rPr lang="en-US" sz="1300" dirty="0">
                <a:latin typeface="Courier New" charset="0"/>
              </a:rPr>
              <a:t>	string parent;         </a:t>
            </a:r>
            <a:r>
              <a:rPr lang="en-US" sz="1300" dirty="0" smtClean="0">
                <a:latin typeface="Courier New" charset="0"/>
              </a:rPr>
              <a:t>	</a:t>
            </a:r>
            <a:r>
              <a:rPr lang="en-US" sz="1300" b="0" dirty="0" smtClean="0">
                <a:latin typeface="Courier New" charset="0"/>
              </a:rPr>
              <a:t>// Object </a:t>
            </a:r>
            <a:r>
              <a:rPr lang="en-US" sz="1300" b="0" dirty="0">
                <a:latin typeface="Courier New" charset="0"/>
              </a:rPr>
              <a:t>modified by controller</a:t>
            </a:r>
          </a:p>
          <a:p>
            <a:r>
              <a:rPr lang="en-US" sz="1300" dirty="0">
                <a:latin typeface="Courier New" charset="0"/>
              </a:rPr>
              <a:t>	</a:t>
            </a:r>
            <a:r>
              <a:rPr lang="en-US" sz="1300" dirty="0" smtClean="0">
                <a:latin typeface="Courier New" charset="0"/>
              </a:rPr>
              <a:t>string </a:t>
            </a:r>
            <a:r>
              <a:rPr lang="en-US" sz="1300" dirty="0" err="1">
                <a:latin typeface="Courier New" charset="0"/>
              </a:rPr>
              <a:t>setpoint</a:t>
            </a:r>
            <a:r>
              <a:rPr lang="en-US" sz="1300" dirty="0">
                <a:latin typeface="Courier New" charset="0"/>
              </a:rPr>
              <a:t>;	    </a:t>
            </a:r>
            <a:r>
              <a:rPr lang="en-US" sz="1300" dirty="0" smtClean="0">
                <a:latin typeface="Courier New" charset="0"/>
              </a:rPr>
              <a:t>	</a:t>
            </a:r>
            <a:r>
              <a:rPr lang="en-US" sz="1300" b="0" dirty="0" smtClean="0">
                <a:latin typeface="Courier New" charset="0"/>
              </a:rPr>
              <a:t>// Set </a:t>
            </a:r>
            <a:r>
              <a:rPr lang="en-US" sz="1300" b="0" dirty="0">
                <a:latin typeface="Courier New" charset="0"/>
              </a:rPr>
              <a:t>point to be modified by controller</a:t>
            </a:r>
          </a:p>
          <a:p>
            <a:r>
              <a:rPr lang="en-US" sz="1300" dirty="0">
                <a:latin typeface="Courier New" charset="0"/>
              </a:rPr>
              <a:t>	</a:t>
            </a:r>
            <a:r>
              <a:rPr lang="en-US" sz="1300" dirty="0" smtClean="0">
                <a:latin typeface="Courier New" charset="0"/>
              </a:rPr>
              <a:t>string </a:t>
            </a:r>
            <a:r>
              <a:rPr lang="en-US" sz="1300" dirty="0" err="1">
                <a:latin typeface="Courier New" charset="0"/>
              </a:rPr>
              <a:t>base_setpoint</a:t>
            </a:r>
            <a:r>
              <a:rPr lang="en-US" sz="1300" dirty="0" smtClean="0">
                <a:latin typeface="Courier New" charset="0"/>
              </a:rPr>
              <a:t>; 	</a:t>
            </a:r>
            <a:r>
              <a:rPr lang="en-US" sz="1300" b="0" dirty="0" smtClean="0">
                <a:latin typeface="Courier New" charset="0"/>
              </a:rPr>
              <a:t>// Desired </a:t>
            </a:r>
            <a:r>
              <a:rPr lang="en-US" sz="1300" b="0" dirty="0">
                <a:latin typeface="Courier New" charset="0"/>
              </a:rPr>
              <a:t>set point value</a:t>
            </a:r>
          </a:p>
          <a:p>
            <a:r>
              <a:rPr lang="en-US" sz="1300" dirty="0">
                <a:latin typeface="Courier New" charset="0"/>
              </a:rPr>
              <a:t>	</a:t>
            </a:r>
            <a:r>
              <a:rPr lang="en-US" sz="1300" dirty="0" smtClean="0">
                <a:latin typeface="Courier New" charset="0"/>
              </a:rPr>
              <a:t>string </a:t>
            </a:r>
            <a:r>
              <a:rPr lang="en-US" sz="1300" dirty="0">
                <a:latin typeface="Courier New" charset="0"/>
              </a:rPr>
              <a:t>target;	    	</a:t>
            </a:r>
            <a:r>
              <a:rPr lang="en-US" sz="1300" b="0" dirty="0" smtClean="0">
                <a:latin typeface="Courier New" charset="0"/>
              </a:rPr>
              <a:t>// Value </a:t>
            </a:r>
            <a:r>
              <a:rPr lang="en-US" sz="1300" b="0" dirty="0">
                <a:latin typeface="Courier New" charset="0"/>
              </a:rPr>
              <a:t>set point is compared against</a:t>
            </a:r>
            <a:br>
              <a:rPr lang="en-US" sz="1300" b="0" dirty="0">
                <a:latin typeface="Courier New" charset="0"/>
              </a:rPr>
            </a:br>
            <a:r>
              <a:rPr lang="en-US" sz="1300" dirty="0">
                <a:latin typeface="Courier New" charset="0"/>
              </a:rPr>
              <a:t>	integer period[s];</a:t>
            </a:r>
          </a:p>
          <a:p>
            <a:r>
              <a:rPr lang="en-US" sz="1300" dirty="0">
                <a:latin typeface="Courier New" charset="0"/>
              </a:rPr>
              <a:t>	</a:t>
            </a:r>
            <a:r>
              <a:rPr lang="en-US" sz="1300" dirty="0" smtClean="0">
                <a:latin typeface="Courier New" charset="0"/>
              </a:rPr>
              <a:t>string </a:t>
            </a:r>
            <a:r>
              <a:rPr lang="en-US" sz="1300" dirty="0">
                <a:latin typeface="Courier New" charset="0"/>
              </a:rPr>
              <a:t>demand;        </a:t>
            </a:r>
            <a:r>
              <a:rPr lang="en-US" sz="1300" dirty="0" smtClean="0">
                <a:latin typeface="Courier New" charset="0"/>
              </a:rPr>
              <a:t>	</a:t>
            </a:r>
            <a:r>
              <a:rPr lang="en-US" sz="1300" b="0" dirty="0" smtClean="0">
                <a:latin typeface="Courier New" charset="0"/>
              </a:rPr>
              <a:t>// Bid </a:t>
            </a:r>
            <a:r>
              <a:rPr lang="en-US" sz="1300" b="0" dirty="0">
                <a:latin typeface="Courier New" charset="0"/>
              </a:rPr>
              <a:t>quantity of object</a:t>
            </a:r>
          </a:p>
          <a:p>
            <a:r>
              <a:rPr lang="en-US" sz="1300" dirty="0">
                <a:latin typeface="Courier New" charset="0"/>
              </a:rPr>
              <a:t>	</a:t>
            </a:r>
            <a:r>
              <a:rPr lang="en-US" sz="1300" dirty="0" err="1" smtClean="0">
                <a:latin typeface="Courier New" charset="0"/>
              </a:rPr>
              <a:t>boolean</a:t>
            </a:r>
            <a:r>
              <a:rPr lang="en-US" sz="1300" dirty="0" smtClean="0">
                <a:latin typeface="Courier New" charset="0"/>
              </a:rPr>
              <a:t> </a:t>
            </a:r>
            <a:r>
              <a:rPr lang="en-US" sz="1300" dirty="0">
                <a:latin typeface="Courier New" charset="0"/>
              </a:rPr>
              <a:t>verbose;</a:t>
            </a:r>
          </a:p>
          <a:p>
            <a:r>
              <a:rPr lang="en-US" sz="1300" dirty="0">
                <a:latin typeface="Courier New" charset="0"/>
              </a:rPr>
              <a:t>	</a:t>
            </a:r>
            <a:r>
              <a:rPr lang="en-US" sz="1300" dirty="0" smtClean="0">
                <a:latin typeface="Courier New" charset="0"/>
              </a:rPr>
              <a:t>string </a:t>
            </a:r>
            <a:r>
              <a:rPr lang="en-US" sz="1300" dirty="0" err="1">
                <a:latin typeface="Courier New" charset="0"/>
              </a:rPr>
              <a:t>bid_mode</a:t>
            </a:r>
            <a:r>
              <a:rPr lang="en-US" sz="1300" dirty="0">
                <a:latin typeface="Courier New" charset="0"/>
              </a:rPr>
              <a:t>;</a:t>
            </a:r>
          </a:p>
          <a:p>
            <a:r>
              <a:rPr lang="en-US" sz="1300" dirty="0">
                <a:latin typeface="Courier New" charset="0"/>
              </a:rPr>
              <a:t>	</a:t>
            </a:r>
            <a:r>
              <a:rPr lang="en-US" sz="1300" dirty="0" smtClean="0">
                <a:latin typeface="Courier New" charset="0"/>
              </a:rPr>
              <a:t>string </a:t>
            </a:r>
            <a:r>
              <a:rPr lang="en-US" sz="1300" dirty="0" err="1" smtClean="0">
                <a:latin typeface="Courier New" charset="0"/>
              </a:rPr>
              <a:t>simple_mode</a:t>
            </a:r>
            <a:r>
              <a:rPr lang="en-US" sz="1300" dirty="0" smtClean="0">
                <a:latin typeface="Courier New" charset="0"/>
              </a:rPr>
              <a:t>;	</a:t>
            </a:r>
            <a:r>
              <a:rPr lang="en-US" sz="1300" b="0" dirty="0" smtClean="0">
                <a:latin typeface="Courier New" charset="0"/>
              </a:rPr>
              <a:t>// Various </a:t>
            </a:r>
            <a:r>
              <a:rPr lang="ja-JP" altLang="en-US" sz="1300" b="0" dirty="0">
                <a:latin typeface="Courier New" charset="0"/>
              </a:rPr>
              <a:t>“</a:t>
            </a:r>
            <a:r>
              <a:rPr lang="en-US" sz="1300" b="0" dirty="0">
                <a:latin typeface="Courier New" charset="0"/>
              </a:rPr>
              <a:t>easy</a:t>
            </a:r>
            <a:r>
              <a:rPr lang="ja-JP" altLang="en-US" sz="1300" b="0" dirty="0">
                <a:latin typeface="Courier New" charset="0"/>
              </a:rPr>
              <a:t>”</a:t>
            </a:r>
            <a:r>
              <a:rPr lang="en-US" sz="1300" b="0" dirty="0">
                <a:latin typeface="Courier New" charset="0"/>
              </a:rPr>
              <a:t> connections to appliances</a:t>
            </a:r>
          </a:p>
          <a:p>
            <a:r>
              <a:rPr lang="en-US" sz="1300" dirty="0">
                <a:latin typeface="Courier New" charset="0"/>
              </a:rPr>
              <a:t>	</a:t>
            </a:r>
            <a:r>
              <a:rPr lang="en-US" sz="1300" dirty="0" smtClean="0">
                <a:latin typeface="Courier New" charset="0"/>
              </a:rPr>
              <a:t>property </a:t>
            </a:r>
            <a:r>
              <a:rPr lang="en-US" sz="1300" dirty="0" err="1">
                <a:latin typeface="Courier New" charset="0"/>
              </a:rPr>
              <a:t>average_target</a:t>
            </a:r>
            <a:r>
              <a:rPr lang="en-US" sz="1300" dirty="0">
                <a:latin typeface="Courier New" charset="0"/>
              </a:rPr>
              <a:t>;</a:t>
            </a:r>
          </a:p>
          <a:p>
            <a:r>
              <a:rPr lang="en-US" sz="1300" dirty="0">
                <a:latin typeface="Courier New" charset="0"/>
              </a:rPr>
              <a:t>	</a:t>
            </a:r>
            <a:r>
              <a:rPr lang="en-US" sz="1300" dirty="0" smtClean="0">
                <a:latin typeface="Courier New" charset="0"/>
              </a:rPr>
              <a:t>property </a:t>
            </a:r>
            <a:r>
              <a:rPr lang="en-US" sz="1300" dirty="0" err="1">
                <a:latin typeface="Courier New" charset="0"/>
              </a:rPr>
              <a:t>standard_deviation_target</a:t>
            </a:r>
            <a:r>
              <a:rPr lang="en-US" sz="1300" dirty="0">
                <a:latin typeface="Courier New" charset="0"/>
              </a:rPr>
              <a:t>;</a:t>
            </a:r>
          </a:p>
          <a:p>
            <a:r>
              <a:rPr lang="en-US" sz="1300" dirty="0">
                <a:latin typeface="Courier New" charset="0"/>
              </a:rPr>
              <a:t>	</a:t>
            </a:r>
            <a:r>
              <a:rPr lang="en-US" sz="1300" dirty="0" smtClean="0">
                <a:latin typeface="Courier New" charset="0"/>
              </a:rPr>
              <a:t>…</a:t>
            </a:r>
            <a:endParaRPr lang="en-US" sz="1300" dirty="0">
              <a:latin typeface="Courier New" charset="0"/>
            </a:endParaRPr>
          </a:p>
          <a:p>
            <a:r>
              <a:rPr lang="en-US" sz="1300" dirty="0" smtClean="0">
                <a:latin typeface="Courier New" charset="0"/>
              </a:rPr>
              <a:t>}</a:t>
            </a:r>
            <a:endParaRPr lang="en-US" sz="2200" dirty="0">
              <a:latin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 Objects - Ramp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200" dirty="0">
                <a:latin typeface="Courier New" charset="0"/>
              </a:rPr>
              <a:t>object controller {</a:t>
            </a:r>
            <a:br>
              <a:rPr lang="en-US" sz="2200" dirty="0">
                <a:latin typeface="Courier New" charset="0"/>
              </a:rPr>
            </a:br>
            <a:r>
              <a:rPr lang="en-US" sz="2200" dirty="0">
                <a:latin typeface="Courier New" charset="0"/>
              </a:rPr>
              <a:t>	…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err="1" smtClean="0">
                <a:latin typeface="Courier New" charset="0"/>
              </a:rPr>
              <a:t>control_mode</a:t>
            </a:r>
            <a:r>
              <a:rPr lang="en-US" sz="2200" dirty="0" smtClean="0">
                <a:latin typeface="Courier New" charset="0"/>
              </a:rPr>
              <a:t> </a:t>
            </a:r>
            <a:r>
              <a:rPr lang="en-US" sz="2200" dirty="0">
                <a:latin typeface="Courier New" charset="0"/>
              </a:rPr>
              <a:t>RAMP;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double </a:t>
            </a:r>
            <a:r>
              <a:rPr lang="en-US" sz="2200" dirty="0" err="1">
                <a:latin typeface="Courier New" charset="0"/>
              </a:rPr>
              <a:t>range_low</a:t>
            </a:r>
            <a:r>
              <a:rPr lang="en-US" sz="2200" dirty="0">
                <a:latin typeface="Courier New" charset="0"/>
              </a:rPr>
              <a:t>;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double </a:t>
            </a:r>
            <a:r>
              <a:rPr lang="en-US" sz="2200" dirty="0" err="1">
                <a:latin typeface="Courier New" charset="0"/>
              </a:rPr>
              <a:t>range_high</a:t>
            </a:r>
            <a:r>
              <a:rPr lang="en-US" sz="2200" dirty="0">
                <a:latin typeface="Courier New" charset="0"/>
              </a:rPr>
              <a:t>;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double </a:t>
            </a:r>
            <a:r>
              <a:rPr lang="en-US" sz="2200" dirty="0" err="1">
                <a:latin typeface="Courier New" charset="0"/>
              </a:rPr>
              <a:t>ramp_low</a:t>
            </a:r>
            <a:r>
              <a:rPr lang="en-US" sz="2200" dirty="0">
                <a:latin typeface="Courier New" charset="0"/>
              </a:rPr>
              <a:t>;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double </a:t>
            </a:r>
            <a:r>
              <a:rPr lang="en-US" sz="2200" dirty="0" err="1">
                <a:latin typeface="Courier New" charset="0"/>
              </a:rPr>
              <a:t>ramp_high</a:t>
            </a:r>
            <a:r>
              <a:rPr lang="en-US" sz="2200" dirty="0">
                <a:latin typeface="Courier New" charset="0"/>
              </a:rPr>
              <a:t>;	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double </a:t>
            </a:r>
            <a:r>
              <a:rPr lang="en-US" sz="2200" dirty="0" err="1">
                <a:latin typeface="Courier New" charset="0"/>
              </a:rPr>
              <a:t>slider_setting_heat</a:t>
            </a:r>
            <a:r>
              <a:rPr lang="en-US" sz="2200" dirty="0">
                <a:latin typeface="Courier New" charset="0"/>
              </a:rPr>
              <a:t>; //Simple pre-set slider 0-100%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double </a:t>
            </a:r>
            <a:r>
              <a:rPr lang="en-US" sz="2200" dirty="0" err="1">
                <a:latin typeface="Courier New" charset="0"/>
              </a:rPr>
              <a:t>slider_setting_cool</a:t>
            </a:r>
            <a:r>
              <a:rPr lang="en-US" sz="2200" dirty="0">
                <a:latin typeface="Courier New" charset="0"/>
              </a:rPr>
              <a:t>; //participation in market (DOUBLE_RAMP)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double </a:t>
            </a:r>
            <a:r>
              <a:rPr lang="en-US" sz="2200" dirty="0" err="1">
                <a:latin typeface="Courier New" charset="0"/>
              </a:rPr>
              <a:t>slider_setting</a:t>
            </a:r>
            <a:r>
              <a:rPr lang="en-US" sz="2200" dirty="0">
                <a:latin typeface="Courier New" charset="0"/>
              </a:rPr>
              <a:t>;	  //(RAMP) – sets ranges and ramps</a:t>
            </a:r>
          </a:p>
          <a:p>
            <a:r>
              <a:rPr lang="en-US" sz="2200" dirty="0" smtClean="0">
                <a:latin typeface="Courier New" charset="0"/>
              </a:rPr>
              <a:t>}</a:t>
            </a:r>
            <a:endParaRPr lang="en-US" sz="2200" dirty="0">
              <a:latin typeface="Courier New" charset="0"/>
            </a:endParaRPr>
          </a:p>
          <a:p>
            <a:endParaRPr lang="en-US" sz="44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cs typeface="Courier New" charset="0"/>
              </a:rPr>
              <a:t>Control mode </a:t>
            </a:r>
            <a:r>
              <a:rPr lang="en-US" sz="3600" dirty="0" smtClean="0">
                <a:cs typeface="Courier New" charset="0"/>
              </a:rPr>
              <a:t>dependent on object being controlled</a:t>
            </a:r>
            <a:endParaRPr lang="en-US" sz="3600" dirty="0">
              <a:cs typeface="Courier New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cs typeface="Courier New" charset="0"/>
              </a:rPr>
              <a:t>Determines how </a:t>
            </a:r>
            <a:r>
              <a:rPr lang="en-US" sz="3400" dirty="0" smtClean="0">
                <a:cs typeface="Courier New" charset="0"/>
              </a:rPr>
              <a:t>object </a:t>
            </a:r>
            <a:r>
              <a:rPr lang="en-US" sz="3400" dirty="0">
                <a:cs typeface="Courier New" charset="0"/>
              </a:rPr>
              <a:t>bids and </a:t>
            </a:r>
            <a:r>
              <a:rPr lang="en-US" sz="3400" dirty="0" smtClean="0">
                <a:cs typeface="Courier New" charset="0"/>
              </a:rPr>
              <a:t>responds to price</a:t>
            </a:r>
            <a:endParaRPr lang="en-US" sz="3400" dirty="0">
              <a:cs typeface="Courier New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charset="0"/>
                <a:cs typeface="Courier New" charset="0"/>
              </a:rPr>
              <a:t>RAMP</a:t>
            </a:r>
            <a:r>
              <a:rPr lang="en-US" sz="3400" dirty="0">
                <a:cs typeface="Courier New" charset="0"/>
              </a:rPr>
              <a:t> and </a:t>
            </a:r>
            <a:r>
              <a:rPr lang="en-US" sz="3400" dirty="0" smtClean="0">
                <a:latin typeface="Courier New" charset="0"/>
                <a:cs typeface="Courier New" charset="0"/>
              </a:rPr>
              <a:t>DOUBLE_RAMP </a:t>
            </a:r>
            <a:r>
              <a:rPr lang="en-US" sz="3400" dirty="0" smtClean="0">
                <a:cs typeface="Courier New" charset="0"/>
              </a:rPr>
              <a:t>modes </a:t>
            </a:r>
            <a:r>
              <a:rPr lang="en-US" sz="3400" dirty="0">
                <a:cs typeface="Courier New" charset="0"/>
              </a:rPr>
              <a:t>control thermostatic set points</a:t>
            </a:r>
            <a:endParaRPr lang="en-US" sz="340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857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1676400"/>
            <a:ext cx="7731125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 Objects - Ramp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3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 Objects – Double Ramp</a:t>
            </a:r>
            <a:endParaRPr lang="en-US"/>
          </a:p>
        </p:txBody>
      </p:sp>
      <p:sp>
        <p:nvSpPr>
          <p:cNvPr id="57348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smtClean="0"/>
              <a:t>Normal action could cause conflicting pre-cooling and pre-heating states</a:t>
            </a:r>
          </a:p>
          <a:p>
            <a:r>
              <a:rPr lang="en-US" smtClean="0"/>
              <a:t>DOUBLE_RAMP provides two means for resolving this conflict (deadband and sliding)</a:t>
            </a:r>
          </a:p>
          <a:p>
            <a:endParaRPr lang="en-US"/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439863"/>
            <a:ext cx="6324600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86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65263"/>
            <a:ext cx="4495800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 Objects – Double Ramp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14800"/>
            <a:ext cx="449580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00600" y="2057400"/>
            <a:ext cx="411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Courier New" pitchFamily="49" charset="0"/>
                <a:ea typeface="+mn-ea"/>
                <a:cs typeface="Courier New" pitchFamily="49" charset="0"/>
              </a:rPr>
              <a:t>deadband</a:t>
            </a:r>
            <a:r>
              <a:rPr lang="en-US" kern="0" dirty="0">
                <a:latin typeface="+mn-lt"/>
                <a:ea typeface="+mn-ea"/>
                <a:cs typeface="Courier New" pitchFamily="49" charset="0"/>
              </a:rPr>
              <a:t> resolution essentially limits the range of the pre-cooling and pre-heating and determines an average amount.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  <a:ea typeface="+mn-ea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  <a:ea typeface="+mn-ea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  <a:ea typeface="+mn-ea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  <a:ea typeface="+mn-ea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00600" y="4724400"/>
            <a:ext cx="411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Courier New" pitchFamily="49" charset="0"/>
                <a:ea typeface="+mn-ea"/>
                <a:cs typeface="Courier New" pitchFamily="49" charset="0"/>
              </a:rPr>
              <a:t>sliding </a:t>
            </a:r>
            <a:r>
              <a:rPr lang="en-US" kern="0" dirty="0">
                <a:latin typeface="+mn-lt"/>
                <a:ea typeface="+mn-ea"/>
                <a:cs typeface="Courier New" pitchFamily="49" charset="0"/>
              </a:rPr>
              <a:t>resolution determines which mode (heat or cool) was last used, and allows this to override the other.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  <a:ea typeface="+mn-ea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  <a:ea typeface="+mn-ea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  <a:ea typeface="+mn-ea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4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200" dirty="0">
                <a:latin typeface="Courier New" charset="0"/>
              </a:rPr>
              <a:t>object </a:t>
            </a:r>
            <a:r>
              <a:rPr lang="en-US" sz="2200" dirty="0" err="1">
                <a:latin typeface="Courier New" charset="0"/>
              </a:rPr>
              <a:t>passive_controller</a:t>
            </a:r>
            <a:r>
              <a:rPr lang="en-US" sz="2200" dirty="0">
                <a:latin typeface="Courier New" charset="0"/>
              </a:rPr>
              <a:t> {</a:t>
            </a:r>
            <a:br>
              <a:rPr lang="en-US" sz="2200" dirty="0">
                <a:latin typeface="Courier New" charset="0"/>
              </a:rPr>
            </a:br>
            <a:r>
              <a:rPr lang="en-US" sz="2200" dirty="0">
                <a:latin typeface="Courier New" charset="0"/>
              </a:rPr>
              <a:t>	string </a:t>
            </a:r>
            <a:r>
              <a:rPr lang="en-US" sz="2200" dirty="0" err="1">
                <a:latin typeface="Courier New" charset="0"/>
              </a:rPr>
              <a:t>control_mode</a:t>
            </a:r>
            <a:r>
              <a:rPr lang="en-US" sz="2200" dirty="0">
                <a:latin typeface="Courier New" charset="0"/>
              </a:rPr>
              <a:t>; //RAMP, PROBABILITY_OFF, others </a:t>
            </a:r>
            <a:r>
              <a:rPr lang="en-US" sz="2200" dirty="0" smtClean="0">
                <a:latin typeface="Courier New" charset="0"/>
              </a:rPr>
              <a:t>TBD</a:t>
            </a:r>
            <a:endParaRPr lang="en-US" sz="2200" dirty="0">
              <a:latin typeface="Courier New" charset="0"/>
            </a:endParaRP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string </a:t>
            </a:r>
            <a:r>
              <a:rPr lang="en-US" sz="2200" dirty="0" err="1">
                <a:latin typeface="Courier New" charset="0"/>
              </a:rPr>
              <a:t>mean_observation_property</a:t>
            </a:r>
            <a:r>
              <a:rPr lang="en-US" sz="2200" dirty="0">
                <a:latin typeface="Courier New" charset="0"/>
              </a:rPr>
              <a:t>;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string </a:t>
            </a:r>
            <a:r>
              <a:rPr lang="en-US" sz="2200" dirty="0" err="1">
                <a:latin typeface="Courier New" charset="0"/>
              </a:rPr>
              <a:t>stdev_observation_property</a:t>
            </a:r>
            <a:r>
              <a:rPr lang="en-US" sz="2200" dirty="0">
                <a:latin typeface="Courier New" charset="0"/>
              </a:rPr>
              <a:t>;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string </a:t>
            </a:r>
            <a:r>
              <a:rPr lang="en-US" sz="2200" dirty="0" err="1">
                <a:latin typeface="Courier New" charset="0"/>
              </a:rPr>
              <a:t>expectation_object</a:t>
            </a:r>
            <a:r>
              <a:rPr lang="en-US" sz="2200" dirty="0">
                <a:latin typeface="Courier New" charset="0"/>
              </a:rPr>
              <a:t>;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string </a:t>
            </a:r>
            <a:r>
              <a:rPr lang="en-US" sz="2200" dirty="0" err="1">
                <a:latin typeface="Courier New" charset="0"/>
              </a:rPr>
              <a:t>expectation_property</a:t>
            </a:r>
            <a:r>
              <a:rPr lang="en-US" sz="2200" dirty="0">
                <a:latin typeface="Courier New" charset="0"/>
              </a:rPr>
              <a:t>;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string </a:t>
            </a:r>
            <a:r>
              <a:rPr lang="en-US" sz="2200" dirty="0" err="1">
                <a:latin typeface="Courier New" charset="0"/>
              </a:rPr>
              <a:t>observation_object</a:t>
            </a:r>
            <a:r>
              <a:rPr lang="en-US" sz="2200" dirty="0">
                <a:latin typeface="Courier New" charset="0"/>
              </a:rPr>
              <a:t>;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string </a:t>
            </a:r>
            <a:r>
              <a:rPr lang="en-US" sz="2200" dirty="0" err="1">
                <a:latin typeface="Courier New" charset="0"/>
              </a:rPr>
              <a:t>observation_property</a:t>
            </a:r>
            <a:r>
              <a:rPr lang="en-US" sz="2200" dirty="0">
                <a:latin typeface="Courier New" charset="0"/>
              </a:rPr>
              <a:t>;</a:t>
            </a:r>
            <a:br>
              <a:rPr lang="en-US" sz="2200" dirty="0">
                <a:latin typeface="Courier New" charset="0"/>
              </a:rPr>
            </a:br>
            <a:r>
              <a:rPr lang="en-US" sz="2200" dirty="0">
                <a:latin typeface="Courier New" charset="0"/>
              </a:rPr>
              <a:t>	string parent;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string </a:t>
            </a:r>
            <a:r>
              <a:rPr lang="en-US" sz="2200" dirty="0" err="1">
                <a:latin typeface="Courier New" charset="0"/>
              </a:rPr>
              <a:t>setpoint</a:t>
            </a:r>
            <a:r>
              <a:rPr lang="en-US" sz="2200" dirty="0">
                <a:latin typeface="Courier New" charset="0"/>
              </a:rPr>
              <a:t>;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string </a:t>
            </a:r>
            <a:r>
              <a:rPr lang="en-US" sz="2200" dirty="0" err="1">
                <a:latin typeface="Courier New" charset="0"/>
              </a:rPr>
              <a:t>base_setpoint</a:t>
            </a:r>
            <a:r>
              <a:rPr lang="en-US" sz="2200" dirty="0">
                <a:latin typeface="Courier New" charset="0"/>
              </a:rPr>
              <a:t>;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string </a:t>
            </a:r>
            <a:r>
              <a:rPr lang="en-US" sz="2200" dirty="0" err="1">
                <a:latin typeface="Courier New" charset="0"/>
              </a:rPr>
              <a:t>setpoint_property</a:t>
            </a:r>
            <a:r>
              <a:rPr lang="en-US" sz="2200" dirty="0">
                <a:latin typeface="Courier New" charset="0"/>
              </a:rPr>
              <a:t>;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string </a:t>
            </a:r>
            <a:r>
              <a:rPr lang="en-US" sz="2200" dirty="0" err="1">
                <a:latin typeface="Courier New" charset="0"/>
              </a:rPr>
              <a:t>state_property</a:t>
            </a:r>
            <a:r>
              <a:rPr lang="en-US" sz="2200" dirty="0">
                <a:latin typeface="Courier New" charset="0"/>
              </a:rPr>
              <a:t>;</a:t>
            </a:r>
            <a:br>
              <a:rPr lang="en-US" sz="2200" dirty="0">
                <a:latin typeface="Courier New" charset="0"/>
              </a:rPr>
            </a:br>
            <a:r>
              <a:rPr lang="en-US" sz="2200" dirty="0">
                <a:latin typeface="Courier New" charset="0"/>
              </a:rPr>
              <a:t>	integer period[s];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err="1" smtClean="0">
                <a:latin typeface="Courier New" charset="0"/>
              </a:rPr>
              <a:t>enum</a:t>
            </a:r>
            <a:r>
              <a:rPr lang="en-US" sz="2200" dirty="0" smtClean="0">
                <a:latin typeface="Courier New" charset="0"/>
              </a:rPr>
              <a:t> </a:t>
            </a:r>
            <a:r>
              <a:rPr lang="en-US" sz="2200" dirty="0" err="1">
                <a:latin typeface="Courier New" charset="0"/>
              </a:rPr>
              <a:t>distribution_type</a:t>
            </a:r>
            <a:r>
              <a:rPr lang="en-US" sz="2200" dirty="0">
                <a:latin typeface="Courier New" charset="0"/>
              </a:rPr>
              <a:t>; //NORMAL, UNIFORM, EXPONENTIAL (PROB_OFF)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double </a:t>
            </a:r>
            <a:r>
              <a:rPr lang="en-US" sz="2200" dirty="0" err="1">
                <a:latin typeface="Courier New" charset="0"/>
              </a:rPr>
              <a:t>comfort_level</a:t>
            </a:r>
            <a:r>
              <a:rPr lang="en-US" sz="2200" dirty="0">
                <a:latin typeface="Courier New" charset="0"/>
              </a:rPr>
              <a:t>; //0-inf (PROB_OFF)</a:t>
            </a:r>
          </a:p>
          <a:p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double </a:t>
            </a:r>
            <a:r>
              <a:rPr lang="en-US" sz="2200" dirty="0" err="1">
                <a:latin typeface="Courier New" charset="0"/>
              </a:rPr>
              <a:t>range_low</a:t>
            </a:r>
            <a:r>
              <a:rPr lang="en-US" sz="2200" dirty="0">
                <a:latin typeface="Courier New" charset="0"/>
              </a:rPr>
              <a:t>/high, </a:t>
            </a:r>
            <a:r>
              <a:rPr lang="en-US" sz="2200" dirty="0" err="1">
                <a:latin typeface="Courier New" charset="0"/>
              </a:rPr>
              <a:t>ramp_low</a:t>
            </a:r>
            <a:r>
              <a:rPr lang="en-US" sz="2200" dirty="0">
                <a:latin typeface="Courier New" charset="0"/>
              </a:rPr>
              <a:t>/high; //(RAMP)</a:t>
            </a:r>
          </a:p>
          <a:p>
            <a:r>
              <a:rPr lang="en-US" sz="2200" dirty="0" smtClean="0">
                <a:latin typeface="Courier New" charset="0"/>
              </a:rPr>
              <a:t>}</a:t>
            </a:r>
            <a:endParaRPr lang="en-US" sz="22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alibri" charset="0"/>
                <a:cs typeface="Courier New" charset="0"/>
              </a:rPr>
              <a:t>Responds to a signal (not just price), but does not bid into market.</a:t>
            </a:r>
          </a:p>
          <a:p>
            <a:endParaRPr lang="en-US" sz="4400" dirty="0">
              <a:latin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2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Market-based DR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dirty="0" smtClean="0"/>
              <a:t>Bids submitted by two primary resources</a:t>
            </a:r>
          </a:p>
          <a:p>
            <a:pPr lvl="1"/>
            <a:r>
              <a:rPr lang="en-US" u="sng" dirty="0" smtClean="0"/>
              <a:t>Supply</a:t>
            </a:r>
            <a:r>
              <a:rPr lang="en-US" dirty="0" smtClean="0"/>
              <a:t> – bid power they can provide at a given price</a:t>
            </a:r>
          </a:p>
          <a:p>
            <a:pPr lvl="1"/>
            <a:r>
              <a:rPr lang="en-US" u="sng" dirty="0" smtClean="0"/>
              <a:t>Demand</a:t>
            </a:r>
            <a:r>
              <a:rPr lang="en-US" dirty="0" smtClean="0"/>
              <a:t> – bid power they can forgo at a given price</a:t>
            </a:r>
          </a:p>
          <a:p>
            <a:pPr lvl="1"/>
            <a:r>
              <a:rPr lang="en-US" dirty="0" smtClean="0"/>
              <a:t>Both bids are for a finite time interval</a:t>
            </a:r>
          </a:p>
          <a:p>
            <a:endParaRPr lang="en-US" dirty="0" smtClean="0"/>
          </a:p>
          <a:p>
            <a:r>
              <a:rPr lang="en-US" dirty="0" smtClean="0"/>
              <a:t>Market closes and clears</a:t>
            </a:r>
          </a:p>
          <a:p>
            <a:pPr lvl="1"/>
            <a:r>
              <a:rPr lang="en-US" dirty="0" smtClean="0"/>
              <a:t>Bidding process is stopped</a:t>
            </a:r>
          </a:p>
          <a:p>
            <a:pPr lvl="1"/>
            <a:r>
              <a:rPr lang="en-US" dirty="0" smtClean="0"/>
              <a:t>Supply and demand bids are sorted to two curves</a:t>
            </a:r>
          </a:p>
          <a:p>
            <a:pPr lvl="1"/>
            <a:r>
              <a:rPr lang="en-US" dirty="0" smtClean="0"/>
              <a:t>Intersection of curves is the </a:t>
            </a:r>
            <a:r>
              <a:rPr lang="en-US" u="sng" dirty="0" smtClean="0"/>
              <a:t>clearing price</a:t>
            </a:r>
            <a:r>
              <a:rPr lang="en-US" dirty="0" smtClean="0"/>
              <a:t> and </a:t>
            </a:r>
            <a:r>
              <a:rPr lang="en-US" u="sng" dirty="0" smtClean="0"/>
              <a:t>quantity</a:t>
            </a:r>
          </a:p>
          <a:p>
            <a:pPr lvl="1"/>
            <a:endParaRPr lang="en-US" u="sng" dirty="0"/>
          </a:p>
          <a:p>
            <a:r>
              <a:rPr lang="en-US" dirty="0" smtClean="0"/>
              <a:t>Process repeated for every time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5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controllers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76200" y="2279650"/>
            <a:ext cx="51816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 dirty="0">
                <a:latin typeface="Courier New" charset="0"/>
                <a:cs typeface="Courier New" charset="0"/>
              </a:rPr>
              <a:t>object controller {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market Market_1;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</a:t>
            </a:r>
            <a:r>
              <a:rPr lang="en-US" sz="1100" dirty="0" err="1">
                <a:latin typeface="Courier New" charset="0"/>
                <a:cs typeface="Courier New" charset="0"/>
              </a:rPr>
              <a:t>bid_mode</a:t>
            </a:r>
            <a:r>
              <a:rPr lang="en-US" sz="1100" dirty="0">
                <a:latin typeface="Courier New" charset="0"/>
                <a:cs typeface="Courier New" charset="0"/>
              </a:rPr>
              <a:t> ON;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</a:t>
            </a:r>
            <a:r>
              <a:rPr lang="en-US" sz="1100" dirty="0" err="1">
                <a:latin typeface="Courier New" charset="0"/>
                <a:cs typeface="Courier New" charset="0"/>
              </a:rPr>
              <a:t>control_mode</a:t>
            </a:r>
            <a:r>
              <a:rPr lang="en-US" sz="1100" dirty="0">
                <a:latin typeface="Courier New" charset="0"/>
                <a:cs typeface="Courier New" charset="0"/>
              </a:rPr>
              <a:t> DOUBLE_RAMP;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</a:t>
            </a:r>
            <a:r>
              <a:rPr lang="en-US" sz="1100" dirty="0" err="1">
                <a:latin typeface="Courier New" charset="0"/>
                <a:cs typeface="Courier New" charset="0"/>
              </a:rPr>
              <a:t>resolve_mode</a:t>
            </a:r>
            <a:r>
              <a:rPr lang="en-US" sz="1100" dirty="0">
                <a:latin typeface="Courier New" charset="0"/>
                <a:cs typeface="Courier New" charset="0"/>
              </a:rPr>
              <a:t> DEADBAND;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</a:t>
            </a:r>
            <a:r>
              <a:rPr lang="en-US" sz="1100" dirty="0" err="1">
                <a:latin typeface="Courier New" charset="0"/>
                <a:cs typeface="Courier New" charset="0"/>
              </a:rPr>
              <a:t>slider_setting_heat</a:t>
            </a:r>
            <a:r>
              <a:rPr lang="en-US" sz="1100" dirty="0">
                <a:latin typeface="Courier New" charset="0"/>
                <a:cs typeface="Courier New" charset="0"/>
              </a:rPr>
              <a:t> 0.500;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</a:t>
            </a:r>
            <a:r>
              <a:rPr lang="en-US" sz="1100" dirty="0" err="1">
                <a:latin typeface="Courier New" charset="0"/>
                <a:cs typeface="Courier New" charset="0"/>
              </a:rPr>
              <a:t>slider_setting_cool</a:t>
            </a:r>
            <a:r>
              <a:rPr lang="en-US" sz="1100" dirty="0">
                <a:latin typeface="Courier New" charset="0"/>
                <a:cs typeface="Courier New" charset="0"/>
              </a:rPr>
              <a:t> 0.500;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</a:t>
            </a:r>
            <a:r>
              <a:rPr lang="en-US" sz="1100" dirty="0" err="1">
                <a:latin typeface="Courier New" charset="0"/>
                <a:cs typeface="Courier New" charset="0"/>
              </a:rPr>
              <a:t>heating_base_setpoint</a:t>
            </a:r>
            <a:r>
              <a:rPr lang="en-US" sz="1100" dirty="0">
                <a:latin typeface="Courier New" charset="0"/>
                <a:cs typeface="Courier New" charset="0"/>
              </a:rPr>
              <a:t> 68;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</a:t>
            </a:r>
            <a:r>
              <a:rPr lang="en-US" sz="1100" dirty="0" err="1">
                <a:latin typeface="Courier New" charset="0"/>
                <a:cs typeface="Courier New" charset="0"/>
              </a:rPr>
              <a:t>cooling_base_setpoint</a:t>
            </a:r>
            <a:r>
              <a:rPr lang="en-US" sz="1100" dirty="0">
                <a:latin typeface="Courier New" charset="0"/>
                <a:cs typeface="Courier New" charset="0"/>
              </a:rPr>
              <a:t> 74;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period 300;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</a:t>
            </a:r>
            <a:r>
              <a:rPr lang="en-US" sz="1100" dirty="0" err="1">
                <a:latin typeface="Courier New" charset="0"/>
                <a:cs typeface="Courier New" charset="0"/>
              </a:rPr>
              <a:t>average_target</a:t>
            </a:r>
            <a:r>
              <a:rPr lang="en-US" sz="1100" dirty="0">
                <a:latin typeface="Courier New" charset="0"/>
                <a:cs typeface="Courier New" charset="0"/>
              </a:rPr>
              <a:t> current_price_mean_24h;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</a:t>
            </a:r>
            <a:r>
              <a:rPr lang="en-US" sz="1100" dirty="0" err="1">
                <a:latin typeface="Courier New" charset="0"/>
                <a:cs typeface="Courier New" charset="0"/>
              </a:rPr>
              <a:t>standard_deviation_target</a:t>
            </a:r>
            <a:r>
              <a:rPr lang="en-US" sz="1100" dirty="0">
                <a:latin typeface="Courier New" charset="0"/>
                <a:cs typeface="Courier New" charset="0"/>
              </a:rPr>
              <a:t> current_price_stdev_24h;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target </a:t>
            </a:r>
            <a:r>
              <a:rPr lang="en-US" sz="1100" dirty="0" err="1">
                <a:latin typeface="Courier New" charset="0"/>
                <a:cs typeface="Courier New" charset="0"/>
              </a:rPr>
              <a:t>air_temperature</a:t>
            </a:r>
            <a:r>
              <a:rPr lang="en-US" sz="11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</a:t>
            </a:r>
            <a:r>
              <a:rPr lang="en-US" sz="1100" dirty="0" err="1">
                <a:latin typeface="Courier New" charset="0"/>
                <a:cs typeface="Courier New" charset="0"/>
              </a:rPr>
              <a:t>heating_setpoint</a:t>
            </a:r>
            <a:r>
              <a:rPr lang="en-US" sz="1100" dirty="0">
                <a:latin typeface="Courier New" charset="0"/>
                <a:cs typeface="Courier New" charset="0"/>
              </a:rPr>
              <a:t> </a:t>
            </a:r>
            <a:r>
              <a:rPr lang="en-US" sz="1100" dirty="0" err="1">
                <a:latin typeface="Courier New" charset="0"/>
                <a:cs typeface="Courier New" charset="0"/>
              </a:rPr>
              <a:t>heating_setpoint</a:t>
            </a:r>
            <a:r>
              <a:rPr lang="en-US" sz="11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</a:t>
            </a:r>
            <a:r>
              <a:rPr lang="en-US" sz="1100" dirty="0" err="1">
                <a:latin typeface="Courier New" charset="0"/>
                <a:cs typeface="Courier New" charset="0"/>
              </a:rPr>
              <a:t>heating_demand</a:t>
            </a:r>
            <a:r>
              <a:rPr lang="en-US" sz="1100" dirty="0">
                <a:latin typeface="Courier New" charset="0"/>
                <a:cs typeface="Courier New" charset="0"/>
              </a:rPr>
              <a:t> </a:t>
            </a:r>
            <a:r>
              <a:rPr lang="en-US" sz="1100" dirty="0" err="1">
                <a:latin typeface="Courier New" charset="0"/>
                <a:cs typeface="Courier New" charset="0"/>
              </a:rPr>
              <a:t>last_heating_load</a:t>
            </a:r>
            <a:r>
              <a:rPr lang="en-US" sz="11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</a:t>
            </a:r>
            <a:r>
              <a:rPr lang="en-US" sz="1100" dirty="0" err="1">
                <a:latin typeface="Courier New" charset="0"/>
                <a:cs typeface="Courier New" charset="0"/>
              </a:rPr>
              <a:t>cooling_setpoint</a:t>
            </a:r>
            <a:r>
              <a:rPr lang="en-US" sz="1100" dirty="0">
                <a:latin typeface="Courier New" charset="0"/>
                <a:cs typeface="Courier New" charset="0"/>
              </a:rPr>
              <a:t> </a:t>
            </a:r>
            <a:r>
              <a:rPr lang="en-US" sz="1100" dirty="0" err="1">
                <a:latin typeface="Courier New" charset="0"/>
                <a:cs typeface="Courier New" charset="0"/>
              </a:rPr>
              <a:t>cooling_setpoint</a:t>
            </a:r>
            <a:r>
              <a:rPr lang="en-US" sz="11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</a:t>
            </a:r>
            <a:r>
              <a:rPr lang="en-US" sz="1100" dirty="0" err="1">
                <a:latin typeface="Courier New" charset="0"/>
                <a:cs typeface="Courier New" charset="0"/>
              </a:rPr>
              <a:t>cooling_demand</a:t>
            </a:r>
            <a:r>
              <a:rPr lang="en-US" sz="1100" dirty="0">
                <a:latin typeface="Courier New" charset="0"/>
                <a:cs typeface="Courier New" charset="0"/>
              </a:rPr>
              <a:t> </a:t>
            </a:r>
            <a:r>
              <a:rPr lang="en-US" sz="1100" dirty="0" err="1">
                <a:latin typeface="Courier New" charset="0"/>
                <a:cs typeface="Courier New" charset="0"/>
              </a:rPr>
              <a:t>last_cooling_load</a:t>
            </a:r>
            <a:r>
              <a:rPr lang="en-US" sz="11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</a:t>
            </a:r>
            <a:r>
              <a:rPr lang="en-US" sz="1100" dirty="0" err="1">
                <a:latin typeface="Courier New" charset="0"/>
                <a:cs typeface="Courier New" charset="0"/>
              </a:rPr>
              <a:t>deadband</a:t>
            </a:r>
            <a:r>
              <a:rPr lang="en-US" sz="1100" dirty="0">
                <a:latin typeface="Courier New" charset="0"/>
                <a:cs typeface="Courier New" charset="0"/>
              </a:rPr>
              <a:t> </a:t>
            </a:r>
            <a:r>
              <a:rPr lang="en-US" sz="1100" dirty="0" err="1">
                <a:latin typeface="Courier New" charset="0"/>
                <a:cs typeface="Courier New" charset="0"/>
              </a:rPr>
              <a:t>thermostat_deadband</a:t>
            </a:r>
            <a:r>
              <a:rPr lang="en-US" sz="11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total </a:t>
            </a:r>
            <a:r>
              <a:rPr lang="en-US" sz="1100" dirty="0" err="1">
                <a:latin typeface="Courier New" charset="0"/>
                <a:cs typeface="Courier New" charset="0"/>
              </a:rPr>
              <a:t>hvac_load</a:t>
            </a:r>
            <a:r>
              <a:rPr lang="en-US" sz="11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load </a:t>
            </a:r>
            <a:r>
              <a:rPr lang="en-US" sz="1100" dirty="0" err="1">
                <a:latin typeface="Courier New" charset="0"/>
                <a:cs typeface="Courier New" charset="0"/>
              </a:rPr>
              <a:t>hvac_load</a:t>
            </a:r>
            <a:r>
              <a:rPr lang="en-US" sz="11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state </a:t>
            </a:r>
            <a:r>
              <a:rPr lang="en-US" sz="1100" dirty="0" err="1">
                <a:latin typeface="Courier New" charset="0"/>
                <a:cs typeface="Courier New" charset="0"/>
              </a:rPr>
              <a:t>power_state</a:t>
            </a:r>
            <a:r>
              <a:rPr lang="en-US" sz="11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  };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343400" y="4429125"/>
            <a:ext cx="4800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>
                <a:latin typeface="Courier New" charset="0"/>
                <a:cs typeface="Courier New" charset="0"/>
              </a:rPr>
              <a:t>object passive_controller {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period 300;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control_mode PROBABILITY_OFF;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distribution_type NORMAL;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observation_object Market_1;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observation_property current_market.clearing_price;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stdev_observation_property current_price_stdev_24h;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expectation_object Market_1;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expectation_property current_price_mean_24h;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comfort_level 1.00;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state_property override;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};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343400" y="1066800"/>
            <a:ext cx="5181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>
                <a:latin typeface="Courier New" charset="0"/>
                <a:cs typeface="Courier New" charset="0"/>
              </a:rPr>
              <a:t>object controller {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market Market_1;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bid_mode ON;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control_mode RAMP;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slider_setting 0.500;                 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base_setpoint cooling7*1;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period 300;    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average_target current_price_mean_24h;  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standard_deviation_target current_price_stdev_24h;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target air_temperature;       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setpoint cooling_setpoint;       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demand last_cooling_load;        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total hvac_load;          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load hvac_load;   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state power_state;         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range_high 5;        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range_low -3;   </a:t>
            </a:r>
          </a:p>
          <a:p>
            <a:r>
              <a:rPr lang="en-US" sz="1100">
                <a:latin typeface="Courier New" charset="0"/>
                <a:cs typeface="Courier New" charset="0"/>
              </a:rPr>
              <a:t>   };</a:t>
            </a:r>
          </a:p>
        </p:txBody>
      </p:sp>
      <p:sp>
        <p:nvSpPr>
          <p:cNvPr id="7" name="Oval 6"/>
          <p:cNvSpPr/>
          <p:nvPr/>
        </p:nvSpPr>
        <p:spPr>
          <a:xfrm>
            <a:off x="1524000" y="2743200"/>
            <a:ext cx="1143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10200" y="1524000"/>
            <a:ext cx="1143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724400"/>
            <a:ext cx="1524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308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Customer Billing</a:t>
            </a:r>
            <a:endParaRPr lang="en-US"/>
          </a:p>
        </p:txBody>
      </p:sp>
      <p:sp>
        <p:nvSpPr>
          <p:cNvPr id="61443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triplex_meter</a:t>
            </a:r>
            <a:r>
              <a:rPr lang="en-US" dirty="0" smtClean="0"/>
              <a:t> (customer meter)</a:t>
            </a:r>
          </a:p>
          <a:p>
            <a:pPr lvl="1"/>
            <a:r>
              <a:rPr lang="en-US" dirty="0" smtClean="0"/>
              <a:t>Three billing types: UNIFORM, TIERED, HOURLY (RTP)</a:t>
            </a:r>
          </a:p>
          <a:p>
            <a:pPr lvl="1"/>
            <a:r>
              <a:rPr lang="en-US" dirty="0" smtClean="0"/>
              <a:t>Includes a monthly fee and bill processing day</a:t>
            </a:r>
          </a:p>
          <a:p>
            <a:pPr lvl="1"/>
            <a:r>
              <a:rPr lang="en-US" dirty="0" err="1" smtClean="0"/>
              <a:t>bill_dump</a:t>
            </a:r>
            <a:r>
              <a:rPr lang="en-US" dirty="0" smtClean="0"/>
              <a:t> allows you to collect all bills in a single file</a:t>
            </a:r>
            <a:endParaRPr lang="en-US" dirty="0"/>
          </a:p>
        </p:txBody>
      </p:sp>
      <p:sp>
        <p:nvSpPr>
          <p:cNvPr id="61444" name="TextBox 3"/>
          <p:cNvSpPr txBox="1">
            <a:spLocks noChangeArrowheads="1"/>
          </p:cNvSpPr>
          <p:nvPr/>
        </p:nvSpPr>
        <p:spPr bwMode="auto">
          <a:xfrm>
            <a:off x="228600" y="3733800"/>
            <a:ext cx="2547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Courier New" charset="0"/>
                <a:cs typeface="Courier New" charset="0"/>
              </a:rPr>
              <a:t>object </a:t>
            </a:r>
            <a:r>
              <a:rPr lang="en-US" sz="1400" dirty="0" err="1">
                <a:latin typeface="Courier New" charset="0"/>
                <a:cs typeface="Courier New" charset="0"/>
              </a:rPr>
              <a:t>triplex_meter</a:t>
            </a:r>
            <a:r>
              <a:rPr lang="en-US" sz="1400" dirty="0">
                <a:latin typeface="Courier New" charset="0"/>
                <a:cs typeface="Courier New" charset="0"/>
              </a:rPr>
              <a:t> {</a:t>
            </a:r>
          </a:p>
          <a:p>
            <a:pPr eaLnBrk="1" hangingPunct="1"/>
            <a:r>
              <a:rPr lang="en-US" sz="1400" dirty="0">
                <a:latin typeface="Courier New" charset="0"/>
                <a:cs typeface="Courier New" charset="0"/>
              </a:rPr>
              <a:t>  </a:t>
            </a:r>
            <a:r>
              <a:rPr lang="en-US" sz="1400" dirty="0" err="1">
                <a:latin typeface="Courier New" charset="0"/>
                <a:cs typeface="Courier New" charset="0"/>
              </a:rPr>
              <a:t>bill_mode</a:t>
            </a:r>
            <a:r>
              <a:rPr lang="en-US" sz="1400" dirty="0">
                <a:latin typeface="Courier New" charset="0"/>
                <a:cs typeface="Courier New" charset="0"/>
              </a:rPr>
              <a:t> UNIFORM;</a:t>
            </a:r>
          </a:p>
          <a:p>
            <a:pPr eaLnBrk="1" hangingPunct="1"/>
            <a:r>
              <a:rPr lang="en-US" sz="1400" dirty="0">
                <a:latin typeface="Courier New" charset="0"/>
                <a:cs typeface="Courier New" charset="0"/>
              </a:rPr>
              <a:t>  price 0.1; // $/kWh</a:t>
            </a:r>
          </a:p>
          <a:p>
            <a:pPr eaLnBrk="1" hangingPunct="1"/>
            <a:r>
              <a:rPr lang="en-US" sz="1400" dirty="0">
                <a:latin typeface="Courier New" charset="0"/>
                <a:cs typeface="Courier New" charset="0"/>
              </a:rPr>
              <a:t>  </a:t>
            </a:r>
            <a:r>
              <a:rPr lang="en-US" sz="1400" dirty="0" err="1">
                <a:latin typeface="Courier New" charset="0"/>
                <a:cs typeface="Courier New" charset="0"/>
              </a:rPr>
              <a:t>bill_day</a:t>
            </a:r>
            <a:r>
              <a:rPr lang="en-US" sz="1400" dirty="0">
                <a:latin typeface="Courier New" charset="0"/>
                <a:cs typeface="Courier New" charset="0"/>
              </a:rPr>
              <a:t> 1;</a:t>
            </a:r>
          </a:p>
          <a:p>
            <a:pPr eaLnBrk="1" hangingPunct="1"/>
            <a:r>
              <a:rPr lang="en-US" sz="1400" dirty="0">
                <a:latin typeface="Courier New" charset="0"/>
                <a:cs typeface="Courier New" charset="0"/>
              </a:rPr>
              <a:t>  </a:t>
            </a:r>
            <a:r>
              <a:rPr lang="en-US" sz="1400" dirty="0" err="1">
                <a:latin typeface="Courier New" charset="0"/>
                <a:cs typeface="Courier New" charset="0"/>
              </a:rPr>
              <a:t>monthly_fee</a:t>
            </a:r>
            <a:r>
              <a:rPr lang="en-US" sz="1400" dirty="0">
                <a:latin typeface="Courier New" charset="0"/>
                <a:cs typeface="Courier New" charset="0"/>
              </a:rPr>
              <a:t> 10; //$</a:t>
            </a:r>
          </a:p>
          <a:p>
            <a:pPr eaLnBrk="1" hangingPunct="1"/>
            <a:r>
              <a:rPr lang="en-US" sz="14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61445" name="TextBox 4"/>
          <p:cNvSpPr txBox="1">
            <a:spLocks noChangeArrowheads="1"/>
          </p:cNvSpPr>
          <p:nvPr/>
        </p:nvSpPr>
        <p:spPr bwMode="auto">
          <a:xfrm>
            <a:off x="6045200" y="3733800"/>
            <a:ext cx="2870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object triplex_meter {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bill_mode TIERED;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price 0.1;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bill_day 1;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monthly_fee 10;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first_tier_energy 100;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first_tier_price 0.15;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second_tier_energy 500;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second_tier_price 0.18;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third_tier_energy 1000;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third_tier_price 0.20;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61446" name="TextBox 5"/>
          <p:cNvSpPr txBox="1">
            <a:spLocks noChangeArrowheads="1"/>
          </p:cNvSpPr>
          <p:nvPr/>
        </p:nvSpPr>
        <p:spPr bwMode="auto">
          <a:xfrm>
            <a:off x="3149600" y="3733800"/>
            <a:ext cx="287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object triplex_meter {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bill_mode HOURLY;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// name of the auction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power_market my_market;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bill_day 1;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monthly_fee 10;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61447" name="TextBox 6"/>
          <p:cNvSpPr txBox="1">
            <a:spLocks noChangeArrowheads="1"/>
          </p:cNvSpPr>
          <p:nvPr/>
        </p:nvSpPr>
        <p:spPr bwMode="auto">
          <a:xfrm>
            <a:off x="265113" y="5446713"/>
            <a:ext cx="36210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object bill_dump {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runtime </a:t>
            </a:r>
            <a:r>
              <a:rPr lang="ja-JP" altLang="en-US" sz="1400">
                <a:latin typeface="Courier New" charset="0"/>
                <a:cs typeface="Courier New" charset="0"/>
              </a:rPr>
              <a:t>‘</a:t>
            </a:r>
            <a:r>
              <a:rPr lang="en-US" sz="1400">
                <a:latin typeface="Courier New" charset="0"/>
                <a:cs typeface="Courier New" charset="0"/>
              </a:rPr>
              <a:t>2000-01-01 00:00:00</a:t>
            </a:r>
            <a:r>
              <a:rPr lang="ja-JP" altLang="en-US" sz="1400">
                <a:latin typeface="Courier New" charset="0"/>
                <a:cs typeface="Courier New" charset="0"/>
              </a:rPr>
              <a:t>’</a:t>
            </a:r>
            <a:r>
              <a:rPr lang="en-US" sz="140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  filename my_bill_dump.csv;</a:t>
            </a:r>
          </a:p>
          <a:p>
            <a:pPr eaLnBrk="1" hangingPunct="1"/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03889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GridLAB</a:t>
            </a:r>
            <a:r>
              <a:rPr lang="en-CA" dirty="0"/>
              <a:t>-D Tutorial 4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Database 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824913" y="6318250"/>
            <a:ext cx="319087" cy="539750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708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globals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Implements same functionality as tape module</a:t>
            </a:r>
          </a:p>
          <a:p>
            <a:endParaRPr lang="en-US" dirty="0"/>
          </a:p>
          <a:p>
            <a:r>
              <a:rPr lang="en-US" dirty="0" smtClean="0"/>
              <a:t>Global variables for </a:t>
            </a:r>
            <a:r>
              <a:rPr lang="en-US" dirty="0" err="1" smtClean="0"/>
              <a:t>mysql</a:t>
            </a:r>
            <a:r>
              <a:rPr lang="en-US" dirty="0" smtClean="0"/>
              <a:t> module: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module </a:t>
            </a:r>
            <a:r>
              <a:rPr lang="en-US" b="1" dirty="0" err="1">
                <a:latin typeface="Courier New"/>
                <a:cs typeface="Courier New"/>
              </a:rPr>
              <a:t>mysql</a:t>
            </a:r>
            <a:r>
              <a:rPr lang="en-US" b="1" dirty="0">
                <a:latin typeface="Courier New"/>
                <a:cs typeface="Courier New"/>
              </a:rPr>
              <a:t> {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hostname "</a:t>
            </a:r>
            <a:r>
              <a:rPr lang="en-US" b="1" dirty="0" err="1">
                <a:latin typeface="Courier New"/>
                <a:cs typeface="Courier New"/>
              </a:rPr>
              <a:t>localhost</a:t>
            </a:r>
            <a:r>
              <a:rPr lang="en-US" b="1" dirty="0">
                <a:latin typeface="Courier New"/>
                <a:cs typeface="Courier New"/>
              </a:rPr>
              <a:t>";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username "</a:t>
            </a:r>
            <a:r>
              <a:rPr lang="en-US" b="1" dirty="0" err="1">
                <a:latin typeface="Courier New"/>
                <a:cs typeface="Courier New"/>
              </a:rPr>
              <a:t>gridlabd</a:t>
            </a:r>
            <a:r>
              <a:rPr lang="en-US" b="1" dirty="0">
                <a:latin typeface="Courier New"/>
                <a:cs typeface="Courier New"/>
              </a:rPr>
              <a:t>";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password "";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schema "</a:t>
            </a:r>
            <a:r>
              <a:rPr lang="en-US" b="1" dirty="0" err="1">
                <a:latin typeface="Courier New"/>
                <a:cs typeface="Courier New"/>
              </a:rPr>
              <a:t>gridlabd</a:t>
            </a:r>
            <a:r>
              <a:rPr lang="en-US" b="1" dirty="0">
                <a:latin typeface="Courier New"/>
                <a:cs typeface="Courier New"/>
              </a:rPr>
              <a:t>";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port 3306;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socketname</a:t>
            </a:r>
            <a:r>
              <a:rPr lang="en-US" b="1" dirty="0">
                <a:latin typeface="Courier New"/>
                <a:cs typeface="Courier New"/>
              </a:rPr>
              <a:t> "/</a:t>
            </a:r>
            <a:r>
              <a:rPr lang="en-US" b="1" dirty="0" err="1">
                <a:latin typeface="Courier New"/>
                <a:cs typeface="Courier New"/>
              </a:rPr>
              <a:t>tmp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mysql.sock</a:t>
            </a:r>
            <a:r>
              <a:rPr lang="en-US" b="1" dirty="0">
                <a:latin typeface="Courier New"/>
                <a:cs typeface="Courier New"/>
              </a:rPr>
              <a:t>";</a:t>
            </a:r>
          </a:p>
          <a:p>
            <a:pPr marL="233362" lvl="1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44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by other objects to make queries</a:t>
            </a:r>
          </a:p>
          <a:p>
            <a:pPr lvl="1"/>
            <a:r>
              <a:rPr lang="en-US" dirty="0" smtClean="0"/>
              <a:t>Specify server access/protocol</a:t>
            </a:r>
          </a:p>
          <a:p>
            <a:pPr lvl="1"/>
            <a:r>
              <a:rPr lang="en-US" dirty="0" smtClean="0"/>
              <a:t>Specify default behaviors and options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database objects allowed</a:t>
            </a:r>
          </a:p>
          <a:p>
            <a:pPr lvl="1"/>
            <a:r>
              <a:rPr lang="en-US" dirty="0" smtClean="0"/>
              <a:t>If multiple used, each object must specify database to use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NOCREATE: disables automatic table creation</a:t>
            </a:r>
          </a:p>
          <a:p>
            <a:pPr lvl="1"/>
            <a:r>
              <a:rPr lang="en-US" dirty="0" smtClean="0"/>
              <a:t>NEWDB: destroys old schema before starting simulation</a:t>
            </a:r>
          </a:p>
          <a:p>
            <a:pPr lvl="1"/>
            <a:r>
              <a:rPr lang="en-US" dirty="0" smtClean="0"/>
              <a:t>OVERWRITE: destroys old data before writing new data</a:t>
            </a:r>
          </a:p>
        </p:txBody>
      </p:sp>
    </p:spTree>
    <p:extLst>
      <p:ext uri="{BB962C8B-B14F-4D97-AF65-F5344CB8AC3E}">
        <p14:creationId xmlns:p14="http://schemas.microsoft.com/office/powerpoint/2010/main" val="26697726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object database {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hostname "</a:t>
            </a:r>
            <a:r>
              <a:rPr lang="en-US" b="1" dirty="0" err="1">
                <a:latin typeface="Courier New"/>
                <a:cs typeface="Courier New"/>
              </a:rPr>
              <a:t>localhost</a:t>
            </a:r>
            <a:r>
              <a:rPr lang="en-US" b="1" dirty="0">
                <a:latin typeface="Courier New"/>
                <a:cs typeface="Courier New"/>
              </a:rPr>
              <a:t>";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username "</a:t>
            </a:r>
            <a:r>
              <a:rPr lang="en-US" b="1" dirty="0" err="1">
                <a:latin typeface="Courier New"/>
                <a:cs typeface="Courier New"/>
              </a:rPr>
              <a:t>gridlabd</a:t>
            </a:r>
            <a:r>
              <a:rPr lang="en-US" b="1" dirty="0">
                <a:latin typeface="Courier New"/>
                <a:cs typeface="Courier New"/>
              </a:rPr>
              <a:t>";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password "";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schema "</a:t>
            </a:r>
            <a:r>
              <a:rPr lang="en-US" b="1" dirty="0" err="1">
                <a:latin typeface="Courier New"/>
                <a:cs typeface="Courier New"/>
              </a:rPr>
              <a:t>gridlabd</a:t>
            </a:r>
            <a:r>
              <a:rPr lang="en-US" b="1" dirty="0">
                <a:latin typeface="Courier New"/>
                <a:cs typeface="Courier New"/>
              </a:rPr>
              <a:t>";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port 3306;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socketname</a:t>
            </a:r>
            <a:r>
              <a:rPr lang="en-US" b="1" dirty="0">
                <a:latin typeface="Courier New"/>
                <a:cs typeface="Courier New"/>
              </a:rPr>
              <a:t> "/</a:t>
            </a:r>
            <a:r>
              <a:rPr lang="en-US" b="1" dirty="0" err="1">
                <a:latin typeface="Courier New"/>
                <a:cs typeface="Courier New"/>
              </a:rPr>
              <a:t>tmp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mysql.sock</a:t>
            </a:r>
            <a:r>
              <a:rPr lang="en-US" b="1" dirty="0">
                <a:latin typeface="Courier New"/>
                <a:cs typeface="Courier New"/>
              </a:rPr>
              <a:t>";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options SHOWQUERY|NOCREATE|NEWDB|OVERWRITE;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on_init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i="1" dirty="0">
                <a:latin typeface="Courier New"/>
                <a:cs typeface="Courier New"/>
              </a:rPr>
              <a:t>file-name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on_sync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i="1" dirty="0">
                <a:latin typeface="Courier New"/>
                <a:cs typeface="Courier New"/>
              </a:rPr>
              <a:t>file-name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on_term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i="1" dirty="0">
                <a:latin typeface="Courier New"/>
                <a:cs typeface="Courier New"/>
              </a:rPr>
              <a:t>file-</a:t>
            </a:r>
            <a:r>
              <a:rPr lang="en-US" b="1" i="1" dirty="0">
                <a:latin typeface="Courier New"/>
                <a:cs typeface="Courier New"/>
              </a:rPr>
              <a:t>name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sync_interval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i="1" dirty="0">
                <a:latin typeface="Courier New"/>
                <a:cs typeface="Courier New"/>
              </a:rPr>
              <a:t>seconds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tz_offset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i="1" dirty="0">
                <a:latin typeface="Courier New"/>
                <a:cs typeface="Courier New"/>
              </a:rPr>
              <a:t>seconds</a:t>
            </a:r>
            <a:r>
              <a:rPr lang="en-US" b="1" dirty="0">
                <a:latin typeface="Courier New"/>
                <a:cs typeface="Courier New"/>
              </a:rPr>
              <a:t>; 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uses_dst</a:t>
            </a:r>
            <a:r>
              <a:rPr lang="en-US" b="1" dirty="0">
                <a:latin typeface="Courier New"/>
                <a:cs typeface="Courier New"/>
              </a:rPr>
              <a:t> FALSE;</a:t>
            </a:r>
          </a:p>
          <a:p>
            <a:pPr marL="233362" lvl="1" indent="0">
              <a:buNone/>
            </a:pP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752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object player {</a:t>
            </a:r>
          </a:p>
          <a:p>
            <a:r>
              <a:rPr lang="en-US" dirty="0">
                <a:latin typeface="Courier New"/>
                <a:cs typeface="Courier New"/>
              </a:rPr>
              <a:t>  property </a:t>
            </a:r>
            <a:r>
              <a:rPr lang="en-US" b="0" i="1" dirty="0">
                <a:latin typeface="Courier New"/>
                <a:cs typeface="Courier New"/>
              </a:rPr>
              <a:t>property-name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table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i="1" dirty="0" smtClean="0">
                <a:latin typeface="Courier New"/>
                <a:cs typeface="Courier New"/>
              </a:rPr>
              <a:t>source</a:t>
            </a:r>
            <a:r>
              <a:rPr lang="en-US" b="0" i="1" dirty="0">
                <a:latin typeface="Courier New"/>
                <a:cs typeface="Courier New"/>
              </a:rPr>
              <a:t>-table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connection </a:t>
            </a:r>
            <a:r>
              <a:rPr lang="en-US" b="0" i="1" dirty="0">
                <a:latin typeface="Courier New"/>
                <a:cs typeface="Courier New"/>
              </a:rPr>
              <a:t>database-object-name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  loop </a:t>
            </a:r>
            <a:r>
              <a:rPr lang="en-US" b="0" i="1" dirty="0">
                <a:latin typeface="Courier New"/>
                <a:cs typeface="Courier New"/>
              </a:rPr>
              <a:t>number-of-loops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Syntax </a:t>
            </a:r>
            <a:r>
              <a:rPr lang="en-US" dirty="0"/>
              <a:t>compatible with </a:t>
            </a:r>
            <a:r>
              <a:rPr lang="en-US" dirty="0" err="1"/>
              <a:t>tape:player</a:t>
            </a:r>
            <a:endParaRPr lang="en-US" dirty="0"/>
          </a:p>
          <a:p>
            <a:pPr lvl="1"/>
            <a:r>
              <a:rPr lang="en-US" dirty="0"/>
              <a:t>“file” </a:t>
            </a:r>
            <a:r>
              <a:rPr lang="en-US" dirty="0">
                <a:sym typeface="Wingdings"/>
              </a:rPr>
              <a:t></a:t>
            </a:r>
            <a:r>
              <a:rPr lang="en-US" dirty="0"/>
              <a:t> “table”</a:t>
            </a:r>
          </a:p>
          <a:p>
            <a:pPr lvl="1"/>
            <a:r>
              <a:rPr lang="en-US" dirty="0"/>
              <a:t>“mode” and “</a:t>
            </a:r>
            <a:r>
              <a:rPr lang="en-US" dirty="0" err="1"/>
              <a:t>filetype</a:t>
            </a:r>
            <a:r>
              <a:rPr lang="en-US" dirty="0"/>
              <a:t>” are ignored</a:t>
            </a:r>
          </a:p>
          <a:p>
            <a:endParaRPr lang="en-US" dirty="0"/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8241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Target object is parent (if specified)</a:t>
            </a:r>
          </a:p>
          <a:p>
            <a:pPr lvl="1"/>
            <a:r>
              <a:rPr lang="en-US" dirty="0" smtClean="0"/>
              <a:t>If absent, all properties my use specify object name</a:t>
            </a:r>
          </a:p>
          <a:p>
            <a:r>
              <a:rPr lang="en-US" dirty="0" smtClean="0"/>
              <a:t>Table name (aka, “file”)</a:t>
            </a:r>
          </a:p>
          <a:p>
            <a:pPr lvl="1"/>
            <a:r>
              <a:rPr lang="en-US" dirty="0" smtClean="0"/>
              <a:t>Multiple objects can use same table (must have same fields)</a:t>
            </a:r>
          </a:p>
          <a:p>
            <a:r>
              <a:rPr lang="en-US" dirty="0" smtClean="0"/>
              <a:t>Property list</a:t>
            </a:r>
          </a:p>
          <a:p>
            <a:pPr lvl="1"/>
            <a:r>
              <a:rPr lang="en-US" dirty="0" smtClean="0"/>
              <a:t>Multiple fields allowed (comma separated)</a:t>
            </a:r>
          </a:p>
          <a:p>
            <a:pPr lvl="1"/>
            <a:r>
              <a:rPr lang="en-US" dirty="0" smtClean="0"/>
              <a:t>Object name allowed (e.g., “</a:t>
            </a:r>
            <a:r>
              <a:rPr lang="en-US" dirty="0" err="1" smtClean="0"/>
              <a:t>name.property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Special fields</a:t>
            </a:r>
          </a:p>
          <a:p>
            <a:pPr lvl="1"/>
            <a:r>
              <a:rPr lang="en-US" dirty="0" smtClean="0"/>
              <a:t>Record id, default is “id”</a:t>
            </a:r>
          </a:p>
          <a:p>
            <a:pPr lvl="1"/>
            <a:r>
              <a:rPr lang="en-US" dirty="0" smtClean="0"/>
              <a:t>Timestamp, default “t”</a:t>
            </a:r>
            <a:endParaRPr lang="en-US" dirty="0"/>
          </a:p>
          <a:p>
            <a:pPr lvl="1"/>
            <a:r>
              <a:rPr lang="en-US" dirty="0" smtClean="0"/>
              <a:t>Header fields (name, class, latitude, longitude), default is “”</a:t>
            </a:r>
          </a:p>
        </p:txBody>
      </p:sp>
    </p:spTree>
    <p:extLst>
      <p:ext uri="{BB962C8B-B14F-4D97-AF65-F5344CB8AC3E}">
        <p14:creationId xmlns:p14="http://schemas.microsoft.com/office/powerpoint/2010/main" val="16761958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object collector {</a:t>
            </a:r>
          </a:p>
          <a:p>
            <a:r>
              <a:rPr lang="en-US" dirty="0">
                <a:latin typeface="Courier New"/>
                <a:cs typeface="Courier New"/>
              </a:rPr>
              <a:t>  property </a:t>
            </a:r>
            <a:r>
              <a:rPr lang="en-US" b="0" i="1" dirty="0">
                <a:latin typeface="Courier New"/>
                <a:cs typeface="Courier New"/>
              </a:rPr>
              <a:t>property-name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group </a:t>
            </a:r>
            <a:r>
              <a:rPr lang="en-US" b="0" i="1" dirty="0">
                <a:latin typeface="Courier New"/>
                <a:cs typeface="Courier New"/>
              </a:rPr>
              <a:t>group-spec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table|file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0" i="1" dirty="0">
                <a:latin typeface="Courier New"/>
                <a:cs typeface="Courier New"/>
              </a:rPr>
              <a:t>source-table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mode </a:t>
            </a:r>
            <a:r>
              <a:rPr lang="en-US" b="0" dirty="0">
                <a:latin typeface="Courier New"/>
                <a:cs typeface="Courier New"/>
              </a:rPr>
              <a:t>{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w"</a:t>
            </a:r>
            <a:r>
              <a:rPr lang="en-US" b="0" dirty="0" err="1">
                <a:latin typeface="Courier New"/>
                <a:cs typeface="Courier New"/>
              </a:rPr>
              <a:t>,</a:t>
            </a:r>
            <a:r>
              <a:rPr lang="en-US" dirty="0" err="1">
                <a:latin typeface="Courier New"/>
                <a:cs typeface="Courier New"/>
              </a:rPr>
              <a:t>"w+"</a:t>
            </a:r>
            <a:r>
              <a:rPr lang="en-US" b="0" dirty="0" err="1">
                <a:latin typeface="Courier New"/>
                <a:cs typeface="Courier New"/>
              </a:rPr>
              <a:t>,</a:t>
            </a:r>
            <a:r>
              <a:rPr lang="en-US" dirty="0" err="1">
                <a:latin typeface="Courier New"/>
                <a:cs typeface="Courier New"/>
              </a:rPr>
              <a:t>"a"</a:t>
            </a:r>
            <a:r>
              <a:rPr lang="en-US" b="0" dirty="0" err="1">
                <a:latin typeface="Courier New"/>
                <a:cs typeface="Courier New"/>
              </a:rPr>
              <a:t>,</a:t>
            </a:r>
            <a:r>
              <a:rPr lang="en-US" dirty="0" err="1">
                <a:latin typeface="Courier New"/>
                <a:cs typeface="Courier New"/>
              </a:rPr>
              <a:t>"a</a:t>
            </a:r>
            <a:r>
              <a:rPr lang="en-US" dirty="0">
                <a:latin typeface="Courier New"/>
                <a:cs typeface="Courier New"/>
              </a:rPr>
              <a:t>+"</a:t>
            </a:r>
            <a:r>
              <a:rPr lang="en-US" b="0" dirty="0">
                <a:latin typeface="Courier New"/>
                <a:cs typeface="Courier New"/>
              </a:rPr>
              <a:t>}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limit </a:t>
            </a:r>
            <a:r>
              <a:rPr lang="en-US" b="0" i="1" dirty="0">
                <a:latin typeface="Courier New"/>
                <a:cs typeface="Courier New"/>
              </a:rPr>
              <a:t>max-rows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interval </a:t>
            </a:r>
            <a:r>
              <a:rPr lang="en-US" b="0" i="1" dirty="0">
                <a:latin typeface="Courier New"/>
                <a:cs typeface="Courier New"/>
              </a:rPr>
              <a:t>seconds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connection </a:t>
            </a:r>
            <a:r>
              <a:rPr lang="en-US" b="0" i="1" dirty="0">
                <a:latin typeface="Courier New"/>
                <a:cs typeface="Courier New"/>
              </a:rPr>
              <a:t>database-object-name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options PURGE;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83582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Workbench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BDDBA35-47C8-E04B-AE8C-CE09ADF475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Price Elasticity of the End Use Loads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375533" y="3005821"/>
            <a:ext cx="5580788" cy="3476468"/>
            <a:chOff x="132348" y="1760538"/>
            <a:chExt cx="7588444" cy="4727108"/>
          </a:xfrm>
        </p:grpSpPr>
        <p:sp>
          <p:nvSpPr>
            <p:cNvPr id="635907" name="Freeform 3"/>
            <p:cNvSpPr>
              <a:spLocks/>
            </p:cNvSpPr>
            <p:nvPr/>
          </p:nvSpPr>
          <p:spPr bwMode="auto">
            <a:xfrm>
              <a:off x="1952625" y="1835150"/>
              <a:ext cx="4022726" cy="3990975"/>
            </a:xfrm>
            <a:custGeom>
              <a:avLst/>
              <a:gdLst>
                <a:gd name="T0" fmla="*/ 0 w 608"/>
                <a:gd name="T1" fmla="*/ 2147483647 h 977"/>
                <a:gd name="T2" fmla="*/ 2147483647 w 608"/>
                <a:gd name="T3" fmla="*/ 2147483647 h 977"/>
                <a:gd name="T4" fmla="*/ 2147483647 w 608"/>
                <a:gd name="T5" fmla="*/ 2147483647 h 977"/>
                <a:gd name="T6" fmla="*/ 2147483647 w 608"/>
                <a:gd name="T7" fmla="*/ 2147483647 h 977"/>
                <a:gd name="T8" fmla="*/ 2147483647 w 608"/>
                <a:gd name="T9" fmla="*/ 0 h 9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8"/>
                <a:gd name="T16" fmla="*/ 0 h 977"/>
                <a:gd name="T17" fmla="*/ 608 w 608"/>
                <a:gd name="T18" fmla="*/ 977 h 9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8" h="977">
                  <a:moveTo>
                    <a:pt x="0" y="973"/>
                  </a:moveTo>
                  <a:cubicBezTo>
                    <a:pt x="11" y="972"/>
                    <a:pt x="26" y="977"/>
                    <a:pt x="71" y="966"/>
                  </a:cubicBezTo>
                  <a:cubicBezTo>
                    <a:pt x="116" y="955"/>
                    <a:pt x="196" y="970"/>
                    <a:pt x="269" y="909"/>
                  </a:cubicBezTo>
                  <a:cubicBezTo>
                    <a:pt x="342" y="848"/>
                    <a:pt x="450" y="753"/>
                    <a:pt x="506" y="602"/>
                  </a:cubicBezTo>
                  <a:cubicBezTo>
                    <a:pt x="562" y="451"/>
                    <a:pt x="587" y="125"/>
                    <a:pt x="608" y="0"/>
                  </a:cubicBezTo>
                </a:path>
              </a:pathLst>
            </a:cu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5908" name="Arc 4"/>
            <p:cNvSpPr>
              <a:spLocks/>
            </p:cNvSpPr>
            <p:nvPr/>
          </p:nvSpPr>
          <p:spPr bwMode="auto">
            <a:xfrm rot="16649985">
              <a:off x="4753769" y="2621757"/>
              <a:ext cx="1000125" cy="1125536"/>
            </a:xfrm>
            <a:custGeom>
              <a:avLst/>
              <a:gdLst>
                <a:gd name="T0" fmla="*/ 2147483647 w 21547"/>
                <a:gd name="T1" fmla="*/ 0 h 17929"/>
                <a:gd name="T2" fmla="*/ 2147483647 w 21547"/>
                <a:gd name="T3" fmla="*/ 2147483647 h 17929"/>
                <a:gd name="T4" fmla="*/ 0 w 21547"/>
                <a:gd name="T5" fmla="*/ 2147483647 h 17929"/>
                <a:gd name="T6" fmla="*/ 0 60000 65536"/>
                <a:gd name="T7" fmla="*/ 0 60000 65536"/>
                <a:gd name="T8" fmla="*/ 0 60000 65536"/>
                <a:gd name="T9" fmla="*/ 0 w 21547"/>
                <a:gd name="T10" fmla="*/ 0 h 17929"/>
                <a:gd name="T11" fmla="*/ 21547 w 21547"/>
                <a:gd name="T12" fmla="*/ 17929 h 179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7" h="17929" fill="none" extrusionOk="0">
                  <a:moveTo>
                    <a:pt x="12046" y="0"/>
                  </a:moveTo>
                  <a:cubicBezTo>
                    <a:pt x="17576" y="3715"/>
                    <a:pt x="21081" y="9774"/>
                    <a:pt x="21547" y="16419"/>
                  </a:cubicBezTo>
                </a:path>
                <a:path w="21547" h="17929" stroke="0" extrusionOk="0">
                  <a:moveTo>
                    <a:pt x="12046" y="0"/>
                  </a:moveTo>
                  <a:cubicBezTo>
                    <a:pt x="17576" y="3715"/>
                    <a:pt x="21081" y="9774"/>
                    <a:pt x="21547" y="16419"/>
                  </a:cubicBezTo>
                  <a:lnTo>
                    <a:pt x="0" y="17929"/>
                  </a:lnTo>
                  <a:lnTo>
                    <a:pt x="12046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909" name="Line 5"/>
            <p:cNvSpPr>
              <a:spLocks noChangeShapeType="1"/>
            </p:cNvSpPr>
            <p:nvPr/>
          </p:nvSpPr>
          <p:spPr bwMode="auto">
            <a:xfrm rot="-1549760">
              <a:off x="4922838" y="1760538"/>
              <a:ext cx="31750" cy="4081462"/>
            </a:xfrm>
            <a:prstGeom prst="line">
              <a:avLst/>
            </a:prstGeom>
            <a:noFill/>
            <a:ln w="57150">
              <a:solidFill>
                <a:srgbClr val="69BE2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rgbClr val="69BE28"/>
                </a:solidFill>
              </a:endParaRPr>
            </a:p>
          </p:txBody>
        </p:sp>
        <p:sp>
          <p:nvSpPr>
            <p:cNvPr id="635910" name="Text Box 6"/>
            <p:cNvSpPr txBox="1">
              <a:spLocks noChangeArrowheads="1"/>
            </p:cNvSpPr>
            <p:nvPr/>
          </p:nvSpPr>
          <p:spPr bwMode="auto">
            <a:xfrm>
              <a:off x="2540870" y="2065835"/>
              <a:ext cx="1627018" cy="96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 b="1" dirty="0">
                  <a:solidFill>
                    <a:srgbClr val="69BE28"/>
                  </a:solidFill>
                  <a:latin typeface="+mn-lt"/>
                  <a:cs typeface="Times New Roman" charset="0"/>
                </a:rPr>
                <a:t>Demand</a:t>
              </a:r>
            </a:p>
            <a:p>
              <a:r>
                <a:rPr lang="en-US" sz="2000" b="1" dirty="0">
                  <a:solidFill>
                    <a:srgbClr val="69BE28"/>
                  </a:solidFill>
                  <a:latin typeface="+mn-lt"/>
                </a:rPr>
                <a:t>(elastic)</a:t>
              </a:r>
            </a:p>
          </p:txBody>
        </p:sp>
        <p:sp>
          <p:nvSpPr>
            <p:cNvPr id="635911" name="Rectangle 7"/>
            <p:cNvSpPr>
              <a:spLocks noChangeArrowheads="1"/>
            </p:cNvSpPr>
            <p:nvPr/>
          </p:nvSpPr>
          <p:spPr bwMode="auto">
            <a:xfrm>
              <a:off x="5825608" y="2945229"/>
              <a:ext cx="1627018" cy="509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2000" b="1" dirty="0">
                  <a:solidFill>
                    <a:srgbClr val="FF0000"/>
                  </a:solidFill>
                  <a:cs typeface="Times New Roman" charset="0"/>
                </a:rPr>
                <a:t>Demand</a:t>
              </a:r>
            </a:p>
          </p:txBody>
        </p:sp>
        <p:sp>
          <p:nvSpPr>
            <p:cNvPr id="635912" name="Line 8"/>
            <p:cNvSpPr>
              <a:spLocks noChangeShapeType="1"/>
            </p:cNvSpPr>
            <p:nvPr/>
          </p:nvSpPr>
          <p:spPr bwMode="auto">
            <a:xfrm flipH="1">
              <a:off x="5840413" y="1892300"/>
              <a:ext cx="12700" cy="375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5913" name="Text Box 9"/>
            <p:cNvSpPr txBox="1">
              <a:spLocks noChangeArrowheads="1"/>
            </p:cNvSpPr>
            <p:nvPr/>
          </p:nvSpPr>
          <p:spPr bwMode="auto">
            <a:xfrm>
              <a:off x="2040655" y="4883150"/>
              <a:ext cx="1436842" cy="54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 b="1">
                  <a:solidFill>
                    <a:srgbClr val="9900CC"/>
                  </a:solidFill>
                  <a:latin typeface="+mn-lt"/>
                  <a:cs typeface="Times New Roman" charset="0"/>
                </a:rPr>
                <a:t>Supply</a:t>
              </a:r>
            </a:p>
          </p:txBody>
        </p:sp>
        <p:sp>
          <p:nvSpPr>
            <p:cNvPr id="635914" name="Text Box 10"/>
            <p:cNvSpPr txBox="1">
              <a:spLocks noChangeArrowheads="1"/>
            </p:cNvSpPr>
            <p:nvPr/>
          </p:nvSpPr>
          <p:spPr bwMode="auto">
            <a:xfrm>
              <a:off x="6082045" y="2020889"/>
              <a:ext cx="1104236" cy="54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+mn-lt"/>
                  <a:cs typeface="Times New Roman" charset="0"/>
                </a:rPr>
                <a:t>Price</a:t>
              </a:r>
            </a:p>
          </p:txBody>
        </p:sp>
        <p:sp>
          <p:nvSpPr>
            <p:cNvPr id="635915" name="Oval 11"/>
            <p:cNvSpPr>
              <a:spLocks noChangeArrowheads="1"/>
            </p:cNvSpPr>
            <p:nvPr/>
          </p:nvSpPr>
          <p:spPr bwMode="auto">
            <a:xfrm>
              <a:off x="5670550" y="2105025"/>
              <a:ext cx="381000" cy="354013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5916" name="Oval 12"/>
            <p:cNvSpPr>
              <a:spLocks noChangeArrowheads="1"/>
            </p:cNvSpPr>
            <p:nvPr/>
          </p:nvSpPr>
          <p:spPr bwMode="auto">
            <a:xfrm>
              <a:off x="5000625" y="4197350"/>
              <a:ext cx="395288" cy="366713"/>
            </a:xfrm>
            <a:prstGeom prst="ellipse">
              <a:avLst/>
            </a:prstGeom>
            <a:solidFill>
              <a:srgbClr val="69BE28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2949805" y="5943599"/>
              <a:ext cx="2668358" cy="54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/>
              <a:r>
                <a:rPr lang="en-US" sz="2000" b="1">
                  <a:solidFill>
                    <a:srgbClr val="000000"/>
                  </a:solidFill>
                  <a:latin typeface="+mn-lt"/>
                  <a:cs typeface="Times New Roman" charset="0"/>
                </a:rPr>
                <a:t>Quantity (MW)</a:t>
              </a:r>
              <a:r>
                <a:rPr lang="en-US" sz="1100" b="1">
                  <a:solidFill>
                    <a:srgbClr val="000000"/>
                  </a:solidFill>
                  <a:latin typeface="+mn-lt"/>
                  <a:cs typeface="Times New Roman" charset="0"/>
                </a:rPr>
                <a:t> </a:t>
              </a: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132348" y="3276600"/>
              <a:ext cx="1391069" cy="96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+mn-lt"/>
                  <a:cs typeface="Times New Roman" charset="0"/>
                </a:rPr>
                <a:t>Price</a:t>
              </a:r>
              <a:br>
                <a:rPr lang="en-US" sz="2000" b="1" dirty="0">
                  <a:solidFill>
                    <a:srgbClr val="000000"/>
                  </a:solidFill>
                  <a:latin typeface="+mn-lt"/>
                  <a:cs typeface="Times New Roman" charset="0"/>
                </a:rPr>
              </a:br>
              <a:r>
                <a:rPr lang="en-US" sz="2000" b="1" dirty="0">
                  <a:solidFill>
                    <a:srgbClr val="000000"/>
                  </a:solidFill>
                  <a:latin typeface="+mn-lt"/>
                  <a:cs typeface="Times New Roman" charset="0"/>
                </a:rPr>
                <a:t>($/MW)</a:t>
              </a:r>
            </a:p>
          </p:txBody>
        </p:sp>
        <p:sp>
          <p:nvSpPr>
            <p:cNvPr id="635920" name="Text Box 16"/>
            <p:cNvSpPr txBox="1">
              <a:spLocks noChangeArrowheads="1"/>
            </p:cNvSpPr>
            <p:nvPr/>
          </p:nvSpPr>
          <p:spPr bwMode="auto">
            <a:xfrm>
              <a:off x="3896389" y="4097366"/>
              <a:ext cx="1104236" cy="54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 b="1" dirty="0" smtClean="0">
                  <a:solidFill>
                    <a:srgbClr val="69BE28"/>
                  </a:solidFill>
                  <a:latin typeface="+mn-lt"/>
                </a:rPr>
                <a:t>Price</a:t>
              </a:r>
              <a:endParaRPr lang="en-US" sz="2000" b="1" dirty="0">
                <a:solidFill>
                  <a:srgbClr val="69BE28"/>
                </a:solidFill>
                <a:latin typeface="+mn-lt"/>
              </a:endParaRPr>
            </a:p>
          </p:txBody>
        </p:sp>
        <p:sp>
          <p:nvSpPr>
            <p:cNvPr id="635921" name="Rectangle 17"/>
            <p:cNvSpPr>
              <a:spLocks noChangeArrowheads="1"/>
            </p:cNvSpPr>
            <p:nvPr/>
          </p:nvSpPr>
          <p:spPr bwMode="auto">
            <a:xfrm>
              <a:off x="5841749" y="3380970"/>
              <a:ext cx="1879043" cy="509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2000" b="1" dirty="0">
                  <a:solidFill>
                    <a:srgbClr val="FF0000"/>
                  </a:solidFill>
                  <a:cs typeface="Times New Roman" charset="0"/>
                </a:rPr>
                <a:t>(inelastic)</a:t>
              </a: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433774"/>
              </p:ext>
            </p:extLst>
          </p:nvPr>
        </p:nvGraphicFramePr>
        <p:xfrm>
          <a:off x="2792104" y="1447800"/>
          <a:ext cx="381896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4" imgW="1803400" imgH="431800" progId="Equation.3">
                  <p:embed/>
                </p:oleObj>
              </mc:Choice>
              <mc:Fallback>
                <p:oleObj name="Equation" r:id="rId4" imgW="1803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2104" y="1447800"/>
                        <a:ext cx="381896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590800" y="6096000"/>
            <a:ext cx="4572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90800" y="2819400"/>
            <a:ext cx="0" cy="3262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9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824913" y="6318250"/>
            <a:ext cx="319087" cy="539750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428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50179A-2407-0C4D-A661-AB48B2FFD638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3491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the CVR 13 Node system for 7 days with a constant price signal.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Plot the Regulator apparent power consumption, voltage at the regulator control node, price signals, and the HVAC system population statistics.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peak load and how many HVAC units are in operation at this time?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4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49FC610-B91C-9A4F-9D99-DCBAECC0172E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Run the CVR 13 Node system for 7 days with the default price signal.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 Plot the Regulator apparent power consumption, voltage at the regulator control node, price signals, and the HVAC system population statistics.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How does the system operate with the price signal compare to without?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1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66150" y="6318250"/>
            <a:ext cx="319088" cy="5397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E4AEBD-C3F5-0E41-BE14-A8561ED43FD6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Develop a control signal, i.e. price signal, that you think optimally controls the system.  Explain your basis for this control signal.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Run the CVR 13 Node system for 7 days with the custom price signal.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 Plot the Regulator apparent power consumption, voltage at the regulator control node, and the HVAC system population statistics.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How does this signal perform.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What is your opinion of a passive control signal?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 smtClean="0"/>
          </a:p>
          <a:p>
            <a:pPr marL="457200" indent="-457200">
              <a:buFont typeface="+mj-lt"/>
              <a:buAutoNum type="arabicPeriod" startAt="7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53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dirty="0" smtClean="0"/>
              <a:t>Using the IEEE 4-node, replace the load with a single home (don</a:t>
            </a:r>
            <a:r>
              <a:rPr lang="ja-JP" altLang="en-US" dirty="0" smtClean="0"/>
              <a:t>’</a:t>
            </a:r>
            <a:r>
              <a:rPr lang="en-US" dirty="0" smtClean="0"/>
              <a:t>t forget the transformer) with a double ramp HVAC controller. 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Create an auction object using 24 hour statistics in BUYER_ONLY mode. 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Observe the difference in demand when using different slider settings.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dirty="0" smtClean="0"/>
              <a:t>Add a water heater and a passive controller in probabilistic off mode.  Observe the effect of the comfort level on demand.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dirty="0" smtClean="0"/>
              <a:t>Add billing to the customer meter and try the various billing types. Observe the differences in bills.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dirty="0" smtClean="0"/>
              <a:t>Observe the IEEE-13 node test system with markets.</a:t>
            </a:r>
          </a:p>
          <a:p>
            <a:pPr marL="457200" indent="-457200">
              <a:buFont typeface="+mj-lt"/>
              <a:buAutoNum type="arabicPeriod" startAt="1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8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61A6BF1-9EC0-8245-883D-4D6684C549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inelastic demand</a:t>
            </a:r>
            <a:endParaRPr lang="en-US" dirty="0"/>
          </a:p>
        </p:txBody>
      </p:sp>
      <p:sp>
        <p:nvSpPr>
          <p:cNvPr id="7171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Systems design to meet peak inelastic load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Requires more installed generation capacity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Causes more costly unit to be dispatched on peal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5599"/>
            <a:ext cx="5867400" cy="353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8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-31750" y="1766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5C14F45-CE3B-4C46-B7BF-9E98A3C11F0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20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Utilization of Electricity Infrastructure</a:t>
            </a:r>
            <a:endParaRPr lang="en-US"/>
          </a:p>
        </p:txBody>
      </p:sp>
      <p:sp>
        <p:nvSpPr>
          <p:cNvPr id="637973" name="Rectangle 21"/>
          <p:cNvSpPr>
            <a:spLocks noGrp="1" noChangeArrowheads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25% of distribution &amp; 10% of generation assets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Asset value is 100s of billions of dollars used less than 400 h/y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for </a:t>
            </a:r>
            <a:r>
              <a:rPr lang="en-US" sz="2000" dirty="0" smtClean="0"/>
              <a:t>transmission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990600" y="2651919"/>
            <a:ext cx="7181850" cy="4510881"/>
            <a:chOff x="990600" y="2651919"/>
            <a:chExt cx="7181850" cy="4510881"/>
          </a:xfrm>
        </p:grpSpPr>
        <p:grpSp>
          <p:nvGrpSpPr>
            <p:cNvPr id="7" name="Group 6"/>
            <p:cNvGrpSpPr/>
            <p:nvPr/>
          </p:nvGrpSpPr>
          <p:grpSpPr>
            <a:xfrm>
              <a:off x="990600" y="2651919"/>
              <a:ext cx="7181850" cy="4045744"/>
              <a:chOff x="990600" y="2651919"/>
              <a:chExt cx="7181850" cy="4045744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2849645"/>
                  </p:ext>
                </p:extLst>
              </p:nvPr>
            </p:nvGraphicFramePr>
            <p:xfrm>
              <a:off x="990600" y="2836863"/>
              <a:ext cx="7181850" cy="3860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4" name="Worksheet" r:id="rId5" imgW="5362575" imgH="3086100" progId="Excel.Sheet.8">
                      <p:embed/>
                    </p:oleObj>
                  </mc:Choice>
                  <mc:Fallback>
                    <p:oleObj name="Worksheet" r:id="rId5" imgW="5362575" imgH="3086100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3410" t="11852" r="5115" b="10370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0600" y="2836863"/>
                            <a:ext cx="7181850" cy="3860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CC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7956" name="Line 4"/>
              <p:cNvSpPr>
                <a:spLocks noChangeShapeType="1"/>
              </p:cNvSpPr>
              <p:nvPr/>
            </p:nvSpPr>
            <p:spPr bwMode="auto">
              <a:xfrm flipV="1">
                <a:off x="2178050" y="2986088"/>
                <a:ext cx="0" cy="30051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57" name="Line 5"/>
              <p:cNvSpPr>
                <a:spLocks noChangeShapeType="1"/>
              </p:cNvSpPr>
              <p:nvPr/>
            </p:nvSpPr>
            <p:spPr bwMode="auto">
              <a:xfrm flipH="1">
                <a:off x="1916112" y="3792538"/>
                <a:ext cx="25082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58" name="Text Box 6"/>
              <p:cNvSpPr txBox="1">
                <a:spLocks noChangeArrowheads="1"/>
              </p:cNvSpPr>
              <p:nvPr/>
            </p:nvSpPr>
            <p:spPr bwMode="auto">
              <a:xfrm>
                <a:off x="2000250" y="6065838"/>
                <a:ext cx="4413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/>
                  <a:t>5%</a:t>
                </a:r>
              </a:p>
            </p:txBody>
          </p:sp>
          <p:grpSp>
            <p:nvGrpSpPr>
              <p:cNvPr id="2" name="Group 7"/>
              <p:cNvGrpSpPr>
                <a:grpSpLocks/>
              </p:cNvGrpSpPr>
              <p:nvPr/>
            </p:nvGrpSpPr>
            <p:grpSpPr bwMode="auto">
              <a:xfrm>
                <a:off x="2243137" y="4916488"/>
                <a:ext cx="2363788" cy="366713"/>
                <a:chOff x="1296" y="2546"/>
                <a:chExt cx="1489" cy="231"/>
              </a:xfrm>
            </p:grpSpPr>
            <p:sp>
              <p:nvSpPr>
                <p:cNvPr id="8214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296" y="2681"/>
                  <a:ext cx="254" cy="4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533" y="2546"/>
                  <a:ext cx="125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b="1" dirty="0">
                      <a:solidFill>
                        <a:srgbClr val="FF0000"/>
                      </a:solidFill>
                    </a:rPr>
                    <a:t>5% = ~400 </a:t>
                  </a:r>
                  <a:r>
                    <a:rPr lang="en-US" b="1" dirty="0" err="1">
                      <a:solidFill>
                        <a:srgbClr val="FF0000"/>
                      </a:solidFill>
                    </a:rPr>
                    <a:t>hrs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/</a:t>
                  </a:r>
                  <a:r>
                    <a:rPr lang="en-US" b="1" dirty="0" err="1">
                      <a:solidFill>
                        <a:srgbClr val="FF0000"/>
                      </a:solidFill>
                    </a:rPr>
                    <a:t>yr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37962" name="Text Box 10"/>
              <p:cNvSpPr txBox="1">
                <a:spLocks noChangeArrowheads="1"/>
              </p:cNvSpPr>
              <p:nvPr/>
            </p:nvSpPr>
            <p:spPr bwMode="auto">
              <a:xfrm>
                <a:off x="1401762" y="3648076"/>
                <a:ext cx="53975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>
                    <a:solidFill>
                      <a:srgbClr val="FF0000"/>
                    </a:solidFill>
                  </a:rPr>
                  <a:t>75%</a:t>
                </a:r>
              </a:p>
            </p:txBody>
          </p:sp>
          <p:sp>
            <p:nvSpPr>
              <p:cNvPr id="637963" name="Text Box 11"/>
              <p:cNvSpPr txBox="1">
                <a:spLocks noChangeArrowheads="1"/>
              </p:cNvSpPr>
              <p:nvPr/>
            </p:nvSpPr>
            <p:spPr bwMode="auto">
              <a:xfrm>
                <a:off x="1390650" y="3168651"/>
                <a:ext cx="53975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>
                    <a:solidFill>
                      <a:srgbClr val="FF0000"/>
                    </a:solidFill>
                  </a:rPr>
                  <a:t>90%</a:t>
                </a:r>
              </a:p>
            </p:txBody>
          </p:sp>
          <p:sp>
            <p:nvSpPr>
              <p:cNvPr id="637964" name="Line 12"/>
              <p:cNvSpPr>
                <a:spLocks noChangeShapeType="1"/>
              </p:cNvSpPr>
              <p:nvPr/>
            </p:nvSpPr>
            <p:spPr bwMode="auto">
              <a:xfrm flipH="1">
                <a:off x="1922462" y="3336926"/>
                <a:ext cx="25082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6" name="Text Box 22"/>
              <p:cNvSpPr txBox="1">
                <a:spLocks noChangeArrowheads="1"/>
              </p:cNvSpPr>
              <p:nvPr/>
            </p:nvSpPr>
            <p:spPr bwMode="auto">
              <a:xfrm>
                <a:off x="1666081" y="2651919"/>
                <a:ext cx="6269038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dirty="0">
                    <a:latin typeface="Times New Roman" charset="0"/>
                    <a:cs typeface="Times New Roman" charset="0"/>
                  </a:rPr>
                  <a:t>Hourly Loads as Fraction of Peak, Sorted from Highest to Lowest</a:t>
                </a:r>
              </a:p>
            </p:txBody>
          </p:sp>
        </p:grpSp>
        <p:grpSp>
          <p:nvGrpSpPr>
            <p:cNvPr id="8203" name="Group 13"/>
            <p:cNvGrpSpPr>
              <a:grpSpLocks/>
            </p:cNvGrpSpPr>
            <p:nvPr/>
          </p:nvGrpSpPr>
          <p:grpSpPr bwMode="auto">
            <a:xfrm>
              <a:off x="2644503" y="3236912"/>
              <a:ext cx="5448300" cy="3925888"/>
              <a:chOff x="1536" y="1470"/>
              <a:chExt cx="3432" cy="2473"/>
            </a:xfrm>
          </p:grpSpPr>
          <p:sp>
            <p:nvSpPr>
              <p:cNvPr id="8208" name="Rectangle 14"/>
              <p:cNvSpPr>
                <a:spLocks noChangeArrowheads="1"/>
              </p:cNvSpPr>
              <p:nvPr/>
            </p:nvSpPr>
            <p:spPr bwMode="auto">
              <a:xfrm>
                <a:off x="1536" y="3662"/>
                <a:ext cx="2654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9" name="Text Box 15"/>
              <p:cNvSpPr txBox="1">
                <a:spLocks noChangeArrowheads="1"/>
              </p:cNvSpPr>
              <p:nvPr/>
            </p:nvSpPr>
            <p:spPr bwMode="auto">
              <a:xfrm>
                <a:off x="4313" y="3443"/>
                <a:ext cx="65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/>
                  <a:t>(8,760 hrs)</a:t>
                </a:r>
              </a:p>
            </p:txBody>
          </p:sp>
          <p:sp>
            <p:nvSpPr>
              <p:cNvPr id="8210" name="Text Box 16"/>
              <p:cNvSpPr txBox="1">
                <a:spLocks noChangeArrowheads="1"/>
              </p:cNvSpPr>
              <p:nvPr/>
            </p:nvSpPr>
            <p:spPr bwMode="auto">
              <a:xfrm>
                <a:off x="2917" y="2541"/>
                <a:ext cx="9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/>
                  <a:t>distribution</a:t>
                </a:r>
              </a:p>
            </p:txBody>
          </p:sp>
          <p:sp>
            <p:nvSpPr>
              <p:cNvPr id="8211" name="Text Box 17"/>
              <p:cNvSpPr txBox="1">
                <a:spLocks noChangeArrowheads="1"/>
              </p:cNvSpPr>
              <p:nvPr/>
            </p:nvSpPr>
            <p:spPr bwMode="auto">
              <a:xfrm>
                <a:off x="2816" y="1470"/>
                <a:ext cx="8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dirty="0"/>
                  <a:t>generation</a:t>
                </a:r>
              </a:p>
            </p:txBody>
          </p:sp>
          <p:sp>
            <p:nvSpPr>
              <p:cNvPr id="8212" name="Line 18"/>
              <p:cNvSpPr>
                <a:spLocks noChangeShapeType="1"/>
              </p:cNvSpPr>
              <p:nvPr/>
            </p:nvSpPr>
            <p:spPr bwMode="auto">
              <a:xfrm flipH="1">
                <a:off x="2695" y="1632"/>
                <a:ext cx="144" cy="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3" name="Line 19"/>
              <p:cNvSpPr>
                <a:spLocks noChangeShapeType="1"/>
              </p:cNvSpPr>
              <p:nvPr/>
            </p:nvSpPr>
            <p:spPr bwMode="auto">
              <a:xfrm>
                <a:off x="2872" y="2408"/>
                <a:ext cx="111" cy="1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5684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79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3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37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37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73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872B1F55C4DE4CA2A5FEBE29F43349" ma:contentTypeVersion="6" ma:contentTypeDescription="Create a new document." ma:contentTypeScope="" ma:versionID="5fd1a361dd7e4939b0a8ebac5f9bcf4c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36fd912c2b4efb89499702243545b9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BAEB46-93B8-48EA-AB06-6314274B41D7}">
  <ds:schemaRefs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BEDFC1-ADC1-43FD-8572-166E2C9060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585FCB-0F9F-4F71-BC26-82A06F3AB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3963</Words>
  <Application>Microsoft Macintosh PowerPoint</Application>
  <PresentationFormat>On-screen Show (4:3)</PresentationFormat>
  <Paragraphs>934</Paragraphs>
  <Slides>74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7" baseType="lpstr">
      <vt:lpstr>Blank</vt:lpstr>
      <vt:lpstr>Equation</vt:lpstr>
      <vt:lpstr>Worksheet</vt:lpstr>
      <vt:lpstr>GridLAB-D Tutorial 4</vt:lpstr>
      <vt:lpstr>Tutorial Overview</vt:lpstr>
      <vt:lpstr>What is demand response (DR)?</vt:lpstr>
      <vt:lpstr>Demand response benefits</vt:lpstr>
      <vt:lpstr>Dispatch of demand response</vt:lpstr>
      <vt:lpstr>Market-based DR</vt:lpstr>
      <vt:lpstr>Price Elasticity of the End Use Loads</vt:lpstr>
      <vt:lpstr>Impact of inelastic demand</vt:lpstr>
      <vt:lpstr>Utilization of Electricity Infrastructure</vt:lpstr>
      <vt:lpstr>Peak Load Reduction</vt:lpstr>
      <vt:lpstr>Peak Load Reduction cont.</vt:lpstr>
      <vt:lpstr>Optimal Peak Reduction</vt:lpstr>
      <vt:lpstr>Realistic Peak Reduction</vt:lpstr>
      <vt:lpstr>Load-base regulating services</vt:lpstr>
      <vt:lpstr>Emergency Conditions</vt:lpstr>
      <vt:lpstr>What are we trying to do?</vt:lpstr>
      <vt:lpstr>How do we manage the response?</vt:lpstr>
      <vt:lpstr>What can GridLAB-D do?</vt:lpstr>
      <vt:lpstr>What are the effects to the customer?</vt:lpstr>
      <vt:lpstr>Types of demand response</vt:lpstr>
      <vt:lpstr>Direct Load Control</vt:lpstr>
      <vt:lpstr>Time-of-use (TOU)</vt:lpstr>
      <vt:lpstr>TOU schedules</vt:lpstr>
      <vt:lpstr>Critical Peak Pricing (CPP)</vt:lpstr>
      <vt:lpstr>CPP signals</vt:lpstr>
      <vt:lpstr>Demand Response Rebound</vt:lpstr>
      <vt:lpstr>Demand response rebound</vt:lpstr>
      <vt:lpstr>Real Time Price (RTP)</vt:lpstr>
      <vt:lpstr>RTP prices</vt:lpstr>
      <vt:lpstr>GridLAB-D Tutorial 4</vt:lpstr>
      <vt:lpstr>Real time markets</vt:lpstr>
      <vt:lpstr>RTP-Double Auction Market</vt:lpstr>
      <vt:lpstr>RTP-Double Auction Market</vt:lpstr>
      <vt:lpstr>Market Clearing</vt:lpstr>
      <vt:lpstr>Market Objects</vt:lpstr>
      <vt:lpstr>Auction and Controller Objects</vt:lpstr>
      <vt:lpstr>Stubauction Object</vt:lpstr>
      <vt:lpstr>Passive Controller – HVAC</vt:lpstr>
      <vt:lpstr>Passive Controller - HVAC</vt:lpstr>
      <vt:lpstr>Price Player</vt:lpstr>
      <vt:lpstr>Population Statistics</vt:lpstr>
      <vt:lpstr>DLC in GridLAB-D</vt:lpstr>
      <vt:lpstr>Price Elasticity</vt:lpstr>
      <vt:lpstr>Price Elasticity Model</vt:lpstr>
      <vt:lpstr>Price Elasticity Model (cont.)</vt:lpstr>
      <vt:lpstr>Elasticity in GridLAB-D</vt:lpstr>
      <vt:lpstr>Auction Objects</vt:lpstr>
      <vt:lpstr>Auction Objects</vt:lpstr>
      <vt:lpstr>Auction Objects</vt:lpstr>
      <vt:lpstr>Capacity Object</vt:lpstr>
      <vt:lpstr>Example Capacity Object</vt:lpstr>
      <vt:lpstr>Bidding Function</vt:lpstr>
      <vt:lpstr>Clearing of the Market</vt:lpstr>
      <vt:lpstr>Controller Objects</vt:lpstr>
      <vt:lpstr>Controller Objects - Ramp</vt:lpstr>
      <vt:lpstr>Controller Objects - Ramp</vt:lpstr>
      <vt:lpstr>Controller Objects – Double Ramp</vt:lpstr>
      <vt:lpstr>Controller Objects – Double Ramp</vt:lpstr>
      <vt:lpstr>Controller Objects</vt:lpstr>
      <vt:lpstr>Example controllers</vt:lpstr>
      <vt:lpstr>Customer Billing</vt:lpstr>
      <vt:lpstr>GridLAB-D Tutorial 4</vt:lpstr>
      <vt:lpstr>Module globals</vt:lpstr>
      <vt:lpstr>Database object</vt:lpstr>
      <vt:lpstr>Database object properties</vt:lpstr>
      <vt:lpstr>Players</vt:lpstr>
      <vt:lpstr>Recorders</vt:lpstr>
      <vt:lpstr>Collectors</vt:lpstr>
      <vt:lpstr>MySQL Workbench</vt:lpstr>
      <vt:lpstr>Exercises</vt:lpstr>
      <vt:lpstr>Exercises</vt:lpstr>
      <vt:lpstr>Exercises</vt:lpstr>
      <vt:lpstr>Exercises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2012-06-11T23:50:00Z</dcterms:created>
  <dcterms:modified xsi:type="dcterms:W3CDTF">2016-09-24T14:53:11Z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0x01010050872B1F55C4DE4CA2A5FEBE29F43349</vt:lpwstr>
  </property>
</Properties>
</file>