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5" r:id="rId10"/>
    <p:sldId id="266" r:id="rId11"/>
    <p:sldId id="268" r:id="rId12"/>
    <p:sldId id="270" r:id="rId13"/>
  </p:sldIdLst>
  <p:sldSz cx="9144000" cy="5143500" type="screen16x9"/>
  <p:notesSz cx="6858000" cy="9144000"/>
  <p:embeddedFontLst>
    <p:embeddedFont>
      <p:font typeface="Alfa Slab One" panose="020B0604020202020204" charset="0"/>
      <p:regular r:id="rId15"/>
    </p:embeddedFont>
    <p:embeddedFont>
      <p:font typeface="Montserrat SemiBold" panose="00000700000000000000" pitchFamily="2" charset="0"/>
      <p:regular r:id="rId16"/>
      <p:bold r:id="rId17"/>
      <p:italic r:id="rId18"/>
      <p:boldItalic r:id="rId19"/>
    </p:embeddedFont>
    <p:embeddedFont>
      <p:font typeface="Nunito" pitchFamily="2" charset="0"/>
      <p:regular r:id="rId20"/>
      <p:bold r:id="rId21"/>
      <p:italic r:id="rId22"/>
      <p:boldItalic r:id="rId23"/>
    </p:embeddedFont>
    <p:embeddedFont>
      <p:font typeface="Proxima Nova" panose="020B060402020202020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364" autoAdjust="0"/>
  </p:normalViewPr>
  <p:slideViewPr>
    <p:cSldViewPr snapToGrid="0">
      <p:cViewPr>
        <p:scale>
          <a:sx n="74" d="100"/>
          <a:sy n="74" d="100"/>
        </p:scale>
        <p:origin x="1054" y="18"/>
      </p:cViewPr>
      <p:guideLst>
        <p:guide orient="horz" pos="1620"/>
        <p:guide pos="2880"/>
      </p:guideLst>
    </p:cSldViewPr>
  </p:slideViewPr>
  <p:notesTextViewPr>
    <p:cViewPr>
      <p:scale>
        <a:sx n="1" d="1"/>
        <a:sy n="1" d="1"/>
      </p:scale>
      <p:origin x="0" y="-388"/>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g104c5707aaa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g104c5707aaa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Welcome to my Churn and Retention Analysis presentation, in which I will investigate reasons as to why customers would possibly leave a telecommunications company.</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10465fd243b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10465fd243b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342900" lvl="0" indent="-342900">
              <a:lnSpc>
                <a:spcPct val="107000"/>
              </a:lnSpc>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We can see from the table that those who churned were less likely to have the ‘Online Security’ and ‘Tech Support’ packages than those who stayed. These are the packages the company should be pushing to customers. </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37 percent of those who stayed have Streaming Movies and Streaming TV packages. On the other hand 44 percent of those who had churned had these packages. This difference tells us that there might be a problem with the Streaming packages. Either they are not as good, or perhaps they are too expensive for customers.</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GB" sz="1800" dirty="0">
                <a:effectLst/>
                <a:latin typeface="Calibri" panose="020F0502020204030204" pitchFamily="34" charset="0"/>
                <a:ea typeface="Calibri" panose="020F0502020204030204" pitchFamily="34" charset="0"/>
                <a:cs typeface="Times New Roman" panose="02020603050405020304" pitchFamily="18" charset="0"/>
              </a:rPr>
              <a:t>Customers who are on a month-to-month contract are much more likely to churn. Discounts for users to change to a one year or two year contract would result in less people churning.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04c5707aaa_1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04c5707aaa_1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342900" lvl="0" indent="-342900">
              <a:lnSpc>
                <a:spcPct val="107000"/>
              </a:lnSpc>
              <a:buFont typeface="Symbol" panose="05050102010706020507" pitchFamily="18" charset="2"/>
              <a:buChar char=""/>
            </a:pPr>
            <a:r>
              <a:rPr lang="en-GB" sz="1800" dirty="0">
                <a:effectLst/>
                <a:latin typeface="Calibri" panose="020F0502020204030204" pitchFamily="34" charset="0"/>
                <a:ea typeface="Calibri" panose="020F0502020204030204" pitchFamily="34" charset="0"/>
                <a:cs typeface="Times New Roman" panose="02020603050405020304" pitchFamily="18" charset="0"/>
              </a:rPr>
              <a:t>The top graph shows how the monthly cost affects what services are provided, while the bottom graph shows the rate a customer churns in accordance to monthly cost.</a:t>
            </a:r>
            <a:br>
              <a:rPr lang="en-GB" sz="1800" dirty="0">
                <a:effectLst/>
                <a:latin typeface="Calibri" panose="020F0502020204030204" pitchFamily="34" charset="0"/>
                <a:ea typeface="Calibri" panose="020F0502020204030204" pitchFamily="34" charset="0"/>
                <a:cs typeface="Times New Roman" panose="02020603050405020304" pitchFamily="18" charset="0"/>
              </a:rPr>
            </a:b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GB" sz="1800" dirty="0">
                <a:effectLst/>
                <a:latin typeface="Calibri" panose="020F0502020204030204" pitchFamily="34" charset="0"/>
                <a:ea typeface="Calibri" panose="020F0502020204030204" pitchFamily="34" charset="0"/>
                <a:cs typeface="Times New Roman" panose="02020603050405020304" pitchFamily="18" charset="0"/>
              </a:rPr>
              <a:t>A customer paying a monthly fee of less than $20 will be paying for phone service, while spending over $40 will be provided all available services. It can be seen that higher monthly costs result in a larger proportion in the use of streaming services.</a:t>
            </a:r>
            <a:br>
              <a:rPr lang="en-GB" sz="1800" dirty="0">
                <a:effectLst/>
                <a:latin typeface="Calibri" panose="020F0502020204030204" pitchFamily="34" charset="0"/>
                <a:ea typeface="Calibri" panose="020F0502020204030204" pitchFamily="34" charset="0"/>
                <a:cs typeface="Times New Roman" panose="02020603050405020304" pitchFamily="18" charset="0"/>
              </a:rPr>
            </a:b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GB" sz="1800" dirty="0">
                <a:effectLst/>
                <a:latin typeface="Calibri" panose="020F0502020204030204" pitchFamily="34" charset="0"/>
                <a:ea typeface="Calibri" panose="020F0502020204030204" pitchFamily="34" charset="0"/>
                <a:cs typeface="Times New Roman" panose="02020603050405020304" pitchFamily="18" charset="0"/>
              </a:rPr>
              <a:t>The bottom graph indicates that generally, customers who are paying in the middle range, $20 to $80, are more likely to churn than customers who either pay low monthly fees of under $20 or high monthly fees of over $80. This may indicate that customers are generally more satisfied with phone and streaming services than other services.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04c5707aaa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04c5707aaa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342900" lvl="0" indent="-342900">
              <a:lnSpc>
                <a:spcPct val="107000"/>
              </a:lnSpc>
              <a:buFont typeface="Symbol" panose="05050102010706020507" pitchFamily="18" charset="2"/>
              <a:buChar char=""/>
            </a:pPr>
            <a:r>
              <a:rPr lang="en-GB" sz="1800" dirty="0">
                <a:effectLst/>
                <a:latin typeface="Calibri" panose="020F0502020204030204" pitchFamily="34" charset="0"/>
                <a:ea typeface="Calibri" panose="020F0502020204030204" pitchFamily="34" charset="0"/>
                <a:cs typeface="Times New Roman" panose="02020603050405020304" pitchFamily="18" charset="0"/>
              </a:rPr>
              <a:t>Looking at the distribution of services across all customers, it is clear that customers that are staying are utilising more of the services provided, especially making use of security and backup services.</a:t>
            </a:r>
            <a:br>
              <a:rPr lang="en-GB" sz="1800" dirty="0">
                <a:effectLst/>
                <a:latin typeface="Calibri" panose="020F0502020204030204" pitchFamily="34" charset="0"/>
                <a:ea typeface="Calibri" panose="020F0502020204030204" pitchFamily="34" charset="0"/>
                <a:cs typeface="Times New Roman" panose="02020603050405020304" pitchFamily="18" charset="0"/>
              </a:rPr>
            </a:b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GB" sz="1800" dirty="0">
                <a:effectLst/>
                <a:latin typeface="Calibri" panose="020F0502020204030204" pitchFamily="34" charset="0"/>
                <a:ea typeface="Calibri" panose="020F0502020204030204" pitchFamily="34" charset="0"/>
                <a:cs typeface="Times New Roman" panose="02020603050405020304" pitchFamily="18" charset="0"/>
              </a:rPr>
              <a:t>Customers that have churned are more likely to sign up for streaming services, while not using security and backup services, therefore it would be advisable to push for customers to sign up for online security, backup, device protection and tech support at a fair price.</a:t>
            </a:r>
            <a:br>
              <a:rPr lang="en-GB" sz="1800" dirty="0">
                <a:effectLst/>
                <a:latin typeface="Calibri" panose="020F0502020204030204" pitchFamily="34" charset="0"/>
                <a:ea typeface="Calibri" panose="020F0502020204030204" pitchFamily="34" charset="0"/>
                <a:cs typeface="Times New Roman" panose="02020603050405020304" pitchFamily="18" charset="0"/>
              </a:rPr>
            </a:b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GB" sz="1800" dirty="0">
                <a:effectLst/>
                <a:latin typeface="Calibri" panose="020F0502020204030204" pitchFamily="34" charset="0"/>
                <a:ea typeface="Calibri" panose="020F0502020204030204" pitchFamily="34" charset="0"/>
                <a:cs typeface="Times New Roman" panose="02020603050405020304" pitchFamily="18" charset="0"/>
              </a:rPr>
              <a:t>A specific focus could be given to the customer team to push for retention for existing customers, and for new customers to sign-up for online security and tech support, as these seem to be the least used services by churned customers, and more by customers who stay.</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first thing that we will look into when discussing this matter is demographics and how this could affect the rate of people churning.</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fc9213a311_7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fc9213a311_7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342900" lvl="0" indent="-342900">
              <a:lnSpc>
                <a:spcPct val="107000"/>
              </a:lnSpc>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To start with, we have a bar graph at the top that shows the total number of male and female customers as well as how many people in each gender have stayed or churned. The graph shows similar churn rates per gender, being 33% for males and 34% for females, indicating that gender does not influence the churn rate.</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bottom graph gives an insight as to whether having a partner or not influences whether a customer may leave. The data suggests that It does, as 46% of customers without a partner churn while 20% of customers churn that do have a partner, which is less than half and therefore indicating that customers that have partners are more beneficial to this company</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0465fd243b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0465fd243b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342900" lvl="0" indent="-342900">
              <a:lnSpc>
                <a:spcPct val="107000"/>
              </a:lnSpc>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Now let’s look at how elderly customers, who in this case are over 65 years of age, affect churn rates. Elderly customers make up a small proportion of customers, however, of all elderly customers, a higher percentage are more likely to churn. It would therefore be wise for the telecommunications company to focus on younger customers for subscriptions.</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GB" sz="1800" dirty="0">
                <a:effectLst/>
                <a:latin typeface="Calibri" panose="020F0502020204030204" pitchFamily="34" charset="0"/>
                <a:ea typeface="Calibri" panose="020F0502020204030204" pitchFamily="34" charset="0"/>
                <a:cs typeface="Times New Roman" panose="02020603050405020304" pitchFamily="18" charset="0"/>
              </a:rPr>
              <a:t>Directing your attention to the bottom graph when looking at monthly charges for senior citizens and non-senior citizens, it is clear that senior citizens are being charged more for your services than younger customers, which could be a significant factor in the churn rate. </a:t>
            </a:r>
            <a:br>
              <a:rPr lang="en-GB" sz="1800" dirty="0">
                <a:effectLst/>
                <a:latin typeface="Calibri" panose="020F0502020204030204" pitchFamily="34" charset="0"/>
                <a:ea typeface="Calibri" panose="020F0502020204030204" pitchFamily="34" charset="0"/>
                <a:cs typeface="Times New Roman" panose="02020603050405020304" pitchFamily="18" charset="0"/>
              </a:rPr>
            </a:b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GB" sz="1800" dirty="0">
                <a:effectLst/>
                <a:latin typeface="Calibri" panose="020F0502020204030204" pitchFamily="34" charset="0"/>
                <a:ea typeface="Calibri" panose="020F0502020204030204" pitchFamily="34" charset="0"/>
                <a:cs typeface="Times New Roman" panose="02020603050405020304" pitchFamily="18" charset="0"/>
              </a:rPr>
              <a:t>Additionally, when looking at tenure months for the two groups, there is an even distribution, thus senior citizens are customers at your company for the same period of time, but paying more for services, so it’s expected that more elderly people would leave the company.</a:t>
            </a:r>
          </a:p>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104c5707aaa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104c5707aaa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342900" lvl="0" indent="-342900">
              <a:lnSpc>
                <a:spcPct val="107000"/>
              </a:lnSpc>
              <a:buFont typeface="Symbol" panose="05050102010706020507" pitchFamily="18" charset="2"/>
              <a:buChar char=""/>
            </a:pPr>
            <a:r>
              <a:rPr lang="en-GB" sz="1800" dirty="0">
                <a:effectLst/>
                <a:latin typeface="Calibri" panose="020F0502020204030204" pitchFamily="34" charset="0"/>
                <a:ea typeface="Calibri" panose="020F0502020204030204" pitchFamily="34" charset="0"/>
                <a:cs typeface="Times New Roman" panose="02020603050405020304" pitchFamily="18" charset="0"/>
              </a:rPr>
              <a:t>The first figure shows that customers who do not have Dependents are much more likely to Churn.  Even though the number of people with dependents is less than half the number of people without dependents, the rate at which people leave has over a 35% difference.</a:t>
            </a:r>
            <a:br>
              <a:rPr lang="en-GB" sz="1800" dirty="0">
                <a:effectLst/>
                <a:latin typeface="Calibri" panose="020F0502020204030204" pitchFamily="34" charset="0"/>
                <a:ea typeface="Calibri" panose="020F0502020204030204" pitchFamily="34" charset="0"/>
                <a:cs typeface="Times New Roman" panose="02020603050405020304" pitchFamily="18" charset="0"/>
              </a:rPr>
            </a:b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GB" sz="1800" dirty="0">
                <a:effectLst/>
                <a:latin typeface="Calibri" panose="020F0502020204030204" pitchFamily="34" charset="0"/>
                <a:ea typeface="Calibri" panose="020F0502020204030204" pitchFamily="34" charset="0"/>
                <a:cs typeface="Times New Roman" panose="02020603050405020304" pitchFamily="18" charset="0"/>
              </a:rPr>
              <a:t>The graph below shows the distribution of monthly charges. When we compare the average monthly charges we can see that those who do not have dependents also pay more on average. This is partly due to customers who have no dependents using the streaming TV and movie packages more often, which will be explored in more depth later. The company should aim to reduce the cost for those who do not have any dependents.</a:t>
            </a:r>
          </a:p>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047ea3ca93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047ea3ca93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We will now look into different factors that cause a customer to churn</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1047ea3ca93_2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1047ea3ca93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342900" lvl="0" indent="-342900">
              <a:lnSpc>
                <a:spcPct val="107000"/>
              </a:lnSpc>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Although the majority of customers have not given reasons for why they have left, from the data available, it is possible to see that the ‘attitude of support person’, and competitor performance’ are the most influential factors in customers churning. Comparatively, ‘Poor Expertise of Phone/Online Support’ and ‘Deceased’ are the least significant reasons for a customer leaving this service.</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It would be wise if this organisation were to focus on customer relations training for the new customer team, as well as implementing loyalty bonuses for customers to potentially decrease the churn rate.</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fc9213a311_6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fc9213a311_6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graph on the left displays churn rates compared to monthly charges, while the right shows churn rates compared to the length of time a customer has or had been subscribed to this company’s services. The data shows that Churned customers usually pay more every month than the customers who Stayed, and Customers who Churned are usually at the beginning of their Tenure. Customers may be leaving at the beginning because of starter discounts that then become too expensive to keep after discounts are removed.</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fc9213a311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fc9213a31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We can now look into factors that help this business retain customers.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w="76200" cap="flat" cmpd="sng">
            <a:solidFill>
              <a:srgbClr val="999999"/>
            </a:solidFill>
            <a:prstDash val="solid"/>
            <a:round/>
            <a:headEnd type="none" w="sm" len="sm"/>
            <a:tailEnd type="none" w="sm" len="sm"/>
          </a:ln>
        </p:spPr>
      </p:cxnSp>
      <p:sp>
        <p:nvSpPr>
          <p:cNvPr id="11" name="Google Shape;11;p2"/>
          <p:cNvSpPr txBox="1">
            <a:spLocks noGrp="1"/>
          </p:cNvSpPr>
          <p:nvPr>
            <p:ph type="ctrTitle"/>
          </p:nvPr>
        </p:nvSpPr>
        <p:spPr>
          <a:xfrm>
            <a:off x="311700" y="595975"/>
            <a:ext cx="8520600" cy="1957800"/>
          </a:xfrm>
          <a:prstGeom prst="rect">
            <a:avLst/>
          </a:prstGeom>
        </p:spPr>
        <p:txBody>
          <a:bodyPr spcFirstLastPara="1" wrap="square" lIns="91425" tIns="91425" rIns="91425" bIns="91425" anchor="b" anchorCtr="0">
            <a:normAutofit/>
          </a:bodyPr>
          <a:lstStyle>
            <a:lvl1pPr lvl="0" algn="ctr" rtl="0">
              <a:spcBef>
                <a:spcPts val="0"/>
              </a:spcBef>
              <a:spcAft>
                <a:spcPts val="0"/>
              </a:spcAft>
              <a:buClr>
                <a:schemeClr val="accent5"/>
              </a:buClr>
              <a:buSzPts val="5400"/>
              <a:buFont typeface="Times New Roman"/>
              <a:buNone/>
              <a:defRPr sz="5400" b="1">
                <a:solidFill>
                  <a:schemeClr val="accent5"/>
                </a:solidFill>
                <a:latin typeface="Times New Roman"/>
                <a:ea typeface="Times New Roman"/>
                <a:cs typeface="Times New Roman"/>
                <a:sym typeface="Times New Roman"/>
              </a:defRPr>
            </a:lvl1pPr>
            <a:lvl2pPr lvl="1" algn="ctr" rtl="0">
              <a:spcBef>
                <a:spcPts val="0"/>
              </a:spcBef>
              <a:spcAft>
                <a:spcPts val="0"/>
              </a:spcAft>
              <a:buClr>
                <a:schemeClr val="accent5"/>
              </a:buClr>
              <a:buSzPts val="5400"/>
              <a:buFont typeface="Times New Roman"/>
              <a:buNone/>
              <a:defRPr sz="5400" b="1">
                <a:solidFill>
                  <a:schemeClr val="accent5"/>
                </a:solidFill>
                <a:latin typeface="Times New Roman"/>
                <a:ea typeface="Times New Roman"/>
                <a:cs typeface="Times New Roman"/>
                <a:sym typeface="Times New Roman"/>
              </a:defRPr>
            </a:lvl2pPr>
            <a:lvl3pPr lvl="2" algn="ctr" rtl="0">
              <a:spcBef>
                <a:spcPts val="0"/>
              </a:spcBef>
              <a:spcAft>
                <a:spcPts val="0"/>
              </a:spcAft>
              <a:buClr>
                <a:schemeClr val="accent5"/>
              </a:buClr>
              <a:buSzPts val="5400"/>
              <a:buFont typeface="Times New Roman"/>
              <a:buNone/>
              <a:defRPr sz="5400" b="1">
                <a:solidFill>
                  <a:schemeClr val="accent5"/>
                </a:solidFill>
                <a:latin typeface="Times New Roman"/>
                <a:ea typeface="Times New Roman"/>
                <a:cs typeface="Times New Roman"/>
                <a:sym typeface="Times New Roman"/>
              </a:defRPr>
            </a:lvl3pPr>
            <a:lvl4pPr lvl="3" algn="ctr" rtl="0">
              <a:spcBef>
                <a:spcPts val="0"/>
              </a:spcBef>
              <a:spcAft>
                <a:spcPts val="0"/>
              </a:spcAft>
              <a:buClr>
                <a:schemeClr val="accent5"/>
              </a:buClr>
              <a:buSzPts val="5400"/>
              <a:buFont typeface="Times New Roman"/>
              <a:buNone/>
              <a:defRPr sz="5400" b="1">
                <a:solidFill>
                  <a:schemeClr val="accent5"/>
                </a:solidFill>
                <a:latin typeface="Times New Roman"/>
                <a:ea typeface="Times New Roman"/>
                <a:cs typeface="Times New Roman"/>
                <a:sym typeface="Times New Roman"/>
              </a:defRPr>
            </a:lvl4pPr>
            <a:lvl5pPr lvl="4" algn="ctr" rtl="0">
              <a:spcBef>
                <a:spcPts val="0"/>
              </a:spcBef>
              <a:spcAft>
                <a:spcPts val="0"/>
              </a:spcAft>
              <a:buClr>
                <a:schemeClr val="accent5"/>
              </a:buClr>
              <a:buSzPts val="5400"/>
              <a:buFont typeface="Times New Roman"/>
              <a:buNone/>
              <a:defRPr sz="5400" b="1">
                <a:solidFill>
                  <a:schemeClr val="accent5"/>
                </a:solidFill>
                <a:latin typeface="Times New Roman"/>
                <a:ea typeface="Times New Roman"/>
                <a:cs typeface="Times New Roman"/>
                <a:sym typeface="Times New Roman"/>
              </a:defRPr>
            </a:lvl5pPr>
            <a:lvl6pPr lvl="5" algn="ctr" rtl="0">
              <a:spcBef>
                <a:spcPts val="0"/>
              </a:spcBef>
              <a:spcAft>
                <a:spcPts val="0"/>
              </a:spcAft>
              <a:buClr>
                <a:schemeClr val="accent5"/>
              </a:buClr>
              <a:buSzPts val="5400"/>
              <a:buFont typeface="Times New Roman"/>
              <a:buNone/>
              <a:defRPr sz="5400" b="1">
                <a:solidFill>
                  <a:schemeClr val="accent5"/>
                </a:solidFill>
                <a:latin typeface="Times New Roman"/>
                <a:ea typeface="Times New Roman"/>
                <a:cs typeface="Times New Roman"/>
                <a:sym typeface="Times New Roman"/>
              </a:defRPr>
            </a:lvl6pPr>
            <a:lvl7pPr lvl="6" algn="ctr" rtl="0">
              <a:spcBef>
                <a:spcPts val="0"/>
              </a:spcBef>
              <a:spcAft>
                <a:spcPts val="0"/>
              </a:spcAft>
              <a:buClr>
                <a:schemeClr val="accent5"/>
              </a:buClr>
              <a:buSzPts val="5400"/>
              <a:buFont typeface="Times New Roman"/>
              <a:buNone/>
              <a:defRPr sz="5400" b="1">
                <a:solidFill>
                  <a:schemeClr val="accent5"/>
                </a:solidFill>
                <a:latin typeface="Times New Roman"/>
                <a:ea typeface="Times New Roman"/>
                <a:cs typeface="Times New Roman"/>
                <a:sym typeface="Times New Roman"/>
              </a:defRPr>
            </a:lvl7pPr>
            <a:lvl8pPr lvl="7" algn="ctr" rtl="0">
              <a:spcBef>
                <a:spcPts val="0"/>
              </a:spcBef>
              <a:spcAft>
                <a:spcPts val="0"/>
              </a:spcAft>
              <a:buClr>
                <a:schemeClr val="accent5"/>
              </a:buClr>
              <a:buSzPts val="5400"/>
              <a:buFont typeface="Times New Roman"/>
              <a:buNone/>
              <a:defRPr sz="5400" b="1">
                <a:solidFill>
                  <a:schemeClr val="accent5"/>
                </a:solidFill>
                <a:latin typeface="Times New Roman"/>
                <a:ea typeface="Times New Roman"/>
                <a:cs typeface="Times New Roman"/>
                <a:sym typeface="Times New Roman"/>
              </a:defRPr>
            </a:lvl8pPr>
            <a:lvl9pPr lvl="8" algn="ctr" rtl="0">
              <a:spcBef>
                <a:spcPts val="0"/>
              </a:spcBef>
              <a:spcAft>
                <a:spcPts val="0"/>
              </a:spcAft>
              <a:buClr>
                <a:schemeClr val="accent5"/>
              </a:buClr>
              <a:buSzPts val="5400"/>
              <a:buFont typeface="Times New Roman"/>
              <a:buNone/>
              <a:defRPr sz="5400" b="1">
                <a:solidFill>
                  <a:schemeClr val="accent5"/>
                </a:solidFill>
                <a:latin typeface="Times New Roman"/>
                <a:ea typeface="Times New Roman"/>
                <a:cs typeface="Times New Roman"/>
                <a:sym typeface="Times New Roman"/>
              </a:defRPr>
            </a:lvl9pPr>
          </a:lstStyle>
          <a:p>
            <a:endParaRPr/>
          </a:p>
        </p:txBody>
      </p:sp>
      <p:sp>
        <p:nvSpPr>
          <p:cNvPr id="12" name="Google Shape;12;p2"/>
          <p:cNvSpPr txBox="1">
            <a:spLocks noGrp="1"/>
          </p:cNvSpPr>
          <p:nvPr>
            <p:ph type="subTitle" idx="1"/>
          </p:nvPr>
        </p:nvSpPr>
        <p:spPr>
          <a:xfrm>
            <a:off x="311700" y="3165823"/>
            <a:ext cx="8520600" cy="7335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400"/>
              <a:buNone/>
              <a:defRPr sz="2400"/>
            </a:lvl1pPr>
            <a:lvl2pPr lvl="1" algn="ctr" rtl="0">
              <a:lnSpc>
                <a:spcPct val="100000"/>
              </a:lnSpc>
              <a:spcBef>
                <a:spcPts val="0"/>
              </a:spcBef>
              <a:spcAft>
                <a:spcPts val="0"/>
              </a:spcAft>
              <a:buSzPts val="2400"/>
              <a:buNone/>
              <a:defRPr sz="2400"/>
            </a:lvl2pPr>
            <a:lvl3pPr lvl="2" algn="ctr" rtl="0">
              <a:lnSpc>
                <a:spcPct val="100000"/>
              </a:lnSpc>
              <a:spcBef>
                <a:spcPts val="0"/>
              </a:spcBef>
              <a:spcAft>
                <a:spcPts val="0"/>
              </a:spcAft>
              <a:buSzPts val="2400"/>
              <a:buNone/>
              <a:defRPr sz="2400"/>
            </a:lvl3pPr>
            <a:lvl4pPr lvl="3" algn="ctr" rtl="0">
              <a:lnSpc>
                <a:spcPct val="100000"/>
              </a:lnSpc>
              <a:spcBef>
                <a:spcPts val="0"/>
              </a:spcBef>
              <a:spcAft>
                <a:spcPts val="0"/>
              </a:spcAft>
              <a:buSzPts val="2400"/>
              <a:buNone/>
              <a:defRPr sz="2400"/>
            </a:lvl4pPr>
            <a:lvl5pPr lvl="4" algn="ctr" rtl="0">
              <a:lnSpc>
                <a:spcPct val="100000"/>
              </a:lnSpc>
              <a:spcBef>
                <a:spcPts val="0"/>
              </a:spcBef>
              <a:spcAft>
                <a:spcPts val="0"/>
              </a:spcAft>
              <a:buSzPts val="2400"/>
              <a:buNone/>
              <a:defRPr sz="2400"/>
            </a:lvl5pPr>
            <a:lvl6pPr lvl="5" algn="ctr" rtl="0">
              <a:lnSpc>
                <a:spcPct val="100000"/>
              </a:lnSpc>
              <a:spcBef>
                <a:spcPts val="0"/>
              </a:spcBef>
              <a:spcAft>
                <a:spcPts val="0"/>
              </a:spcAft>
              <a:buSzPts val="2400"/>
              <a:buNone/>
              <a:defRPr sz="2400"/>
            </a:lvl6pPr>
            <a:lvl7pPr lvl="6" algn="ctr" rtl="0">
              <a:lnSpc>
                <a:spcPct val="100000"/>
              </a:lnSpc>
              <a:spcBef>
                <a:spcPts val="0"/>
              </a:spcBef>
              <a:spcAft>
                <a:spcPts val="0"/>
              </a:spcAft>
              <a:buSzPts val="2400"/>
              <a:buNone/>
              <a:defRPr sz="2400"/>
            </a:lvl7pPr>
            <a:lvl8pPr lvl="7" algn="ctr" rtl="0">
              <a:lnSpc>
                <a:spcPct val="100000"/>
              </a:lnSpc>
              <a:spcBef>
                <a:spcPts val="0"/>
              </a:spcBef>
              <a:spcAft>
                <a:spcPts val="0"/>
              </a:spcAft>
              <a:buSzPts val="2400"/>
              <a:buNone/>
              <a:defRPr sz="2400"/>
            </a:lvl8pPr>
            <a:lvl9pPr lvl="8" algn="ctr" rtl="0">
              <a:lnSpc>
                <a:spcPct val="100000"/>
              </a:lnSpc>
              <a:spcBef>
                <a:spcPts val="0"/>
              </a:spcBef>
              <a:spcAft>
                <a:spcPts val="0"/>
              </a:spcAft>
              <a:buSzPts val="2400"/>
              <a:buNone/>
              <a:defRPr sz="2400"/>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11"/>
          <p:cNvSpPr txBox="1">
            <a:spLocks noGrp="1"/>
          </p:cNvSpPr>
          <p:nvPr>
            <p:ph type="title" hasCustomPrompt="1"/>
          </p:nvPr>
        </p:nvSpPr>
        <p:spPr>
          <a:xfrm>
            <a:off x="311700" y="1167925"/>
            <a:ext cx="8520600" cy="19800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dk1"/>
              </a:buClr>
              <a:buSzPts val="11000"/>
              <a:buNone/>
              <a:defRPr sz="11000">
                <a:solidFill>
                  <a:schemeClr val="dk1"/>
                </a:solidFill>
              </a:defRPr>
            </a:lvl1pPr>
            <a:lvl2pPr lvl="1" algn="ctr" rtl="0">
              <a:spcBef>
                <a:spcPts val="0"/>
              </a:spcBef>
              <a:spcAft>
                <a:spcPts val="0"/>
              </a:spcAft>
              <a:buClr>
                <a:schemeClr val="dk1"/>
              </a:buClr>
              <a:buSzPts val="11000"/>
              <a:buNone/>
              <a:defRPr sz="11000">
                <a:solidFill>
                  <a:schemeClr val="dk1"/>
                </a:solidFill>
              </a:defRPr>
            </a:lvl2pPr>
            <a:lvl3pPr lvl="2" algn="ctr" rtl="0">
              <a:spcBef>
                <a:spcPts val="0"/>
              </a:spcBef>
              <a:spcAft>
                <a:spcPts val="0"/>
              </a:spcAft>
              <a:buClr>
                <a:schemeClr val="dk1"/>
              </a:buClr>
              <a:buSzPts val="11000"/>
              <a:buNone/>
              <a:defRPr sz="11000">
                <a:solidFill>
                  <a:schemeClr val="dk1"/>
                </a:solidFill>
              </a:defRPr>
            </a:lvl3pPr>
            <a:lvl4pPr lvl="3" algn="ctr" rtl="0">
              <a:spcBef>
                <a:spcPts val="0"/>
              </a:spcBef>
              <a:spcAft>
                <a:spcPts val="0"/>
              </a:spcAft>
              <a:buClr>
                <a:schemeClr val="dk1"/>
              </a:buClr>
              <a:buSzPts val="11000"/>
              <a:buNone/>
              <a:defRPr sz="11000">
                <a:solidFill>
                  <a:schemeClr val="dk1"/>
                </a:solidFill>
              </a:defRPr>
            </a:lvl4pPr>
            <a:lvl5pPr lvl="4" algn="ctr" rtl="0">
              <a:spcBef>
                <a:spcPts val="0"/>
              </a:spcBef>
              <a:spcAft>
                <a:spcPts val="0"/>
              </a:spcAft>
              <a:buClr>
                <a:schemeClr val="dk1"/>
              </a:buClr>
              <a:buSzPts val="11000"/>
              <a:buNone/>
              <a:defRPr sz="11000">
                <a:solidFill>
                  <a:schemeClr val="dk1"/>
                </a:solidFill>
              </a:defRPr>
            </a:lvl5pPr>
            <a:lvl6pPr lvl="5" algn="ctr" rtl="0">
              <a:spcBef>
                <a:spcPts val="0"/>
              </a:spcBef>
              <a:spcAft>
                <a:spcPts val="0"/>
              </a:spcAft>
              <a:buClr>
                <a:schemeClr val="dk1"/>
              </a:buClr>
              <a:buSzPts val="11000"/>
              <a:buNone/>
              <a:defRPr sz="11000">
                <a:solidFill>
                  <a:schemeClr val="dk1"/>
                </a:solidFill>
              </a:defRPr>
            </a:lvl6pPr>
            <a:lvl7pPr lvl="6" algn="ctr" rtl="0">
              <a:spcBef>
                <a:spcPts val="0"/>
              </a:spcBef>
              <a:spcAft>
                <a:spcPts val="0"/>
              </a:spcAft>
              <a:buClr>
                <a:schemeClr val="dk1"/>
              </a:buClr>
              <a:buSzPts val="11000"/>
              <a:buNone/>
              <a:defRPr sz="11000">
                <a:solidFill>
                  <a:schemeClr val="dk1"/>
                </a:solidFill>
              </a:defRPr>
            </a:lvl7pPr>
            <a:lvl8pPr lvl="7" algn="ctr" rtl="0">
              <a:spcBef>
                <a:spcPts val="0"/>
              </a:spcBef>
              <a:spcAft>
                <a:spcPts val="0"/>
              </a:spcAft>
              <a:buClr>
                <a:schemeClr val="dk1"/>
              </a:buClr>
              <a:buSzPts val="11000"/>
              <a:buNone/>
              <a:defRPr sz="11000">
                <a:solidFill>
                  <a:schemeClr val="dk1"/>
                </a:solidFill>
              </a:defRPr>
            </a:lvl8pPr>
            <a:lvl9pPr lvl="8" algn="ctr" rtl="0">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a:spLocks noGrp="1"/>
          </p:cNvSpPr>
          <p:nvPr>
            <p:ph type="body" idx="1"/>
          </p:nvPr>
        </p:nvSpPr>
        <p:spPr>
          <a:xfrm>
            <a:off x="311700" y="3224250"/>
            <a:ext cx="8520600" cy="1071600"/>
          </a:xfrm>
          <a:prstGeom prst="rect">
            <a:avLst/>
          </a:prstGeom>
        </p:spPr>
        <p:txBody>
          <a:bodyPr spcFirstLastPara="1" wrap="square" lIns="91425" tIns="91425" rIns="91425" bIns="91425" anchor="t" anchorCtr="0">
            <a:normAutofit/>
          </a:bodyPr>
          <a:lstStyle>
            <a:lvl1pPr marL="457200" lvl="0" indent="-342900" algn="ctr" rtl="0">
              <a:spcBef>
                <a:spcPts val="0"/>
              </a:spcBef>
              <a:spcAft>
                <a:spcPts val="0"/>
              </a:spcAft>
              <a:buSzPts val="1800"/>
              <a:buChar char="●"/>
              <a:defRPr/>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49" name="Google Shape;4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2480550"/>
            <a:ext cx="8114400" cy="2445900"/>
          </a:xfrm>
          <a:prstGeom prst="rect">
            <a:avLst/>
          </a:prstGeom>
        </p:spPr>
        <p:txBody>
          <a:bodyPr spcFirstLastPara="1" wrap="square" lIns="91425" tIns="91425" rIns="91425" bIns="91425" anchor="b" anchorCtr="0">
            <a:normAutofit/>
          </a:bodyPr>
          <a:lstStyle>
            <a:lvl1pPr lvl="0" rtl="0">
              <a:spcBef>
                <a:spcPts val="0"/>
              </a:spcBef>
              <a:spcAft>
                <a:spcPts val="0"/>
              </a:spcAft>
              <a:buClr>
                <a:schemeClr val="lt1"/>
              </a:buClr>
              <a:buSzPts val="6800"/>
              <a:buNone/>
              <a:defRPr sz="6800">
                <a:solidFill>
                  <a:schemeClr val="lt1"/>
                </a:solidFill>
              </a:defRPr>
            </a:lvl1pPr>
            <a:lvl2pPr lvl="1" rtl="0">
              <a:spcBef>
                <a:spcPts val="0"/>
              </a:spcBef>
              <a:spcAft>
                <a:spcPts val="0"/>
              </a:spcAft>
              <a:buClr>
                <a:schemeClr val="lt1"/>
              </a:buClr>
              <a:buSzPts val="6800"/>
              <a:buNone/>
              <a:defRPr sz="6800">
                <a:solidFill>
                  <a:schemeClr val="lt1"/>
                </a:solidFill>
              </a:defRPr>
            </a:lvl2pPr>
            <a:lvl3pPr lvl="2" rtl="0">
              <a:spcBef>
                <a:spcPts val="0"/>
              </a:spcBef>
              <a:spcAft>
                <a:spcPts val="0"/>
              </a:spcAft>
              <a:buClr>
                <a:schemeClr val="lt1"/>
              </a:buClr>
              <a:buSzPts val="6800"/>
              <a:buNone/>
              <a:defRPr sz="6800">
                <a:solidFill>
                  <a:schemeClr val="lt1"/>
                </a:solidFill>
              </a:defRPr>
            </a:lvl3pPr>
            <a:lvl4pPr lvl="3" rtl="0">
              <a:spcBef>
                <a:spcPts val="0"/>
              </a:spcBef>
              <a:spcAft>
                <a:spcPts val="0"/>
              </a:spcAft>
              <a:buClr>
                <a:schemeClr val="lt1"/>
              </a:buClr>
              <a:buSzPts val="6800"/>
              <a:buNone/>
              <a:defRPr sz="6800">
                <a:solidFill>
                  <a:schemeClr val="lt1"/>
                </a:solidFill>
              </a:defRPr>
            </a:lvl4pPr>
            <a:lvl5pPr lvl="4" rtl="0">
              <a:spcBef>
                <a:spcPts val="0"/>
              </a:spcBef>
              <a:spcAft>
                <a:spcPts val="0"/>
              </a:spcAft>
              <a:buClr>
                <a:schemeClr val="lt1"/>
              </a:buClr>
              <a:buSzPts val="6800"/>
              <a:buNone/>
              <a:defRPr sz="6800">
                <a:solidFill>
                  <a:schemeClr val="lt1"/>
                </a:solidFill>
              </a:defRPr>
            </a:lvl5pPr>
            <a:lvl6pPr lvl="5" rtl="0">
              <a:spcBef>
                <a:spcPts val="0"/>
              </a:spcBef>
              <a:spcAft>
                <a:spcPts val="0"/>
              </a:spcAft>
              <a:buClr>
                <a:schemeClr val="lt1"/>
              </a:buClr>
              <a:buSzPts val="6800"/>
              <a:buNone/>
              <a:defRPr sz="6800">
                <a:solidFill>
                  <a:schemeClr val="lt1"/>
                </a:solidFill>
              </a:defRPr>
            </a:lvl6pPr>
            <a:lvl7pPr lvl="6" rtl="0">
              <a:spcBef>
                <a:spcPts val="0"/>
              </a:spcBef>
              <a:spcAft>
                <a:spcPts val="0"/>
              </a:spcAft>
              <a:buClr>
                <a:schemeClr val="lt1"/>
              </a:buClr>
              <a:buSzPts val="6800"/>
              <a:buNone/>
              <a:defRPr sz="6800">
                <a:solidFill>
                  <a:schemeClr val="lt1"/>
                </a:solidFill>
              </a:defRPr>
            </a:lvl7pPr>
            <a:lvl8pPr lvl="7" rtl="0">
              <a:spcBef>
                <a:spcPts val="0"/>
              </a:spcBef>
              <a:spcAft>
                <a:spcPts val="0"/>
              </a:spcAft>
              <a:buClr>
                <a:schemeClr val="lt1"/>
              </a:buClr>
              <a:buSzPts val="6800"/>
              <a:buNone/>
              <a:defRPr sz="6800">
                <a:solidFill>
                  <a:schemeClr val="lt1"/>
                </a:solidFill>
              </a:defRPr>
            </a:lvl8pPr>
            <a:lvl9pPr lvl="8" rtl="0">
              <a:spcBef>
                <a:spcPts val="0"/>
              </a:spcBef>
              <a:spcAft>
                <a:spcPts val="0"/>
              </a:spcAft>
              <a:buClr>
                <a:schemeClr val="lt1"/>
              </a:buClr>
              <a:buSzPts val="6800"/>
              <a:buNone/>
              <a:defRPr sz="6800">
                <a:solidFill>
                  <a:schemeClr val="lt1"/>
                </a:solidFill>
              </a:defRPr>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9" name="Google Shape;19;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0" name="Google Shape;2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631800"/>
            <a:ext cx="2808000" cy="755700"/>
          </a:xfrm>
          <a:prstGeom prst="rect">
            <a:avLst/>
          </a:prstGeom>
        </p:spPr>
        <p:txBody>
          <a:bodyPr spcFirstLastPara="1" wrap="square" lIns="91425" tIns="91425" rIns="91425" bIns="91425" anchor="b"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490875"/>
            <a:ext cx="2808000" cy="3078000"/>
          </a:xfrm>
          <a:prstGeom prst="rect">
            <a:avLst/>
          </a:prstGeom>
        </p:spPr>
        <p:txBody>
          <a:bodyPr spcFirstLastPara="1" wrap="square" lIns="91425" tIns="91425" rIns="91425" bIns="91425" anchor="t" anchorCtr="0">
            <a:normAutofit/>
          </a:bodyPr>
          <a:lstStyle>
            <a:lvl1pPr marL="457200" lvl="0" indent="-304800" rtl="0">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526350"/>
            <a:ext cx="5683800" cy="40908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35" name="Google Shape;3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38" name="Google Shape;38;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39" name="Google Shape;39;p9"/>
          <p:cNvSpPr txBox="1">
            <a:spLocks noGrp="1"/>
          </p:cNvSpPr>
          <p:nvPr>
            <p:ph type="title"/>
          </p:nvPr>
        </p:nvSpPr>
        <p:spPr>
          <a:xfrm>
            <a:off x="265500" y="1375599"/>
            <a:ext cx="4045200" cy="15519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3800"/>
              <a:buNone/>
              <a:defRPr sz="3800"/>
            </a:lvl1pPr>
            <a:lvl2pPr lvl="1" algn="ctr" rtl="0">
              <a:spcBef>
                <a:spcPts val="0"/>
              </a:spcBef>
              <a:spcAft>
                <a:spcPts val="0"/>
              </a:spcAft>
              <a:buSzPts val="3800"/>
              <a:buNone/>
              <a:defRPr sz="3800"/>
            </a:lvl2pPr>
            <a:lvl3pPr lvl="2" algn="ctr" rtl="0">
              <a:spcBef>
                <a:spcPts val="0"/>
              </a:spcBef>
              <a:spcAft>
                <a:spcPts val="0"/>
              </a:spcAft>
              <a:buSzPts val="3800"/>
              <a:buNone/>
              <a:defRPr sz="3800"/>
            </a:lvl3pPr>
            <a:lvl4pPr lvl="3" algn="ctr" rtl="0">
              <a:spcBef>
                <a:spcPts val="0"/>
              </a:spcBef>
              <a:spcAft>
                <a:spcPts val="0"/>
              </a:spcAft>
              <a:buSzPts val="3800"/>
              <a:buNone/>
              <a:defRPr sz="3800"/>
            </a:lvl4pPr>
            <a:lvl5pPr lvl="4" algn="ctr" rtl="0">
              <a:spcBef>
                <a:spcPts val="0"/>
              </a:spcBef>
              <a:spcAft>
                <a:spcPts val="0"/>
              </a:spcAft>
              <a:buSzPts val="3800"/>
              <a:buNone/>
              <a:defRPr sz="3800"/>
            </a:lvl5pPr>
            <a:lvl6pPr lvl="5" algn="ctr" rtl="0">
              <a:spcBef>
                <a:spcPts val="0"/>
              </a:spcBef>
              <a:spcAft>
                <a:spcPts val="0"/>
              </a:spcAft>
              <a:buSzPts val="3800"/>
              <a:buNone/>
              <a:defRPr sz="3800"/>
            </a:lvl6pPr>
            <a:lvl7pPr lvl="6" algn="ctr" rtl="0">
              <a:spcBef>
                <a:spcPts val="0"/>
              </a:spcBef>
              <a:spcAft>
                <a:spcPts val="0"/>
              </a:spcAft>
              <a:buSzPts val="3800"/>
              <a:buNone/>
              <a:defRPr sz="3800"/>
            </a:lvl7pPr>
            <a:lvl8pPr lvl="7" algn="ctr" rtl="0">
              <a:spcBef>
                <a:spcPts val="0"/>
              </a:spcBef>
              <a:spcAft>
                <a:spcPts val="0"/>
              </a:spcAft>
              <a:buSzPts val="3800"/>
              <a:buNone/>
              <a:defRPr sz="3800"/>
            </a:lvl8pPr>
            <a:lvl9pPr lvl="8" algn="ctr" rtl="0">
              <a:spcBef>
                <a:spcPts val="0"/>
              </a:spcBef>
              <a:spcAft>
                <a:spcPts val="0"/>
              </a:spcAft>
              <a:buSzPts val="3800"/>
              <a:buNone/>
              <a:defRPr sz="3800"/>
            </a:lvl9pPr>
          </a:lstStyle>
          <a:p>
            <a:endParaRPr/>
          </a:p>
        </p:txBody>
      </p:sp>
      <p:sp>
        <p:nvSpPr>
          <p:cNvPr id="40" name="Google Shape;40;p9"/>
          <p:cNvSpPr txBox="1">
            <a:spLocks noGrp="1"/>
          </p:cNvSpPr>
          <p:nvPr>
            <p:ph type="subTitle" idx="1"/>
          </p:nvPr>
        </p:nvSpPr>
        <p:spPr>
          <a:xfrm>
            <a:off x="265500" y="2981125"/>
            <a:ext cx="4045200" cy="13455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1800"/>
              <a:buNon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41" name="Google Shape;41;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rtl="0">
              <a:spcBef>
                <a:spcPts val="0"/>
              </a:spcBef>
              <a:spcAft>
                <a:spcPts val="0"/>
              </a:spcAft>
              <a:buClr>
                <a:schemeClr val="lt1"/>
              </a:buClr>
              <a:buSzPts val="1800"/>
              <a:buChar char="●"/>
              <a:defRPr>
                <a:solidFill>
                  <a:schemeClr val="lt1"/>
                </a:solidFill>
              </a:defRPr>
            </a:lvl1pPr>
            <a:lvl2pPr marL="914400" lvl="1" indent="-317500" rtl="0">
              <a:spcBef>
                <a:spcPts val="0"/>
              </a:spcBef>
              <a:spcAft>
                <a:spcPts val="0"/>
              </a:spcAft>
              <a:buClr>
                <a:schemeClr val="lt1"/>
              </a:buClr>
              <a:buSzPts val="1400"/>
              <a:buChar char="○"/>
              <a:defRPr>
                <a:solidFill>
                  <a:schemeClr val="lt1"/>
                </a:solidFill>
              </a:defRPr>
            </a:lvl2pPr>
            <a:lvl3pPr marL="1371600" lvl="2" indent="-317500" rtl="0">
              <a:spcBef>
                <a:spcPts val="0"/>
              </a:spcBef>
              <a:spcAft>
                <a:spcPts val="0"/>
              </a:spcAft>
              <a:buClr>
                <a:schemeClr val="lt1"/>
              </a:buClr>
              <a:buSzPts val="1400"/>
              <a:buChar char="■"/>
              <a:defRPr>
                <a:solidFill>
                  <a:schemeClr val="lt1"/>
                </a:solidFill>
              </a:defRPr>
            </a:lvl3pPr>
            <a:lvl4pPr marL="1828800" lvl="3" indent="-317500" rtl="0">
              <a:spcBef>
                <a:spcPts val="0"/>
              </a:spcBef>
              <a:spcAft>
                <a:spcPts val="0"/>
              </a:spcAft>
              <a:buClr>
                <a:schemeClr val="lt1"/>
              </a:buClr>
              <a:buSzPts val="1400"/>
              <a:buChar char="●"/>
              <a:defRPr>
                <a:solidFill>
                  <a:schemeClr val="lt1"/>
                </a:solidFill>
              </a:defRPr>
            </a:lvl4pPr>
            <a:lvl5pPr marL="2286000" lvl="4" indent="-317500" rtl="0">
              <a:spcBef>
                <a:spcPts val="0"/>
              </a:spcBef>
              <a:spcAft>
                <a:spcPts val="0"/>
              </a:spcAft>
              <a:buClr>
                <a:schemeClr val="lt1"/>
              </a:buClr>
              <a:buSzPts val="1400"/>
              <a:buChar char="○"/>
              <a:defRPr>
                <a:solidFill>
                  <a:schemeClr val="lt1"/>
                </a:solidFill>
              </a:defRPr>
            </a:lvl5pPr>
            <a:lvl6pPr marL="2743200" lvl="5" indent="-317500" rtl="0">
              <a:spcBef>
                <a:spcPts val="0"/>
              </a:spcBef>
              <a:spcAft>
                <a:spcPts val="0"/>
              </a:spcAft>
              <a:buClr>
                <a:schemeClr val="lt1"/>
              </a:buClr>
              <a:buSzPts val="1400"/>
              <a:buChar char="■"/>
              <a:defRPr>
                <a:solidFill>
                  <a:schemeClr val="lt1"/>
                </a:solidFill>
              </a:defRPr>
            </a:lvl6pPr>
            <a:lvl7pPr marL="3200400" lvl="6" indent="-317500" rtl="0">
              <a:spcBef>
                <a:spcPts val="0"/>
              </a:spcBef>
              <a:spcAft>
                <a:spcPts val="0"/>
              </a:spcAft>
              <a:buClr>
                <a:schemeClr val="lt1"/>
              </a:buClr>
              <a:buSzPts val="1400"/>
              <a:buChar char="●"/>
              <a:defRPr>
                <a:solidFill>
                  <a:schemeClr val="lt1"/>
                </a:solidFill>
              </a:defRPr>
            </a:lvl7pPr>
            <a:lvl8pPr marL="3657600" lvl="7" indent="-317500" rtl="0">
              <a:spcBef>
                <a:spcPts val="0"/>
              </a:spcBef>
              <a:spcAft>
                <a:spcPts val="0"/>
              </a:spcAft>
              <a:buClr>
                <a:schemeClr val="lt1"/>
              </a:buClr>
              <a:buSzPts val="1400"/>
              <a:buChar char="○"/>
              <a:defRPr>
                <a:solidFill>
                  <a:schemeClr val="lt1"/>
                </a:solidFill>
              </a:defRPr>
            </a:lvl8pPr>
            <a:lvl9pPr marL="4114800" lvl="8" indent="-317500" rtl="0">
              <a:spcBef>
                <a:spcPts val="0"/>
              </a:spcBef>
              <a:spcAft>
                <a:spcPts val="0"/>
              </a:spcAft>
              <a:buClr>
                <a:schemeClr val="lt1"/>
              </a:buClr>
              <a:buSzPts val="1400"/>
              <a:buChar char="■"/>
              <a:defRPr>
                <a:solidFill>
                  <a:schemeClr val="lt1"/>
                </a:solidFill>
              </a:defRPr>
            </a:lvl9pPr>
          </a:lstStyle>
          <a:p>
            <a:endParaRPr/>
          </a:p>
        </p:txBody>
      </p:sp>
      <p:sp>
        <p:nvSpPr>
          <p:cNvPr id="42" name="Google Shape;42;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10"/>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a:endParaRPr/>
          </a:p>
        </p:txBody>
      </p:sp>
      <p:sp>
        <p:nvSpPr>
          <p:cNvPr id="45" name="Google Shape;45;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ameday">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accent5"/>
              </a:buClr>
              <a:buSzPts val="3000"/>
              <a:buFont typeface="Montserrat SemiBold"/>
              <a:buNone/>
              <a:defRPr sz="3000">
                <a:solidFill>
                  <a:schemeClr val="accent5"/>
                </a:solidFill>
                <a:latin typeface="Montserrat SemiBold"/>
                <a:ea typeface="Montserrat SemiBold"/>
                <a:cs typeface="Montserrat SemiBold"/>
                <a:sym typeface="Montserrat SemiBold"/>
              </a:defRPr>
            </a:lvl1pPr>
            <a:lvl2pPr lvl="1" rtl="0">
              <a:spcBef>
                <a:spcPts val="0"/>
              </a:spcBef>
              <a:spcAft>
                <a:spcPts val="0"/>
              </a:spcAft>
              <a:buClr>
                <a:schemeClr val="accent5"/>
              </a:buClr>
              <a:buSzPts val="3000"/>
              <a:buFont typeface="Montserrat SemiBold"/>
              <a:buNone/>
              <a:defRPr sz="3000">
                <a:solidFill>
                  <a:schemeClr val="accent5"/>
                </a:solidFill>
                <a:latin typeface="Montserrat SemiBold"/>
                <a:ea typeface="Montserrat SemiBold"/>
                <a:cs typeface="Montserrat SemiBold"/>
                <a:sym typeface="Montserrat SemiBold"/>
              </a:defRPr>
            </a:lvl2pPr>
            <a:lvl3pPr lvl="2" rtl="0">
              <a:spcBef>
                <a:spcPts val="0"/>
              </a:spcBef>
              <a:spcAft>
                <a:spcPts val="0"/>
              </a:spcAft>
              <a:buClr>
                <a:schemeClr val="accent5"/>
              </a:buClr>
              <a:buSzPts val="3000"/>
              <a:buFont typeface="Montserrat SemiBold"/>
              <a:buNone/>
              <a:defRPr sz="3000">
                <a:solidFill>
                  <a:schemeClr val="accent5"/>
                </a:solidFill>
                <a:latin typeface="Montserrat SemiBold"/>
                <a:ea typeface="Montserrat SemiBold"/>
                <a:cs typeface="Montserrat SemiBold"/>
                <a:sym typeface="Montserrat SemiBold"/>
              </a:defRPr>
            </a:lvl3pPr>
            <a:lvl4pPr lvl="3" rtl="0">
              <a:spcBef>
                <a:spcPts val="0"/>
              </a:spcBef>
              <a:spcAft>
                <a:spcPts val="0"/>
              </a:spcAft>
              <a:buClr>
                <a:schemeClr val="accent5"/>
              </a:buClr>
              <a:buSzPts val="3000"/>
              <a:buFont typeface="Montserrat SemiBold"/>
              <a:buNone/>
              <a:defRPr sz="3000">
                <a:solidFill>
                  <a:schemeClr val="accent5"/>
                </a:solidFill>
                <a:latin typeface="Montserrat SemiBold"/>
                <a:ea typeface="Montserrat SemiBold"/>
                <a:cs typeface="Montserrat SemiBold"/>
                <a:sym typeface="Montserrat SemiBold"/>
              </a:defRPr>
            </a:lvl4pPr>
            <a:lvl5pPr lvl="4" rtl="0">
              <a:spcBef>
                <a:spcPts val="0"/>
              </a:spcBef>
              <a:spcAft>
                <a:spcPts val="0"/>
              </a:spcAft>
              <a:buClr>
                <a:schemeClr val="accent5"/>
              </a:buClr>
              <a:buSzPts val="3000"/>
              <a:buFont typeface="Montserrat SemiBold"/>
              <a:buNone/>
              <a:defRPr sz="3000">
                <a:solidFill>
                  <a:schemeClr val="accent5"/>
                </a:solidFill>
                <a:latin typeface="Montserrat SemiBold"/>
                <a:ea typeface="Montserrat SemiBold"/>
                <a:cs typeface="Montserrat SemiBold"/>
                <a:sym typeface="Montserrat SemiBold"/>
              </a:defRPr>
            </a:lvl5pPr>
            <a:lvl6pPr lvl="5" rtl="0">
              <a:spcBef>
                <a:spcPts val="0"/>
              </a:spcBef>
              <a:spcAft>
                <a:spcPts val="0"/>
              </a:spcAft>
              <a:buClr>
                <a:schemeClr val="accent5"/>
              </a:buClr>
              <a:buSzPts val="3000"/>
              <a:buFont typeface="Montserrat SemiBold"/>
              <a:buNone/>
              <a:defRPr sz="3000">
                <a:solidFill>
                  <a:schemeClr val="accent5"/>
                </a:solidFill>
                <a:latin typeface="Montserrat SemiBold"/>
                <a:ea typeface="Montserrat SemiBold"/>
                <a:cs typeface="Montserrat SemiBold"/>
                <a:sym typeface="Montserrat SemiBold"/>
              </a:defRPr>
            </a:lvl6pPr>
            <a:lvl7pPr lvl="6" rtl="0">
              <a:spcBef>
                <a:spcPts val="0"/>
              </a:spcBef>
              <a:spcAft>
                <a:spcPts val="0"/>
              </a:spcAft>
              <a:buClr>
                <a:schemeClr val="accent5"/>
              </a:buClr>
              <a:buSzPts val="3000"/>
              <a:buFont typeface="Montserrat SemiBold"/>
              <a:buNone/>
              <a:defRPr sz="3000">
                <a:solidFill>
                  <a:schemeClr val="accent5"/>
                </a:solidFill>
                <a:latin typeface="Montserrat SemiBold"/>
                <a:ea typeface="Montserrat SemiBold"/>
                <a:cs typeface="Montserrat SemiBold"/>
                <a:sym typeface="Montserrat SemiBold"/>
              </a:defRPr>
            </a:lvl7pPr>
            <a:lvl8pPr lvl="7" rtl="0">
              <a:spcBef>
                <a:spcPts val="0"/>
              </a:spcBef>
              <a:spcAft>
                <a:spcPts val="0"/>
              </a:spcAft>
              <a:buClr>
                <a:schemeClr val="accent5"/>
              </a:buClr>
              <a:buSzPts val="3000"/>
              <a:buFont typeface="Montserrat SemiBold"/>
              <a:buNone/>
              <a:defRPr sz="3000">
                <a:solidFill>
                  <a:schemeClr val="accent5"/>
                </a:solidFill>
                <a:latin typeface="Montserrat SemiBold"/>
                <a:ea typeface="Montserrat SemiBold"/>
                <a:cs typeface="Montserrat SemiBold"/>
                <a:sym typeface="Montserrat SemiBold"/>
              </a:defRPr>
            </a:lvl8pPr>
            <a:lvl9pPr lvl="8" rtl="0">
              <a:spcBef>
                <a:spcPts val="0"/>
              </a:spcBef>
              <a:spcAft>
                <a:spcPts val="0"/>
              </a:spcAft>
              <a:buClr>
                <a:schemeClr val="accent5"/>
              </a:buClr>
              <a:buSzPts val="3000"/>
              <a:buFont typeface="Montserrat SemiBold"/>
              <a:buNone/>
              <a:defRPr sz="3000">
                <a:solidFill>
                  <a:schemeClr val="accent5"/>
                </a:solidFill>
                <a:latin typeface="Montserrat SemiBold"/>
                <a:ea typeface="Montserrat SemiBold"/>
                <a:cs typeface="Montserrat SemiBold"/>
                <a:sym typeface="Montserrat SemiBo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marL="914400" lvl="1" indent="-317500" rtl="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marL="1371600" lvl="2" indent="-317500" rtl="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marL="1828800" lvl="3" indent="-317500" rtl="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marL="2286000" lvl="4" indent="-317500" rtl="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marL="2743200" lvl="5" indent="-317500" rtl="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marL="3200400" lvl="6" indent="-317500" rtl="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marL="3657600" lvl="7" indent="-317500" rtl="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marL="4114800" lvl="8" indent="-317500" rtl="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latin typeface="Proxima Nova"/>
                <a:ea typeface="Proxima Nova"/>
                <a:cs typeface="Proxima Nova"/>
                <a:sym typeface="Proxima Nova"/>
              </a:defRPr>
            </a:lvl1pPr>
            <a:lvl2pPr lvl="1" algn="r" rtl="0">
              <a:buNone/>
              <a:defRPr sz="1000">
                <a:solidFill>
                  <a:schemeClr val="dk2"/>
                </a:solidFill>
                <a:latin typeface="Proxima Nova"/>
                <a:ea typeface="Proxima Nova"/>
                <a:cs typeface="Proxima Nova"/>
                <a:sym typeface="Proxima Nova"/>
              </a:defRPr>
            </a:lvl2pPr>
            <a:lvl3pPr lvl="2" algn="r" rtl="0">
              <a:buNone/>
              <a:defRPr sz="1000">
                <a:solidFill>
                  <a:schemeClr val="dk2"/>
                </a:solidFill>
                <a:latin typeface="Proxima Nova"/>
                <a:ea typeface="Proxima Nova"/>
                <a:cs typeface="Proxima Nova"/>
                <a:sym typeface="Proxima Nova"/>
              </a:defRPr>
            </a:lvl3pPr>
            <a:lvl4pPr lvl="3" algn="r" rtl="0">
              <a:buNone/>
              <a:defRPr sz="1000">
                <a:solidFill>
                  <a:schemeClr val="dk2"/>
                </a:solidFill>
                <a:latin typeface="Proxima Nova"/>
                <a:ea typeface="Proxima Nova"/>
                <a:cs typeface="Proxima Nova"/>
                <a:sym typeface="Proxima Nova"/>
              </a:defRPr>
            </a:lvl4pPr>
            <a:lvl5pPr lvl="4" algn="r" rtl="0">
              <a:buNone/>
              <a:defRPr sz="1000">
                <a:solidFill>
                  <a:schemeClr val="dk2"/>
                </a:solidFill>
                <a:latin typeface="Proxima Nova"/>
                <a:ea typeface="Proxima Nova"/>
                <a:cs typeface="Proxima Nova"/>
                <a:sym typeface="Proxima Nova"/>
              </a:defRPr>
            </a:lvl5pPr>
            <a:lvl6pPr lvl="5" algn="r" rtl="0">
              <a:buNone/>
              <a:defRPr sz="1000">
                <a:solidFill>
                  <a:schemeClr val="dk2"/>
                </a:solidFill>
                <a:latin typeface="Proxima Nova"/>
                <a:ea typeface="Proxima Nova"/>
                <a:cs typeface="Proxima Nova"/>
                <a:sym typeface="Proxima Nova"/>
              </a:defRPr>
            </a:lvl6pPr>
            <a:lvl7pPr lvl="6" algn="r" rtl="0">
              <a:buNone/>
              <a:defRPr sz="1000">
                <a:solidFill>
                  <a:schemeClr val="dk2"/>
                </a:solidFill>
                <a:latin typeface="Proxima Nova"/>
                <a:ea typeface="Proxima Nova"/>
                <a:cs typeface="Proxima Nova"/>
                <a:sym typeface="Proxima Nova"/>
              </a:defRPr>
            </a:lvl7pPr>
            <a:lvl8pPr lvl="7" algn="r" rtl="0">
              <a:buNone/>
              <a:defRPr sz="1000">
                <a:solidFill>
                  <a:schemeClr val="dk2"/>
                </a:solidFill>
                <a:latin typeface="Proxima Nova"/>
                <a:ea typeface="Proxima Nova"/>
                <a:cs typeface="Proxima Nova"/>
                <a:sym typeface="Proxima Nova"/>
              </a:defRPr>
            </a:lvl8pPr>
            <a:lvl9pPr lvl="8" algn="r" rtl="0">
              <a:buNone/>
              <a:defRPr sz="1000">
                <a:solidFill>
                  <a:schemeClr val="dk2"/>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GB"/>
              <a:t>‹#›</a:t>
            </a:fld>
            <a:endParaRPr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1.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1.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1.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1.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13"/>
          <p:cNvSpPr txBox="1">
            <a:spLocks noGrp="1"/>
          </p:cNvSpPr>
          <p:nvPr>
            <p:ph type="ctrTitle"/>
          </p:nvPr>
        </p:nvSpPr>
        <p:spPr>
          <a:xfrm>
            <a:off x="61215" y="191297"/>
            <a:ext cx="9036874" cy="2368975"/>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GB" sz="6600" dirty="0"/>
              <a:t>Churn and Retention Analysis</a:t>
            </a:r>
            <a:endParaRPr sz="6600" dirty="0"/>
          </a:p>
        </p:txBody>
      </p:sp>
      <p:sp>
        <p:nvSpPr>
          <p:cNvPr id="2" name="Google Shape;56;p13">
            <a:extLst>
              <a:ext uri="{FF2B5EF4-FFF2-40B4-BE49-F238E27FC236}">
                <a16:creationId xmlns:a16="http://schemas.microsoft.com/office/drawing/2014/main" id="{832E9972-129E-15FE-7544-5729C169DE6C}"/>
              </a:ext>
            </a:extLst>
          </p:cNvPr>
          <p:cNvSpPr txBox="1">
            <a:spLocks/>
          </p:cNvSpPr>
          <p:nvPr/>
        </p:nvSpPr>
        <p:spPr>
          <a:xfrm>
            <a:off x="53563" y="2739374"/>
            <a:ext cx="9036874" cy="895350"/>
          </a:xfrm>
          <a:prstGeom prst="rect">
            <a:avLst/>
          </a:prstGeom>
          <a:noFill/>
          <a:ln>
            <a:noFill/>
          </a:ln>
        </p:spPr>
        <p:txBody>
          <a:bodyPr spcFirstLastPara="1" wrap="square" lIns="91425" tIns="91425" rIns="91425" bIns="91425" anchor="b" anchorCtr="0">
            <a:norm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5"/>
              </a:buClr>
              <a:buSzPts val="5400"/>
              <a:buFont typeface="Times New Roman"/>
              <a:buNone/>
              <a:defRPr sz="5400" b="1" i="0" u="none" strike="noStrike" cap="none">
                <a:solidFill>
                  <a:schemeClr val="accent5"/>
                </a:solidFill>
                <a:latin typeface="Times New Roman"/>
                <a:ea typeface="Times New Roman"/>
                <a:cs typeface="Times New Roman"/>
                <a:sym typeface="Times New Roman"/>
              </a:defRPr>
            </a:lvl1pPr>
            <a:lvl2pPr marR="0" lvl="1" algn="ctr" rtl="0">
              <a:lnSpc>
                <a:spcPct val="100000"/>
              </a:lnSpc>
              <a:spcBef>
                <a:spcPts val="0"/>
              </a:spcBef>
              <a:spcAft>
                <a:spcPts val="0"/>
              </a:spcAft>
              <a:buClr>
                <a:schemeClr val="accent5"/>
              </a:buClr>
              <a:buSzPts val="5400"/>
              <a:buFont typeface="Times New Roman"/>
              <a:buNone/>
              <a:defRPr sz="5400" b="1" i="0" u="none" strike="noStrike" cap="none">
                <a:solidFill>
                  <a:schemeClr val="accent5"/>
                </a:solidFill>
                <a:latin typeface="Times New Roman"/>
                <a:ea typeface="Times New Roman"/>
                <a:cs typeface="Times New Roman"/>
                <a:sym typeface="Times New Roman"/>
              </a:defRPr>
            </a:lvl2pPr>
            <a:lvl3pPr marR="0" lvl="2" algn="ctr" rtl="0">
              <a:lnSpc>
                <a:spcPct val="100000"/>
              </a:lnSpc>
              <a:spcBef>
                <a:spcPts val="0"/>
              </a:spcBef>
              <a:spcAft>
                <a:spcPts val="0"/>
              </a:spcAft>
              <a:buClr>
                <a:schemeClr val="accent5"/>
              </a:buClr>
              <a:buSzPts val="5400"/>
              <a:buFont typeface="Times New Roman"/>
              <a:buNone/>
              <a:defRPr sz="5400" b="1" i="0" u="none" strike="noStrike" cap="none">
                <a:solidFill>
                  <a:schemeClr val="accent5"/>
                </a:solidFill>
                <a:latin typeface="Times New Roman"/>
                <a:ea typeface="Times New Roman"/>
                <a:cs typeface="Times New Roman"/>
                <a:sym typeface="Times New Roman"/>
              </a:defRPr>
            </a:lvl3pPr>
            <a:lvl4pPr marR="0" lvl="3" algn="ctr" rtl="0">
              <a:lnSpc>
                <a:spcPct val="100000"/>
              </a:lnSpc>
              <a:spcBef>
                <a:spcPts val="0"/>
              </a:spcBef>
              <a:spcAft>
                <a:spcPts val="0"/>
              </a:spcAft>
              <a:buClr>
                <a:schemeClr val="accent5"/>
              </a:buClr>
              <a:buSzPts val="5400"/>
              <a:buFont typeface="Times New Roman"/>
              <a:buNone/>
              <a:defRPr sz="5400" b="1" i="0" u="none" strike="noStrike" cap="none">
                <a:solidFill>
                  <a:schemeClr val="accent5"/>
                </a:solidFill>
                <a:latin typeface="Times New Roman"/>
                <a:ea typeface="Times New Roman"/>
                <a:cs typeface="Times New Roman"/>
                <a:sym typeface="Times New Roman"/>
              </a:defRPr>
            </a:lvl4pPr>
            <a:lvl5pPr marR="0" lvl="4" algn="ctr" rtl="0">
              <a:lnSpc>
                <a:spcPct val="100000"/>
              </a:lnSpc>
              <a:spcBef>
                <a:spcPts val="0"/>
              </a:spcBef>
              <a:spcAft>
                <a:spcPts val="0"/>
              </a:spcAft>
              <a:buClr>
                <a:schemeClr val="accent5"/>
              </a:buClr>
              <a:buSzPts val="5400"/>
              <a:buFont typeface="Times New Roman"/>
              <a:buNone/>
              <a:defRPr sz="5400" b="1" i="0" u="none" strike="noStrike" cap="none">
                <a:solidFill>
                  <a:schemeClr val="accent5"/>
                </a:solidFill>
                <a:latin typeface="Times New Roman"/>
                <a:ea typeface="Times New Roman"/>
                <a:cs typeface="Times New Roman"/>
                <a:sym typeface="Times New Roman"/>
              </a:defRPr>
            </a:lvl5pPr>
            <a:lvl6pPr marR="0" lvl="5" algn="ctr" rtl="0">
              <a:lnSpc>
                <a:spcPct val="100000"/>
              </a:lnSpc>
              <a:spcBef>
                <a:spcPts val="0"/>
              </a:spcBef>
              <a:spcAft>
                <a:spcPts val="0"/>
              </a:spcAft>
              <a:buClr>
                <a:schemeClr val="accent5"/>
              </a:buClr>
              <a:buSzPts val="5400"/>
              <a:buFont typeface="Times New Roman"/>
              <a:buNone/>
              <a:defRPr sz="5400" b="1" i="0" u="none" strike="noStrike" cap="none">
                <a:solidFill>
                  <a:schemeClr val="accent5"/>
                </a:solidFill>
                <a:latin typeface="Times New Roman"/>
                <a:ea typeface="Times New Roman"/>
                <a:cs typeface="Times New Roman"/>
                <a:sym typeface="Times New Roman"/>
              </a:defRPr>
            </a:lvl6pPr>
            <a:lvl7pPr marR="0" lvl="6" algn="ctr" rtl="0">
              <a:lnSpc>
                <a:spcPct val="100000"/>
              </a:lnSpc>
              <a:spcBef>
                <a:spcPts val="0"/>
              </a:spcBef>
              <a:spcAft>
                <a:spcPts val="0"/>
              </a:spcAft>
              <a:buClr>
                <a:schemeClr val="accent5"/>
              </a:buClr>
              <a:buSzPts val="5400"/>
              <a:buFont typeface="Times New Roman"/>
              <a:buNone/>
              <a:defRPr sz="5400" b="1" i="0" u="none" strike="noStrike" cap="none">
                <a:solidFill>
                  <a:schemeClr val="accent5"/>
                </a:solidFill>
                <a:latin typeface="Times New Roman"/>
                <a:ea typeface="Times New Roman"/>
                <a:cs typeface="Times New Roman"/>
                <a:sym typeface="Times New Roman"/>
              </a:defRPr>
            </a:lvl7pPr>
            <a:lvl8pPr marR="0" lvl="7" algn="ctr" rtl="0">
              <a:lnSpc>
                <a:spcPct val="100000"/>
              </a:lnSpc>
              <a:spcBef>
                <a:spcPts val="0"/>
              </a:spcBef>
              <a:spcAft>
                <a:spcPts val="0"/>
              </a:spcAft>
              <a:buClr>
                <a:schemeClr val="accent5"/>
              </a:buClr>
              <a:buSzPts val="5400"/>
              <a:buFont typeface="Times New Roman"/>
              <a:buNone/>
              <a:defRPr sz="5400" b="1" i="0" u="none" strike="noStrike" cap="none">
                <a:solidFill>
                  <a:schemeClr val="accent5"/>
                </a:solidFill>
                <a:latin typeface="Times New Roman"/>
                <a:ea typeface="Times New Roman"/>
                <a:cs typeface="Times New Roman"/>
                <a:sym typeface="Times New Roman"/>
              </a:defRPr>
            </a:lvl8pPr>
            <a:lvl9pPr marR="0" lvl="8" algn="ctr" rtl="0">
              <a:lnSpc>
                <a:spcPct val="100000"/>
              </a:lnSpc>
              <a:spcBef>
                <a:spcPts val="0"/>
              </a:spcBef>
              <a:spcAft>
                <a:spcPts val="0"/>
              </a:spcAft>
              <a:buClr>
                <a:schemeClr val="accent5"/>
              </a:buClr>
              <a:buSzPts val="5400"/>
              <a:buFont typeface="Times New Roman"/>
              <a:buNone/>
              <a:defRPr sz="5400" b="1" i="0" u="none" strike="noStrike" cap="none">
                <a:solidFill>
                  <a:schemeClr val="accent5"/>
                </a:solidFill>
                <a:latin typeface="Times New Roman"/>
                <a:ea typeface="Times New Roman"/>
                <a:cs typeface="Times New Roman"/>
                <a:sym typeface="Times New Roman"/>
              </a:defRPr>
            </a:lvl9pPr>
          </a:lstStyle>
          <a:p>
            <a:r>
              <a:rPr lang="en-GB" sz="4000" dirty="0"/>
              <a:t>Amirthan Mahindan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pic>
        <p:nvPicPr>
          <p:cNvPr id="137" name="Google Shape;137;p23"/>
          <p:cNvPicPr preferRelativeResize="0"/>
          <p:nvPr/>
        </p:nvPicPr>
        <p:blipFill>
          <a:blip r:embed="rId3">
            <a:alphaModFix/>
          </a:blip>
          <a:stretch>
            <a:fillRect/>
          </a:stretch>
        </p:blipFill>
        <p:spPr>
          <a:xfrm>
            <a:off x="390775" y="165450"/>
            <a:ext cx="5503525" cy="1220200"/>
          </a:xfrm>
          <a:prstGeom prst="rect">
            <a:avLst/>
          </a:prstGeom>
          <a:noFill/>
          <a:ln>
            <a:noFill/>
          </a:ln>
        </p:spPr>
      </p:pic>
      <p:sp>
        <p:nvSpPr>
          <p:cNvPr id="138" name="Google Shape;138;p23"/>
          <p:cNvSpPr txBox="1"/>
          <p:nvPr/>
        </p:nvSpPr>
        <p:spPr>
          <a:xfrm>
            <a:off x="5894300" y="165450"/>
            <a:ext cx="4041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dirty="0">
              <a:latin typeface="Nunito"/>
              <a:ea typeface="Nunito"/>
              <a:cs typeface="Nunito"/>
              <a:sym typeface="Nunito"/>
            </a:endParaRPr>
          </a:p>
        </p:txBody>
      </p:sp>
      <p:cxnSp>
        <p:nvCxnSpPr>
          <p:cNvPr id="139" name="Google Shape;139;p23"/>
          <p:cNvCxnSpPr>
            <a:cxnSpLocks/>
            <a:endCxn id="140" idx="1"/>
          </p:cNvCxnSpPr>
          <p:nvPr/>
        </p:nvCxnSpPr>
        <p:spPr>
          <a:xfrm>
            <a:off x="4870174" y="1495556"/>
            <a:ext cx="1024126" cy="260357"/>
          </a:xfrm>
          <a:prstGeom prst="bentConnector3">
            <a:avLst>
              <a:gd name="adj1" fmla="val 310"/>
            </a:avLst>
          </a:prstGeom>
          <a:noFill/>
          <a:ln w="9525" cap="flat" cmpd="sng">
            <a:solidFill>
              <a:schemeClr val="dk2"/>
            </a:solidFill>
            <a:prstDash val="solid"/>
            <a:round/>
            <a:headEnd type="none" w="med" len="med"/>
            <a:tailEnd type="none" w="med" len="med"/>
          </a:ln>
        </p:spPr>
      </p:cxnSp>
      <p:sp>
        <p:nvSpPr>
          <p:cNvPr id="140" name="Google Shape;140;p23"/>
          <p:cNvSpPr txBox="1"/>
          <p:nvPr/>
        </p:nvSpPr>
        <p:spPr>
          <a:xfrm>
            <a:off x="5894300" y="1017264"/>
            <a:ext cx="3171600" cy="1477297"/>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dirty="0">
                <a:solidFill>
                  <a:srgbClr val="E69138"/>
                </a:solidFill>
                <a:latin typeface="Nunito"/>
                <a:ea typeface="Nunito"/>
                <a:cs typeface="Nunito"/>
                <a:sym typeface="Nunito"/>
              </a:rPr>
              <a:t>37 percent </a:t>
            </a:r>
            <a:r>
              <a:rPr lang="en-GB" dirty="0">
                <a:solidFill>
                  <a:schemeClr val="accent5"/>
                </a:solidFill>
                <a:latin typeface="Nunito"/>
                <a:ea typeface="Nunito"/>
                <a:cs typeface="Nunito"/>
                <a:sym typeface="Nunito"/>
              </a:rPr>
              <a:t>of those who</a:t>
            </a:r>
            <a:r>
              <a:rPr lang="en-GB" dirty="0">
                <a:latin typeface="Nunito"/>
                <a:ea typeface="Nunito"/>
                <a:cs typeface="Nunito"/>
                <a:sym typeface="Nunito"/>
              </a:rPr>
              <a:t> </a:t>
            </a:r>
            <a:r>
              <a:rPr lang="en-GB" dirty="0">
                <a:solidFill>
                  <a:srgbClr val="E69138"/>
                </a:solidFill>
                <a:latin typeface="Nunito"/>
                <a:ea typeface="Nunito"/>
                <a:cs typeface="Nunito"/>
                <a:sym typeface="Nunito"/>
              </a:rPr>
              <a:t>stayed</a:t>
            </a:r>
            <a:r>
              <a:rPr lang="en-GB" dirty="0">
                <a:latin typeface="Nunito"/>
                <a:ea typeface="Nunito"/>
                <a:cs typeface="Nunito"/>
                <a:sym typeface="Nunito"/>
              </a:rPr>
              <a:t> </a:t>
            </a:r>
            <a:r>
              <a:rPr lang="en-GB" dirty="0">
                <a:solidFill>
                  <a:schemeClr val="accent5"/>
                </a:solidFill>
                <a:latin typeface="Nunito"/>
                <a:ea typeface="Nunito"/>
                <a:cs typeface="Nunito"/>
                <a:sym typeface="Nunito"/>
              </a:rPr>
              <a:t>have Streaming Movies and Streaming TV packages. </a:t>
            </a:r>
          </a:p>
          <a:p>
            <a:pPr marL="0" lvl="0" indent="0" algn="l" rtl="0">
              <a:spcBef>
                <a:spcPts val="0"/>
              </a:spcBef>
              <a:spcAft>
                <a:spcPts val="0"/>
              </a:spcAft>
              <a:buNone/>
            </a:pPr>
            <a:endParaRPr lang="en-GB" dirty="0">
              <a:solidFill>
                <a:schemeClr val="accent5"/>
              </a:solidFill>
              <a:latin typeface="Nunito"/>
              <a:ea typeface="Nunito"/>
              <a:cs typeface="Nunito"/>
              <a:sym typeface="Nunito"/>
            </a:endParaRPr>
          </a:p>
          <a:p>
            <a:pPr marL="0" lvl="0" indent="0" algn="l" rtl="0">
              <a:spcBef>
                <a:spcPts val="0"/>
              </a:spcBef>
              <a:spcAft>
                <a:spcPts val="0"/>
              </a:spcAft>
              <a:buNone/>
            </a:pPr>
            <a:r>
              <a:rPr lang="en-GB" dirty="0">
                <a:solidFill>
                  <a:srgbClr val="3D85C6"/>
                </a:solidFill>
                <a:latin typeface="Nunito"/>
                <a:ea typeface="Nunito"/>
                <a:cs typeface="Nunito"/>
                <a:sym typeface="Nunito"/>
              </a:rPr>
              <a:t>44 percent</a:t>
            </a:r>
            <a:r>
              <a:rPr lang="en-GB" dirty="0">
                <a:latin typeface="Nunito"/>
                <a:ea typeface="Nunito"/>
                <a:cs typeface="Nunito"/>
                <a:sym typeface="Nunito"/>
              </a:rPr>
              <a:t> </a:t>
            </a:r>
            <a:r>
              <a:rPr lang="en-GB" dirty="0">
                <a:solidFill>
                  <a:schemeClr val="accent5"/>
                </a:solidFill>
                <a:latin typeface="Nunito"/>
                <a:ea typeface="Nunito"/>
                <a:cs typeface="Nunito"/>
                <a:sym typeface="Nunito"/>
              </a:rPr>
              <a:t>of those who had</a:t>
            </a:r>
            <a:r>
              <a:rPr lang="en-GB" dirty="0">
                <a:latin typeface="Nunito"/>
                <a:ea typeface="Nunito"/>
                <a:cs typeface="Nunito"/>
                <a:sym typeface="Nunito"/>
              </a:rPr>
              <a:t> </a:t>
            </a:r>
            <a:r>
              <a:rPr lang="en-GB" dirty="0">
                <a:solidFill>
                  <a:srgbClr val="3D85C6"/>
                </a:solidFill>
                <a:latin typeface="Nunito"/>
                <a:ea typeface="Nunito"/>
                <a:cs typeface="Nunito"/>
                <a:sym typeface="Nunito"/>
              </a:rPr>
              <a:t>churned </a:t>
            </a:r>
            <a:r>
              <a:rPr lang="en-GB" dirty="0">
                <a:solidFill>
                  <a:schemeClr val="accent5"/>
                </a:solidFill>
                <a:latin typeface="Nunito"/>
                <a:ea typeface="Nunito"/>
                <a:cs typeface="Nunito"/>
                <a:sym typeface="Nunito"/>
              </a:rPr>
              <a:t>had these packages.  </a:t>
            </a:r>
            <a:endParaRPr dirty="0">
              <a:solidFill>
                <a:schemeClr val="accent5"/>
              </a:solidFill>
              <a:latin typeface="Nunito"/>
              <a:ea typeface="Nunito"/>
              <a:cs typeface="Nunito"/>
              <a:sym typeface="Nunito"/>
            </a:endParaRPr>
          </a:p>
        </p:txBody>
      </p:sp>
      <p:sp>
        <p:nvSpPr>
          <p:cNvPr id="141" name="Google Shape;141;p23"/>
          <p:cNvSpPr txBox="1"/>
          <p:nvPr/>
        </p:nvSpPr>
        <p:spPr>
          <a:xfrm>
            <a:off x="78100" y="1624794"/>
            <a:ext cx="4141206" cy="830966"/>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dirty="0">
                <a:solidFill>
                  <a:schemeClr val="accent5"/>
                </a:solidFill>
                <a:latin typeface="Nunito"/>
                <a:ea typeface="Nunito"/>
                <a:cs typeface="Nunito"/>
                <a:sym typeface="Nunito"/>
              </a:rPr>
              <a:t>Those who</a:t>
            </a:r>
            <a:r>
              <a:rPr lang="en-GB" dirty="0">
                <a:latin typeface="Nunito"/>
                <a:ea typeface="Nunito"/>
                <a:cs typeface="Nunito"/>
                <a:sym typeface="Nunito"/>
              </a:rPr>
              <a:t> </a:t>
            </a:r>
            <a:r>
              <a:rPr lang="en-GB" dirty="0">
                <a:solidFill>
                  <a:srgbClr val="3D85C6"/>
                </a:solidFill>
                <a:latin typeface="Nunito"/>
                <a:ea typeface="Nunito"/>
                <a:cs typeface="Nunito"/>
                <a:sym typeface="Nunito"/>
              </a:rPr>
              <a:t>churned</a:t>
            </a:r>
            <a:r>
              <a:rPr lang="en-GB" dirty="0">
                <a:latin typeface="Nunito"/>
                <a:ea typeface="Nunito"/>
                <a:cs typeface="Nunito"/>
                <a:sym typeface="Nunito"/>
              </a:rPr>
              <a:t> </a:t>
            </a:r>
            <a:r>
              <a:rPr lang="en-GB" dirty="0">
                <a:solidFill>
                  <a:schemeClr val="accent5"/>
                </a:solidFill>
                <a:latin typeface="Nunito"/>
                <a:ea typeface="Nunito"/>
                <a:cs typeface="Nunito"/>
                <a:sym typeface="Nunito"/>
              </a:rPr>
              <a:t>were less likely to have the ‘Online Security’ and ‘Tech Support’ packages than those who </a:t>
            </a:r>
            <a:r>
              <a:rPr lang="en-GB" dirty="0">
                <a:solidFill>
                  <a:srgbClr val="E69138"/>
                </a:solidFill>
                <a:latin typeface="Nunito"/>
                <a:ea typeface="Nunito"/>
                <a:cs typeface="Nunito"/>
                <a:sym typeface="Nunito"/>
              </a:rPr>
              <a:t>stayed</a:t>
            </a:r>
            <a:r>
              <a:rPr lang="en-GB" dirty="0">
                <a:latin typeface="Nunito"/>
                <a:ea typeface="Nunito"/>
                <a:cs typeface="Nunito"/>
                <a:sym typeface="Nunito"/>
              </a:rPr>
              <a:t>.</a:t>
            </a:r>
            <a:endParaRPr dirty="0">
              <a:latin typeface="Nunito"/>
              <a:ea typeface="Nunito"/>
              <a:cs typeface="Nunito"/>
              <a:sym typeface="Nunito"/>
            </a:endParaRPr>
          </a:p>
        </p:txBody>
      </p:sp>
      <p:cxnSp>
        <p:nvCxnSpPr>
          <p:cNvPr id="142" name="Google Shape;142;p23"/>
          <p:cNvCxnSpPr>
            <a:cxnSpLocks/>
          </p:cNvCxnSpPr>
          <p:nvPr/>
        </p:nvCxnSpPr>
        <p:spPr>
          <a:xfrm rot="5400000">
            <a:off x="3912841" y="1661669"/>
            <a:ext cx="484070" cy="237901"/>
          </a:xfrm>
          <a:prstGeom prst="bentConnector3">
            <a:avLst>
              <a:gd name="adj1" fmla="val 100920"/>
            </a:avLst>
          </a:prstGeom>
          <a:noFill/>
          <a:ln w="9525" cap="flat" cmpd="sng">
            <a:solidFill>
              <a:schemeClr val="dk2"/>
            </a:solidFill>
            <a:prstDash val="solid"/>
            <a:round/>
            <a:headEnd type="none" w="med" len="med"/>
            <a:tailEnd type="none" w="med" len="med"/>
          </a:ln>
        </p:spPr>
      </p:cxnSp>
      <p:cxnSp>
        <p:nvCxnSpPr>
          <p:cNvPr id="143" name="Google Shape;143;p23"/>
          <p:cNvCxnSpPr>
            <a:cxnSpLocks/>
          </p:cNvCxnSpPr>
          <p:nvPr/>
        </p:nvCxnSpPr>
        <p:spPr>
          <a:xfrm>
            <a:off x="2398150" y="1452375"/>
            <a:ext cx="0" cy="172419"/>
          </a:xfrm>
          <a:prstGeom prst="straightConnector1">
            <a:avLst/>
          </a:prstGeom>
          <a:noFill/>
          <a:ln w="9525" cap="flat" cmpd="sng">
            <a:solidFill>
              <a:schemeClr val="dk2"/>
            </a:solidFill>
            <a:prstDash val="solid"/>
            <a:round/>
            <a:headEnd type="none" w="med" len="med"/>
            <a:tailEnd type="none" w="med" len="med"/>
          </a:ln>
        </p:spPr>
      </p:cxnSp>
      <p:pic>
        <p:nvPicPr>
          <p:cNvPr id="15" name="Google Shape;149;p24">
            <a:extLst>
              <a:ext uri="{FF2B5EF4-FFF2-40B4-BE49-F238E27FC236}">
                <a16:creationId xmlns:a16="http://schemas.microsoft.com/office/drawing/2014/main" id="{01BB318A-A79B-F896-8034-3C695B4D1E81}"/>
              </a:ext>
            </a:extLst>
          </p:cNvPr>
          <p:cNvPicPr preferRelativeResize="0"/>
          <p:nvPr/>
        </p:nvPicPr>
        <p:blipFill>
          <a:blip r:embed="rId4">
            <a:alphaModFix/>
          </a:blip>
          <a:stretch>
            <a:fillRect/>
          </a:stretch>
        </p:blipFill>
        <p:spPr>
          <a:xfrm>
            <a:off x="1267731" y="2755332"/>
            <a:ext cx="2768194" cy="2179475"/>
          </a:xfrm>
          <a:prstGeom prst="rect">
            <a:avLst/>
          </a:prstGeom>
          <a:noFill/>
          <a:ln>
            <a:noFill/>
          </a:ln>
        </p:spPr>
      </p:pic>
      <p:cxnSp>
        <p:nvCxnSpPr>
          <p:cNvPr id="16" name="Google Shape;93;p17">
            <a:extLst>
              <a:ext uri="{FF2B5EF4-FFF2-40B4-BE49-F238E27FC236}">
                <a16:creationId xmlns:a16="http://schemas.microsoft.com/office/drawing/2014/main" id="{640AC012-E5BF-6C2B-6B01-F5690A001A8E}"/>
              </a:ext>
            </a:extLst>
          </p:cNvPr>
          <p:cNvCxnSpPr>
            <a:cxnSpLocks/>
          </p:cNvCxnSpPr>
          <p:nvPr/>
        </p:nvCxnSpPr>
        <p:spPr>
          <a:xfrm>
            <a:off x="0" y="2516188"/>
            <a:ext cx="9144000" cy="0"/>
          </a:xfrm>
          <a:prstGeom prst="straightConnector1">
            <a:avLst/>
          </a:prstGeom>
          <a:noFill/>
          <a:ln w="9525" cap="flat" cmpd="sng">
            <a:solidFill>
              <a:schemeClr val="dk2"/>
            </a:solidFill>
            <a:prstDash val="solid"/>
            <a:round/>
            <a:headEnd type="none" w="med" len="med"/>
            <a:tailEnd type="none" w="med" len="med"/>
          </a:ln>
        </p:spPr>
      </p:cxnSp>
      <p:sp>
        <p:nvSpPr>
          <p:cNvPr id="21" name="Google Shape;150;p24">
            <a:extLst>
              <a:ext uri="{FF2B5EF4-FFF2-40B4-BE49-F238E27FC236}">
                <a16:creationId xmlns:a16="http://schemas.microsoft.com/office/drawing/2014/main" id="{021760E8-ABFC-1306-173E-51C09D81C9D6}"/>
              </a:ext>
            </a:extLst>
          </p:cNvPr>
          <p:cNvSpPr txBox="1"/>
          <p:nvPr/>
        </p:nvSpPr>
        <p:spPr>
          <a:xfrm>
            <a:off x="4572000" y="3443131"/>
            <a:ext cx="4041900" cy="61552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dirty="0">
                <a:solidFill>
                  <a:schemeClr val="accent5"/>
                </a:solidFill>
                <a:latin typeface="Nunito"/>
                <a:ea typeface="Nunito"/>
                <a:cs typeface="Nunito"/>
                <a:sym typeface="Nunito"/>
              </a:rPr>
              <a:t>Customers who are on a month-to-month contract are much more likely to </a:t>
            </a:r>
            <a:r>
              <a:rPr lang="en-GB" dirty="0">
                <a:solidFill>
                  <a:srgbClr val="3D85C6"/>
                </a:solidFill>
                <a:latin typeface="Nunito"/>
                <a:ea typeface="Nunito"/>
                <a:cs typeface="Nunito"/>
                <a:sym typeface="Nunito"/>
              </a:rPr>
              <a:t>churn</a:t>
            </a:r>
            <a:r>
              <a:rPr lang="en-GB" dirty="0">
                <a:latin typeface="Nunito"/>
                <a:ea typeface="Nunito"/>
                <a:cs typeface="Nunito"/>
                <a:sym typeface="Nunito"/>
              </a:rPr>
              <a:t>.</a:t>
            </a:r>
            <a:endParaRPr dirty="0">
              <a:latin typeface="Nunito"/>
              <a:ea typeface="Nunito"/>
              <a:cs typeface="Nunito"/>
              <a:sym typeface="Nuni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pic>
        <p:nvPicPr>
          <p:cNvPr id="157" name="Google Shape;157;p25"/>
          <p:cNvPicPr preferRelativeResize="0"/>
          <p:nvPr/>
        </p:nvPicPr>
        <p:blipFill rotWithShape="1">
          <a:blip r:embed="rId3">
            <a:alphaModFix/>
          </a:blip>
          <a:srcRect t="8475" r="46007"/>
          <a:stretch/>
        </p:blipFill>
        <p:spPr>
          <a:xfrm>
            <a:off x="55325" y="276000"/>
            <a:ext cx="4677682" cy="2179475"/>
          </a:xfrm>
          <a:prstGeom prst="rect">
            <a:avLst/>
          </a:prstGeom>
          <a:noFill/>
          <a:ln>
            <a:noFill/>
          </a:ln>
        </p:spPr>
      </p:pic>
      <p:grpSp>
        <p:nvGrpSpPr>
          <p:cNvPr id="158" name="Google Shape;158;p25"/>
          <p:cNvGrpSpPr/>
          <p:nvPr/>
        </p:nvGrpSpPr>
        <p:grpSpPr>
          <a:xfrm>
            <a:off x="616901" y="64350"/>
            <a:ext cx="8468699" cy="211650"/>
            <a:chOff x="665639" y="2580855"/>
            <a:chExt cx="8572426" cy="211650"/>
          </a:xfrm>
        </p:grpSpPr>
        <p:pic>
          <p:nvPicPr>
            <p:cNvPr id="159" name="Google Shape;159;p25"/>
            <p:cNvPicPr preferRelativeResize="0"/>
            <p:nvPr/>
          </p:nvPicPr>
          <p:blipFill rotWithShape="1">
            <a:blip r:embed="rId3">
              <a:alphaModFix/>
            </a:blip>
            <a:srcRect l="6252" b="91579"/>
            <a:stretch/>
          </p:blipFill>
          <p:spPr>
            <a:xfrm>
              <a:off x="665639" y="2580855"/>
              <a:ext cx="8572426" cy="211650"/>
            </a:xfrm>
            <a:prstGeom prst="rect">
              <a:avLst/>
            </a:prstGeom>
            <a:noFill/>
            <a:ln>
              <a:noFill/>
            </a:ln>
          </p:spPr>
        </p:pic>
        <p:sp>
          <p:nvSpPr>
            <p:cNvPr id="160" name="Google Shape;160;p25"/>
            <p:cNvSpPr/>
            <p:nvPr/>
          </p:nvSpPr>
          <p:spPr>
            <a:xfrm>
              <a:off x="937250" y="2668600"/>
              <a:ext cx="45600" cy="882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 name="Google Shape;161;p25"/>
            <p:cNvSpPr/>
            <p:nvPr/>
          </p:nvSpPr>
          <p:spPr>
            <a:xfrm>
              <a:off x="1974725" y="2668600"/>
              <a:ext cx="45600" cy="882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2" name="Google Shape;162;p25"/>
            <p:cNvSpPr/>
            <p:nvPr/>
          </p:nvSpPr>
          <p:spPr>
            <a:xfrm>
              <a:off x="3012200" y="2668600"/>
              <a:ext cx="45600" cy="882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3" name="Google Shape;163;p25"/>
            <p:cNvSpPr/>
            <p:nvPr/>
          </p:nvSpPr>
          <p:spPr>
            <a:xfrm>
              <a:off x="4101800" y="2668600"/>
              <a:ext cx="45600" cy="882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4" name="Google Shape;164;p25"/>
            <p:cNvSpPr/>
            <p:nvPr/>
          </p:nvSpPr>
          <p:spPr>
            <a:xfrm>
              <a:off x="5154825" y="2668600"/>
              <a:ext cx="45600" cy="882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5" name="Google Shape;165;p25"/>
            <p:cNvSpPr/>
            <p:nvPr/>
          </p:nvSpPr>
          <p:spPr>
            <a:xfrm>
              <a:off x="6304775" y="2668600"/>
              <a:ext cx="63900" cy="882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6" name="Google Shape;166;p25"/>
            <p:cNvSpPr/>
            <p:nvPr/>
          </p:nvSpPr>
          <p:spPr>
            <a:xfrm>
              <a:off x="7297450" y="2668600"/>
              <a:ext cx="63900" cy="882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 name="Google Shape;167;p25"/>
            <p:cNvSpPr/>
            <p:nvPr/>
          </p:nvSpPr>
          <p:spPr>
            <a:xfrm>
              <a:off x="8334925" y="2668600"/>
              <a:ext cx="45600" cy="882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8" name="Google Shape;168;p25"/>
            <p:cNvSpPr/>
            <p:nvPr/>
          </p:nvSpPr>
          <p:spPr>
            <a:xfrm>
              <a:off x="9093725" y="2668600"/>
              <a:ext cx="91200" cy="882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 name="Google Shape;169;p25"/>
            <p:cNvSpPr/>
            <p:nvPr/>
          </p:nvSpPr>
          <p:spPr>
            <a:xfrm>
              <a:off x="7901950" y="2642575"/>
              <a:ext cx="91200" cy="882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 name="Google Shape;170;p25"/>
            <p:cNvSpPr/>
            <p:nvPr/>
          </p:nvSpPr>
          <p:spPr>
            <a:xfrm>
              <a:off x="5887225" y="2668600"/>
              <a:ext cx="91200" cy="882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 name="Google Shape;171;p25"/>
            <p:cNvSpPr/>
            <p:nvPr/>
          </p:nvSpPr>
          <p:spPr>
            <a:xfrm>
              <a:off x="4713750" y="2668600"/>
              <a:ext cx="91200" cy="882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 name="Google Shape;172;p25"/>
            <p:cNvSpPr/>
            <p:nvPr/>
          </p:nvSpPr>
          <p:spPr>
            <a:xfrm>
              <a:off x="3659150" y="2668600"/>
              <a:ext cx="91200" cy="882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 name="Google Shape;173;p25"/>
            <p:cNvSpPr/>
            <p:nvPr/>
          </p:nvSpPr>
          <p:spPr>
            <a:xfrm>
              <a:off x="2567950" y="2668600"/>
              <a:ext cx="91200" cy="882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 name="Google Shape;174;p25"/>
            <p:cNvSpPr/>
            <p:nvPr/>
          </p:nvSpPr>
          <p:spPr>
            <a:xfrm>
              <a:off x="1544100" y="2668600"/>
              <a:ext cx="91200" cy="882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 name="Google Shape;175;p25"/>
            <p:cNvSpPr/>
            <p:nvPr/>
          </p:nvSpPr>
          <p:spPr>
            <a:xfrm>
              <a:off x="6888891" y="2668600"/>
              <a:ext cx="102600" cy="882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76" name="Google Shape;176;p25"/>
          <p:cNvSpPr txBox="1"/>
          <p:nvPr/>
        </p:nvSpPr>
        <p:spPr>
          <a:xfrm>
            <a:off x="4946155" y="1350289"/>
            <a:ext cx="4041900" cy="233907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dirty="0">
              <a:solidFill>
                <a:schemeClr val="accent5"/>
              </a:solidFill>
              <a:latin typeface="Nunito"/>
              <a:ea typeface="Nunito"/>
              <a:cs typeface="Nunito"/>
              <a:sym typeface="Nunito"/>
            </a:endParaRPr>
          </a:p>
          <a:p>
            <a:pPr marL="0" lvl="0" indent="0" algn="l" rtl="0">
              <a:spcBef>
                <a:spcPts val="0"/>
              </a:spcBef>
              <a:spcAft>
                <a:spcPts val="0"/>
              </a:spcAft>
              <a:buNone/>
            </a:pPr>
            <a:r>
              <a:rPr lang="en-GB" dirty="0">
                <a:solidFill>
                  <a:schemeClr val="accent5"/>
                </a:solidFill>
                <a:latin typeface="Nunito"/>
                <a:ea typeface="Nunito"/>
                <a:cs typeface="Nunito"/>
                <a:sym typeface="Nunito"/>
              </a:rPr>
              <a:t>A customer paying a monthly fee of less than </a:t>
            </a:r>
            <a:r>
              <a:rPr lang="en-GB" dirty="0">
                <a:solidFill>
                  <a:srgbClr val="FF00FF"/>
                </a:solidFill>
                <a:latin typeface="Nunito"/>
                <a:ea typeface="Nunito"/>
                <a:cs typeface="Nunito"/>
                <a:sym typeface="Nunito"/>
              </a:rPr>
              <a:t>$20</a:t>
            </a:r>
            <a:r>
              <a:rPr lang="en-GB" dirty="0">
                <a:solidFill>
                  <a:schemeClr val="accent5"/>
                </a:solidFill>
                <a:latin typeface="Nunito"/>
                <a:ea typeface="Nunito"/>
                <a:cs typeface="Nunito"/>
                <a:sym typeface="Nunito"/>
              </a:rPr>
              <a:t> will be paying for </a:t>
            </a:r>
            <a:r>
              <a:rPr lang="en-GB" dirty="0">
                <a:solidFill>
                  <a:srgbClr val="9900FF"/>
                </a:solidFill>
                <a:latin typeface="Nunito"/>
                <a:ea typeface="Nunito"/>
                <a:cs typeface="Nunito"/>
                <a:sym typeface="Nunito"/>
              </a:rPr>
              <a:t>phone service</a:t>
            </a:r>
            <a:r>
              <a:rPr lang="en-GB" dirty="0">
                <a:solidFill>
                  <a:schemeClr val="accent5"/>
                </a:solidFill>
                <a:latin typeface="Nunito"/>
                <a:ea typeface="Nunito"/>
                <a:cs typeface="Nunito"/>
                <a:sym typeface="Nunito"/>
              </a:rPr>
              <a:t>, while spending over </a:t>
            </a:r>
            <a:r>
              <a:rPr lang="en-GB" dirty="0">
                <a:solidFill>
                  <a:srgbClr val="FF00FF"/>
                </a:solidFill>
                <a:latin typeface="Nunito"/>
                <a:ea typeface="Nunito"/>
                <a:cs typeface="Nunito"/>
                <a:sym typeface="Nunito"/>
              </a:rPr>
              <a:t>$40 </a:t>
            </a:r>
            <a:r>
              <a:rPr lang="en-GB" dirty="0">
                <a:solidFill>
                  <a:schemeClr val="accent5"/>
                </a:solidFill>
                <a:latin typeface="Nunito"/>
                <a:ea typeface="Nunito"/>
                <a:cs typeface="Nunito"/>
                <a:sym typeface="Nunito"/>
              </a:rPr>
              <a:t>will be provided all available services. </a:t>
            </a:r>
          </a:p>
          <a:p>
            <a:pPr marL="0" lvl="0" indent="0" algn="l" rtl="0">
              <a:spcBef>
                <a:spcPts val="0"/>
              </a:spcBef>
              <a:spcAft>
                <a:spcPts val="0"/>
              </a:spcAft>
              <a:buNone/>
            </a:pPr>
            <a:endParaRPr dirty="0">
              <a:solidFill>
                <a:schemeClr val="accent5"/>
              </a:solidFill>
              <a:latin typeface="Nunito"/>
              <a:ea typeface="Nunito"/>
              <a:cs typeface="Nunito"/>
              <a:sym typeface="Nunito"/>
            </a:endParaRPr>
          </a:p>
          <a:p>
            <a:pPr marL="0" lvl="0" indent="0" algn="l" rtl="0">
              <a:spcBef>
                <a:spcPts val="0"/>
              </a:spcBef>
              <a:spcAft>
                <a:spcPts val="0"/>
              </a:spcAft>
              <a:buNone/>
            </a:pPr>
            <a:r>
              <a:rPr lang="en-GB" dirty="0">
                <a:solidFill>
                  <a:schemeClr val="accent5"/>
                </a:solidFill>
                <a:latin typeface="Nunito"/>
                <a:ea typeface="Nunito"/>
                <a:cs typeface="Nunito"/>
                <a:sym typeface="Nunito"/>
              </a:rPr>
              <a:t>Customers who are paying in the middle range, </a:t>
            </a:r>
            <a:r>
              <a:rPr lang="en-GB" dirty="0">
                <a:solidFill>
                  <a:srgbClr val="FF00FF"/>
                </a:solidFill>
                <a:latin typeface="Nunito"/>
                <a:ea typeface="Nunito"/>
                <a:cs typeface="Nunito"/>
                <a:sym typeface="Nunito"/>
              </a:rPr>
              <a:t>$20</a:t>
            </a:r>
            <a:r>
              <a:rPr lang="en-GB" dirty="0">
                <a:solidFill>
                  <a:schemeClr val="accent5"/>
                </a:solidFill>
                <a:latin typeface="Nunito"/>
                <a:ea typeface="Nunito"/>
                <a:cs typeface="Nunito"/>
                <a:sym typeface="Nunito"/>
              </a:rPr>
              <a:t> to </a:t>
            </a:r>
            <a:r>
              <a:rPr lang="en-GB" dirty="0">
                <a:solidFill>
                  <a:srgbClr val="FF00FF"/>
                </a:solidFill>
                <a:latin typeface="Nunito"/>
                <a:ea typeface="Nunito"/>
                <a:cs typeface="Nunito"/>
                <a:sym typeface="Nunito"/>
              </a:rPr>
              <a:t>$80</a:t>
            </a:r>
            <a:r>
              <a:rPr lang="en-GB" dirty="0">
                <a:solidFill>
                  <a:schemeClr val="accent5"/>
                </a:solidFill>
                <a:latin typeface="Nunito"/>
                <a:ea typeface="Nunito"/>
                <a:cs typeface="Nunito"/>
                <a:sym typeface="Nunito"/>
              </a:rPr>
              <a:t>, are more likely to </a:t>
            </a:r>
            <a:r>
              <a:rPr lang="en-GB" dirty="0">
                <a:solidFill>
                  <a:srgbClr val="3D85C6"/>
                </a:solidFill>
                <a:latin typeface="Nunito"/>
                <a:ea typeface="Nunito"/>
                <a:cs typeface="Nunito"/>
                <a:sym typeface="Nunito"/>
              </a:rPr>
              <a:t>churn</a:t>
            </a:r>
            <a:r>
              <a:rPr lang="en-GB" dirty="0">
                <a:solidFill>
                  <a:schemeClr val="accent5"/>
                </a:solidFill>
                <a:latin typeface="Nunito"/>
                <a:ea typeface="Nunito"/>
                <a:cs typeface="Nunito"/>
                <a:sym typeface="Nunito"/>
              </a:rPr>
              <a:t> than customers who either pay low monthly fees of under </a:t>
            </a:r>
            <a:r>
              <a:rPr lang="en-GB" dirty="0">
                <a:solidFill>
                  <a:srgbClr val="FF00FF"/>
                </a:solidFill>
                <a:latin typeface="Nunito"/>
                <a:ea typeface="Nunito"/>
                <a:cs typeface="Nunito"/>
                <a:sym typeface="Nunito"/>
              </a:rPr>
              <a:t>$20</a:t>
            </a:r>
            <a:r>
              <a:rPr lang="en-GB" dirty="0">
                <a:solidFill>
                  <a:schemeClr val="accent5"/>
                </a:solidFill>
                <a:latin typeface="Nunito"/>
                <a:ea typeface="Nunito"/>
                <a:cs typeface="Nunito"/>
                <a:sym typeface="Nunito"/>
              </a:rPr>
              <a:t> or high monthly fees of over </a:t>
            </a:r>
            <a:r>
              <a:rPr lang="en-GB" dirty="0">
                <a:solidFill>
                  <a:srgbClr val="FF00FF"/>
                </a:solidFill>
                <a:latin typeface="Nunito"/>
                <a:ea typeface="Nunito"/>
                <a:cs typeface="Nunito"/>
                <a:sym typeface="Nunito"/>
              </a:rPr>
              <a:t>$80</a:t>
            </a:r>
            <a:r>
              <a:rPr lang="en-GB" dirty="0">
                <a:solidFill>
                  <a:schemeClr val="accent5"/>
                </a:solidFill>
                <a:latin typeface="Nunito"/>
                <a:ea typeface="Nunito"/>
                <a:cs typeface="Nunito"/>
                <a:sym typeface="Nunito"/>
              </a:rPr>
              <a:t>. </a:t>
            </a:r>
            <a:endParaRPr dirty="0">
              <a:latin typeface="Nunito"/>
              <a:ea typeface="Nunito"/>
              <a:cs typeface="Nunito"/>
              <a:sym typeface="Nunito"/>
            </a:endParaRPr>
          </a:p>
        </p:txBody>
      </p:sp>
      <p:grpSp>
        <p:nvGrpSpPr>
          <p:cNvPr id="177" name="Google Shape;177;p25"/>
          <p:cNvGrpSpPr/>
          <p:nvPr/>
        </p:nvGrpSpPr>
        <p:grpSpPr>
          <a:xfrm>
            <a:off x="55325" y="2519825"/>
            <a:ext cx="4780574" cy="2412500"/>
            <a:chOff x="55325" y="2519825"/>
            <a:chExt cx="4780574" cy="2412500"/>
          </a:xfrm>
        </p:grpSpPr>
        <p:pic>
          <p:nvPicPr>
            <p:cNvPr id="178" name="Google Shape;178;p25"/>
            <p:cNvPicPr preferRelativeResize="0"/>
            <p:nvPr/>
          </p:nvPicPr>
          <p:blipFill>
            <a:blip r:embed="rId4">
              <a:alphaModFix/>
            </a:blip>
            <a:stretch>
              <a:fillRect/>
            </a:stretch>
          </p:blipFill>
          <p:spPr>
            <a:xfrm>
              <a:off x="55325" y="2519825"/>
              <a:ext cx="4780574" cy="2412500"/>
            </a:xfrm>
            <a:prstGeom prst="rect">
              <a:avLst/>
            </a:prstGeom>
            <a:noFill/>
            <a:ln>
              <a:noFill/>
            </a:ln>
          </p:spPr>
        </p:pic>
        <p:sp>
          <p:nvSpPr>
            <p:cNvPr id="179" name="Google Shape;179;p25"/>
            <p:cNvSpPr/>
            <p:nvPr/>
          </p:nvSpPr>
          <p:spPr>
            <a:xfrm>
              <a:off x="856400" y="2588600"/>
              <a:ext cx="51000" cy="1098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 name="Google Shape;180;p25"/>
            <p:cNvSpPr/>
            <p:nvPr/>
          </p:nvSpPr>
          <p:spPr>
            <a:xfrm>
              <a:off x="1232225" y="2588600"/>
              <a:ext cx="69300" cy="1098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 name="Google Shape;181;p25"/>
            <p:cNvSpPr/>
            <p:nvPr/>
          </p:nvSpPr>
          <p:spPr>
            <a:xfrm>
              <a:off x="1647350" y="2588600"/>
              <a:ext cx="51000" cy="1098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 name="Google Shape;182;p25"/>
            <p:cNvSpPr/>
            <p:nvPr/>
          </p:nvSpPr>
          <p:spPr>
            <a:xfrm>
              <a:off x="1964400" y="2588600"/>
              <a:ext cx="69300" cy="1098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grpSp>
        <p:nvGrpSpPr>
          <p:cNvPr id="193" name="Google Shape;193;p27"/>
          <p:cNvGrpSpPr/>
          <p:nvPr/>
        </p:nvGrpSpPr>
        <p:grpSpPr>
          <a:xfrm>
            <a:off x="43149" y="1370616"/>
            <a:ext cx="4944458" cy="2402260"/>
            <a:chOff x="43150" y="1100138"/>
            <a:chExt cx="6057900" cy="2943225"/>
          </a:xfrm>
        </p:grpSpPr>
        <p:pic>
          <p:nvPicPr>
            <p:cNvPr id="194" name="Google Shape;194;p27"/>
            <p:cNvPicPr preferRelativeResize="0"/>
            <p:nvPr/>
          </p:nvPicPr>
          <p:blipFill>
            <a:blip r:embed="rId3">
              <a:alphaModFix/>
            </a:blip>
            <a:stretch>
              <a:fillRect/>
            </a:stretch>
          </p:blipFill>
          <p:spPr>
            <a:xfrm>
              <a:off x="43150" y="1100138"/>
              <a:ext cx="6057900" cy="2943225"/>
            </a:xfrm>
            <a:prstGeom prst="rect">
              <a:avLst/>
            </a:prstGeom>
            <a:noFill/>
            <a:ln>
              <a:noFill/>
            </a:ln>
          </p:spPr>
        </p:pic>
        <p:sp>
          <p:nvSpPr>
            <p:cNvPr id="195" name="Google Shape;195;p27"/>
            <p:cNvSpPr/>
            <p:nvPr/>
          </p:nvSpPr>
          <p:spPr>
            <a:xfrm>
              <a:off x="1513350" y="1211575"/>
              <a:ext cx="45600" cy="1188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 name="Google Shape;196;p27"/>
            <p:cNvSpPr/>
            <p:nvPr/>
          </p:nvSpPr>
          <p:spPr>
            <a:xfrm>
              <a:off x="1970525" y="1211575"/>
              <a:ext cx="118800" cy="1188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 name="Google Shape;197;p27"/>
            <p:cNvSpPr/>
            <p:nvPr/>
          </p:nvSpPr>
          <p:spPr>
            <a:xfrm>
              <a:off x="2912375" y="1190225"/>
              <a:ext cx="118800" cy="1188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 name="Google Shape;198;p27"/>
            <p:cNvSpPr/>
            <p:nvPr/>
          </p:nvSpPr>
          <p:spPr>
            <a:xfrm>
              <a:off x="2528325" y="1190225"/>
              <a:ext cx="45600" cy="1188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99" name="Google Shape;199;p27"/>
          <p:cNvSpPr txBox="1"/>
          <p:nvPr/>
        </p:nvSpPr>
        <p:spPr>
          <a:xfrm>
            <a:off x="5058951" y="1657927"/>
            <a:ext cx="4041900" cy="203129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200" dirty="0">
                <a:solidFill>
                  <a:schemeClr val="accent5"/>
                </a:solidFill>
                <a:latin typeface="Nunito"/>
                <a:ea typeface="Nunito"/>
                <a:cs typeface="Nunito"/>
                <a:sym typeface="Nunito"/>
              </a:rPr>
              <a:t>Customers that are </a:t>
            </a:r>
            <a:r>
              <a:rPr lang="en-GB" sz="1200" dirty="0">
                <a:solidFill>
                  <a:schemeClr val="accent3"/>
                </a:solidFill>
                <a:latin typeface="Nunito"/>
                <a:ea typeface="Nunito"/>
                <a:cs typeface="Nunito"/>
                <a:sym typeface="Nunito"/>
              </a:rPr>
              <a:t>staying</a:t>
            </a:r>
            <a:r>
              <a:rPr lang="en-GB" sz="1200" dirty="0">
                <a:latin typeface="Nunito"/>
                <a:ea typeface="Nunito"/>
                <a:cs typeface="Nunito"/>
                <a:sym typeface="Nunito"/>
              </a:rPr>
              <a:t> </a:t>
            </a:r>
            <a:r>
              <a:rPr lang="en-GB" sz="1200" dirty="0">
                <a:solidFill>
                  <a:schemeClr val="accent5"/>
                </a:solidFill>
                <a:latin typeface="Nunito"/>
                <a:ea typeface="Nunito"/>
                <a:cs typeface="Nunito"/>
                <a:sym typeface="Nunito"/>
              </a:rPr>
              <a:t>are utilising more of the services provided.</a:t>
            </a:r>
            <a:br>
              <a:rPr lang="en-GB" sz="1200" dirty="0">
                <a:solidFill>
                  <a:schemeClr val="accent5"/>
                </a:solidFill>
                <a:latin typeface="Nunito"/>
                <a:ea typeface="Nunito"/>
                <a:cs typeface="Nunito"/>
                <a:sym typeface="Nunito"/>
              </a:rPr>
            </a:br>
            <a:endParaRPr sz="1200" dirty="0">
              <a:latin typeface="Nunito"/>
              <a:ea typeface="Nunito"/>
              <a:cs typeface="Nunito"/>
              <a:sym typeface="Nunito"/>
            </a:endParaRPr>
          </a:p>
          <a:p>
            <a:pPr marL="0" lvl="0" indent="0" algn="l" rtl="0">
              <a:spcBef>
                <a:spcPts val="0"/>
              </a:spcBef>
              <a:spcAft>
                <a:spcPts val="0"/>
              </a:spcAft>
              <a:buNone/>
            </a:pPr>
            <a:r>
              <a:rPr lang="en-GB" sz="1200" dirty="0">
                <a:solidFill>
                  <a:schemeClr val="accent5"/>
                </a:solidFill>
                <a:latin typeface="Nunito"/>
                <a:ea typeface="Nunito"/>
                <a:cs typeface="Nunito"/>
                <a:sym typeface="Nunito"/>
              </a:rPr>
              <a:t>Customers that have </a:t>
            </a:r>
            <a:r>
              <a:rPr lang="en-GB" sz="1200" dirty="0">
                <a:solidFill>
                  <a:srgbClr val="9FC5E8"/>
                </a:solidFill>
                <a:latin typeface="Nunito"/>
                <a:ea typeface="Nunito"/>
                <a:cs typeface="Nunito"/>
                <a:sym typeface="Nunito"/>
              </a:rPr>
              <a:t>churned</a:t>
            </a:r>
            <a:r>
              <a:rPr lang="en-GB" sz="1200" dirty="0">
                <a:latin typeface="Nunito"/>
                <a:ea typeface="Nunito"/>
                <a:cs typeface="Nunito"/>
                <a:sym typeface="Nunito"/>
              </a:rPr>
              <a:t> a</a:t>
            </a:r>
            <a:r>
              <a:rPr lang="en-GB" sz="1200" dirty="0">
                <a:solidFill>
                  <a:schemeClr val="accent5"/>
                </a:solidFill>
                <a:latin typeface="Nunito"/>
                <a:ea typeface="Nunito"/>
                <a:cs typeface="Nunito"/>
                <a:sym typeface="Nunito"/>
              </a:rPr>
              <a:t>re more likely to sign up for streaming services, while not using Security and Backup Services</a:t>
            </a:r>
            <a:r>
              <a:rPr lang="en-US" sz="1200" dirty="0">
                <a:solidFill>
                  <a:schemeClr val="accent5"/>
                </a:solidFill>
                <a:latin typeface="Nunito"/>
                <a:ea typeface="Nunito"/>
                <a:cs typeface="Nunito"/>
                <a:sym typeface="Nunito"/>
              </a:rPr>
              <a:t>.</a:t>
            </a:r>
            <a:endParaRPr sz="1200" dirty="0">
              <a:solidFill>
                <a:schemeClr val="accent5"/>
              </a:solidFill>
              <a:latin typeface="Nunito"/>
              <a:ea typeface="Nunito"/>
              <a:cs typeface="Nunito"/>
              <a:sym typeface="Nunito"/>
            </a:endParaRPr>
          </a:p>
          <a:p>
            <a:pPr marL="0" lvl="0" indent="0" algn="l" rtl="0">
              <a:spcBef>
                <a:spcPts val="0"/>
              </a:spcBef>
              <a:spcAft>
                <a:spcPts val="0"/>
              </a:spcAft>
              <a:buNone/>
            </a:pPr>
            <a:endParaRPr sz="1200" dirty="0">
              <a:latin typeface="Nunito"/>
              <a:ea typeface="Nunito"/>
              <a:cs typeface="Nunito"/>
              <a:sym typeface="Nunito"/>
            </a:endParaRPr>
          </a:p>
          <a:p>
            <a:pPr marL="0" lvl="0" indent="0" algn="l" rtl="0">
              <a:spcBef>
                <a:spcPts val="0"/>
              </a:spcBef>
              <a:spcAft>
                <a:spcPts val="0"/>
              </a:spcAft>
              <a:buNone/>
            </a:pPr>
            <a:r>
              <a:rPr lang="en-GB" sz="1200" dirty="0">
                <a:solidFill>
                  <a:schemeClr val="accent5"/>
                </a:solidFill>
                <a:latin typeface="Nunito"/>
                <a:ea typeface="Nunito"/>
                <a:cs typeface="Nunito"/>
                <a:sym typeface="Nunito"/>
              </a:rPr>
              <a:t>Online Security and Tech Support seem to be the least used services by </a:t>
            </a:r>
            <a:r>
              <a:rPr lang="en-GB" sz="1200" dirty="0">
                <a:solidFill>
                  <a:srgbClr val="A4C2F4"/>
                </a:solidFill>
                <a:latin typeface="Nunito"/>
                <a:ea typeface="Nunito"/>
                <a:cs typeface="Nunito"/>
                <a:sym typeface="Nunito"/>
              </a:rPr>
              <a:t>churned</a:t>
            </a:r>
            <a:r>
              <a:rPr lang="en-GB" sz="1200" dirty="0">
                <a:latin typeface="Nunito"/>
                <a:ea typeface="Nunito"/>
                <a:cs typeface="Nunito"/>
                <a:sym typeface="Nunito"/>
              </a:rPr>
              <a:t> </a:t>
            </a:r>
            <a:r>
              <a:rPr lang="en-GB" sz="1200" dirty="0">
                <a:solidFill>
                  <a:schemeClr val="accent5"/>
                </a:solidFill>
                <a:latin typeface="Nunito"/>
                <a:ea typeface="Nunito"/>
                <a:cs typeface="Nunito"/>
                <a:sym typeface="Nunito"/>
              </a:rPr>
              <a:t>customers, and more by customers who</a:t>
            </a:r>
            <a:r>
              <a:rPr lang="en-GB" sz="1200" dirty="0">
                <a:latin typeface="Nunito"/>
                <a:ea typeface="Nunito"/>
                <a:cs typeface="Nunito"/>
                <a:sym typeface="Nunito"/>
              </a:rPr>
              <a:t> </a:t>
            </a:r>
            <a:r>
              <a:rPr lang="en-GB" sz="1200" dirty="0">
                <a:solidFill>
                  <a:schemeClr val="accent3"/>
                </a:solidFill>
                <a:latin typeface="Nunito"/>
                <a:ea typeface="Nunito"/>
                <a:cs typeface="Nunito"/>
                <a:sym typeface="Nunito"/>
              </a:rPr>
              <a:t>stay</a:t>
            </a:r>
            <a:r>
              <a:rPr lang="en-GB" sz="1200" dirty="0">
                <a:latin typeface="Nunito"/>
                <a:ea typeface="Nunito"/>
                <a:cs typeface="Nunito"/>
                <a:sym typeface="Nunito"/>
              </a:rPr>
              <a:t>.</a:t>
            </a:r>
            <a:endParaRPr sz="1200" dirty="0">
              <a:latin typeface="Nunito"/>
              <a:ea typeface="Nunito"/>
              <a:cs typeface="Nunito"/>
              <a:sym typeface="Nunito"/>
            </a:endParaRPr>
          </a:p>
        </p:txBody>
      </p:sp>
      <p:sp>
        <p:nvSpPr>
          <p:cNvPr id="200" name="Google Shape;200;p27"/>
          <p:cNvSpPr txBox="1">
            <a:spLocks noGrp="1"/>
          </p:cNvSpPr>
          <p:nvPr>
            <p:ph type="ctrTitle" idx="4294967295"/>
          </p:nvPr>
        </p:nvSpPr>
        <p:spPr>
          <a:xfrm>
            <a:off x="348275" y="120500"/>
            <a:ext cx="3734400" cy="78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b="1" dirty="0">
                <a:latin typeface="Times New Roman"/>
                <a:ea typeface="Times New Roman"/>
                <a:cs typeface="Times New Roman"/>
                <a:sym typeface="Times New Roman"/>
              </a:rPr>
              <a:t>Retention Incentive</a:t>
            </a:r>
            <a:endParaRPr b="1" dirty="0">
              <a:latin typeface="Times New Roman"/>
              <a:ea typeface="Times New Roman"/>
              <a:cs typeface="Times New Roman"/>
              <a:sym typeface="Times New Roman"/>
            </a:endParaRPr>
          </a:p>
        </p:txBody>
      </p:sp>
      <p:sp>
        <p:nvSpPr>
          <p:cNvPr id="201" name="Google Shape;201;p27"/>
          <p:cNvSpPr/>
          <p:nvPr/>
        </p:nvSpPr>
        <p:spPr>
          <a:xfrm>
            <a:off x="187450" y="2199125"/>
            <a:ext cx="722400" cy="1647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 name="Google Shape;202;p27"/>
          <p:cNvSpPr/>
          <p:nvPr/>
        </p:nvSpPr>
        <p:spPr>
          <a:xfrm>
            <a:off x="278900" y="2964175"/>
            <a:ext cx="630900" cy="1647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3" name="Google Shape;63;p14"/>
          <p:cNvSpPr txBox="1">
            <a:spLocks noGrp="1"/>
          </p:cNvSpPr>
          <p:nvPr>
            <p:ph type="ctrTitle"/>
          </p:nvPr>
        </p:nvSpPr>
        <p:spPr>
          <a:xfrm>
            <a:off x="311700" y="474225"/>
            <a:ext cx="8520600" cy="19578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GB" dirty="0"/>
              <a:t>Demographics</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68" name="Google Shape;68;p15"/>
          <p:cNvPicPr preferRelativeResize="0"/>
          <p:nvPr/>
        </p:nvPicPr>
        <p:blipFill>
          <a:blip r:embed="rId3">
            <a:alphaModFix/>
          </a:blip>
          <a:stretch>
            <a:fillRect/>
          </a:stretch>
        </p:blipFill>
        <p:spPr>
          <a:xfrm>
            <a:off x="1087675" y="292575"/>
            <a:ext cx="2968200" cy="2088975"/>
          </a:xfrm>
          <a:prstGeom prst="rect">
            <a:avLst/>
          </a:prstGeom>
          <a:noFill/>
          <a:ln>
            <a:noFill/>
          </a:ln>
        </p:spPr>
      </p:pic>
      <p:pic>
        <p:nvPicPr>
          <p:cNvPr id="69" name="Google Shape;69;p15"/>
          <p:cNvPicPr preferRelativeResize="0"/>
          <p:nvPr/>
        </p:nvPicPr>
        <p:blipFill>
          <a:blip r:embed="rId4">
            <a:alphaModFix/>
          </a:blip>
          <a:stretch>
            <a:fillRect/>
          </a:stretch>
        </p:blipFill>
        <p:spPr>
          <a:xfrm>
            <a:off x="5280375" y="2901562"/>
            <a:ext cx="2968200" cy="2088963"/>
          </a:xfrm>
          <a:prstGeom prst="rect">
            <a:avLst/>
          </a:prstGeom>
          <a:noFill/>
          <a:ln>
            <a:noFill/>
          </a:ln>
        </p:spPr>
      </p:pic>
      <p:sp>
        <p:nvSpPr>
          <p:cNvPr id="70" name="Google Shape;70;p15"/>
          <p:cNvSpPr txBox="1"/>
          <p:nvPr/>
        </p:nvSpPr>
        <p:spPr>
          <a:xfrm>
            <a:off x="4806750" y="938075"/>
            <a:ext cx="40419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dirty="0">
                <a:solidFill>
                  <a:schemeClr val="accent5"/>
                </a:solidFill>
                <a:latin typeface="Nunito"/>
                <a:ea typeface="Nunito"/>
                <a:cs typeface="Nunito"/>
                <a:sym typeface="Nunito"/>
              </a:rPr>
              <a:t>There is no difference in Churning patterns between Male and Female customers.</a:t>
            </a:r>
            <a:endParaRPr dirty="0">
              <a:solidFill>
                <a:schemeClr val="accent5"/>
              </a:solidFill>
              <a:latin typeface="Nunito"/>
              <a:ea typeface="Nunito"/>
              <a:cs typeface="Nunito"/>
              <a:sym typeface="Nunito"/>
            </a:endParaRPr>
          </a:p>
        </p:txBody>
      </p:sp>
      <p:sp>
        <p:nvSpPr>
          <p:cNvPr id="71" name="Google Shape;71;p15"/>
          <p:cNvSpPr txBox="1"/>
          <p:nvPr/>
        </p:nvSpPr>
        <p:spPr>
          <a:xfrm>
            <a:off x="343825" y="3511975"/>
            <a:ext cx="4582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dirty="0">
                <a:solidFill>
                  <a:schemeClr val="accent5"/>
                </a:solidFill>
                <a:latin typeface="Nunito"/>
                <a:ea typeface="Nunito"/>
                <a:cs typeface="Nunito"/>
                <a:sym typeface="Nunito"/>
              </a:rPr>
              <a:t>Customers without a partner are more likely to Churn.</a:t>
            </a:r>
            <a:endParaRPr dirty="0">
              <a:solidFill>
                <a:schemeClr val="accent5"/>
              </a:solidFill>
              <a:latin typeface="Nunito"/>
              <a:ea typeface="Nunito"/>
              <a:cs typeface="Nunito"/>
              <a:sym typeface="Nunito"/>
            </a:endParaRPr>
          </a:p>
        </p:txBody>
      </p:sp>
      <p:cxnSp>
        <p:nvCxnSpPr>
          <p:cNvPr id="2" name="Google Shape;93;p17">
            <a:extLst>
              <a:ext uri="{FF2B5EF4-FFF2-40B4-BE49-F238E27FC236}">
                <a16:creationId xmlns:a16="http://schemas.microsoft.com/office/drawing/2014/main" id="{4B03DCCA-30DC-A861-D06F-FD59C2743B3F}"/>
              </a:ext>
            </a:extLst>
          </p:cNvPr>
          <p:cNvCxnSpPr>
            <a:cxnSpLocks/>
          </p:cNvCxnSpPr>
          <p:nvPr/>
        </p:nvCxnSpPr>
        <p:spPr>
          <a:xfrm>
            <a:off x="0" y="2516188"/>
            <a:ext cx="9144000" cy="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p:nvPr/>
        </p:nvSpPr>
        <p:spPr>
          <a:xfrm>
            <a:off x="4191000" y="964832"/>
            <a:ext cx="4041900" cy="61552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dirty="0">
                <a:solidFill>
                  <a:schemeClr val="accent5"/>
                </a:solidFill>
                <a:latin typeface="Nunito"/>
                <a:ea typeface="Nunito"/>
                <a:cs typeface="Nunito"/>
                <a:sym typeface="Nunito"/>
              </a:rPr>
              <a:t>A senior citizen is more likely to churn than a non-senior citizen. </a:t>
            </a:r>
            <a:endParaRPr dirty="0">
              <a:solidFill>
                <a:schemeClr val="accent5"/>
              </a:solidFill>
              <a:latin typeface="Nunito"/>
              <a:ea typeface="Nunito"/>
              <a:cs typeface="Nunito"/>
              <a:sym typeface="Nunito"/>
            </a:endParaRPr>
          </a:p>
        </p:txBody>
      </p:sp>
      <p:sp>
        <p:nvSpPr>
          <p:cNvPr id="79" name="Google Shape;79;p16"/>
          <p:cNvSpPr txBox="1"/>
          <p:nvPr/>
        </p:nvSpPr>
        <p:spPr>
          <a:xfrm>
            <a:off x="149100" y="2993389"/>
            <a:ext cx="4041900" cy="1477297"/>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dirty="0">
                <a:solidFill>
                  <a:srgbClr val="3D85C6"/>
                </a:solidFill>
                <a:latin typeface="Nunito"/>
                <a:ea typeface="Nunito"/>
                <a:cs typeface="Nunito"/>
                <a:sym typeface="Nunito"/>
              </a:rPr>
              <a:t>Senior citizens </a:t>
            </a:r>
            <a:r>
              <a:rPr lang="en-US" dirty="0">
                <a:solidFill>
                  <a:schemeClr val="accent5"/>
                </a:solidFill>
                <a:latin typeface="Nunito"/>
                <a:ea typeface="Nunito"/>
                <a:cs typeface="Nunito"/>
                <a:sym typeface="Nunito"/>
              </a:rPr>
              <a:t>are being charged more for services than younger customers. </a:t>
            </a:r>
          </a:p>
          <a:p>
            <a:pPr marL="0" lvl="0" indent="0" algn="l" rtl="0">
              <a:spcBef>
                <a:spcPts val="0"/>
              </a:spcBef>
              <a:spcAft>
                <a:spcPts val="0"/>
              </a:spcAft>
              <a:buNone/>
            </a:pPr>
            <a:endParaRPr dirty="0">
              <a:latin typeface="Nunito"/>
              <a:ea typeface="Nunito"/>
              <a:cs typeface="Nunito"/>
              <a:sym typeface="Nunito"/>
            </a:endParaRPr>
          </a:p>
          <a:p>
            <a:pPr marL="0" lvl="0" indent="0" algn="l" rtl="0">
              <a:spcBef>
                <a:spcPts val="0"/>
              </a:spcBef>
              <a:spcAft>
                <a:spcPts val="0"/>
              </a:spcAft>
              <a:buNone/>
            </a:pPr>
            <a:r>
              <a:rPr lang="en-GB" dirty="0">
                <a:solidFill>
                  <a:srgbClr val="3D85C6"/>
                </a:solidFill>
                <a:latin typeface="Nunito"/>
                <a:ea typeface="Nunito"/>
                <a:cs typeface="Nunito"/>
                <a:sym typeface="Nunito"/>
              </a:rPr>
              <a:t>Senior citizens</a:t>
            </a:r>
            <a:r>
              <a:rPr lang="en-GB" dirty="0">
                <a:latin typeface="Nunito"/>
                <a:ea typeface="Nunito"/>
                <a:cs typeface="Nunito"/>
                <a:sym typeface="Nunito"/>
              </a:rPr>
              <a:t> </a:t>
            </a:r>
            <a:r>
              <a:rPr lang="en-GB" dirty="0">
                <a:solidFill>
                  <a:schemeClr val="accent5"/>
                </a:solidFill>
                <a:latin typeface="Nunito"/>
                <a:ea typeface="Nunito"/>
                <a:cs typeface="Nunito"/>
                <a:sym typeface="Nunito"/>
              </a:rPr>
              <a:t>are customers at the company for the same period of time but paying more for services. </a:t>
            </a:r>
            <a:endParaRPr dirty="0">
              <a:solidFill>
                <a:schemeClr val="accent5"/>
              </a:solidFill>
              <a:latin typeface="Nunito"/>
              <a:ea typeface="Nunito"/>
              <a:cs typeface="Nunito"/>
              <a:sym typeface="Nunito"/>
            </a:endParaRPr>
          </a:p>
        </p:txBody>
      </p:sp>
      <p:pic>
        <p:nvPicPr>
          <p:cNvPr id="81" name="Google Shape;81;p16"/>
          <p:cNvPicPr preferRelativeResize="0"/>
          <p:nvPr/>
        </p:nvPicPr>
        <p:blipFill>
          <a:blip r:embed="rId3">
            <a:alphaModFix/>
          </a:blip>
          <a:stretch>
            <a:fillRect/>
          </a:stretch>
        </p:blipFill>
        <p:spPr>
          <a:xfrm>
            <a:off x="345600" y="113888"/>
            <a:ext cx="3292801" cy="2317413"/>
          </a:xfrm>
          <a:prstGeom prst="rect">
            <a:avLst/>
          </a:prstGeom>
          <a:noFill/>
          <a:ln>
            <a:noFill/>
          </a:ln>
        </p:spPr>
      </p:pic>
      <p:pic>
        <p:nvPicPr>
          <p:cNvPr id="83" name="Google Shape;83;p16"/>
          <p:cNvPicPr preferRelativeResize="0"/>
          <p:nvPr/>
        </p:nvPicPr>
        <p:blipFill>
          <a:blip r:embed="rId4">
            <a:alphaModFix/>
          </a:blip>
          <a:stretch>
            <a:fillRect/>
          </a:stretch>
        </p:blipFill>
        <p:spPr>
          <a:xfrm>
            <a:off x="4304850" y="2682775"/>
            <a:ext cx="2276362" cy="2098526"/>
          </a:xfrm>
          <a:prstGeom prst="rect">
            <a:avLst/>
          </a:prstGeom>
          <a:noFill/>
          <a:ln>
            <a:noFill/>
          </a:ln>
        </p:spPr>
      </p:pic>
      <p:pic>
        <p:nvPicPr>
          <p:cNvPr id="84" name="Google Shape;84;p16"/>
          <p:cNvPicPr preferRelativeResize="0"/>
          <p:nvPr/>
        </p:nvPicPr>
        <p:blipFill>
          <a:blip r:embed="rId5">
            <a:alphaModFix/>
          </a:blip>
          <a:stretch>
            <a:fillRect/>
          </a:stretch>
        </p:blipFill>
        <p:spPr>
          <a:xfrm>
            <a:off x="6695050" y="2682784"/>
            <a:ext cx="2229151" cy="2098517"/>
          </a:xfrm>
          <a:prstGeom prst="rect">
            <a:avLst/>
          </a:prstGeom>
          <a:noFill/>
          <a:ln>
            <a:noFill/>
          </a:ln>
        </p:spPr>
      </p:pic>
      <p:cxnSp>
        <p:nvCxnSpPr>
          <p:cNvPr id="2" name="Google Shape;93;p17">
            <a:extLst>
              <a:ext uri="{FF2B5EF4-FFF2-40B4-BE49-F238E27FC236}">
                <a16:creationId xmlns:a16="http://schemas.microsoft.com/office/drawing/2014/main" id="{8C9504F7-4F13-0EFB-E5CF-36A8D6BA322E}"/>
              </a:ext>
            </a:extLst>
          </p:cNvPr>
          <p:cNvCxnSpPr>
            <a:cxnSpLocks/>
          </p:cNvCxnSpPr>
          <p:nvPr/>
        </p:nvCxnSpPr>
        <p:spPr>
          <a:xfrm>
            <a:off x="0" y="2516188"/>
            <a:ext cx="9144000" cy="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pic>
        <p:nvPicPr>
          <p:cNvPr id="89" name="Google Shape;89;p17"/>
          <p:cNvPicPr preferRelativeResize="0"/>
          <p:nvPr/>
        </p:nvPicPr>
        <p:blipFill>
          <a:blip r:embed="rId3">
            <a:alphaModFix/>
          </a:blip>
          <a:stretch>
            <a:fillRect/>
          </a:stretch>
        </p:blipFill>
        <p:spPr>
          <a:xfrm>
            <a:off x="792925" y="374058"/>
            <a:ext cx="2736650" cy="1926025"/>
          </a:xfrm>
          <a:prstGeom prst="rect">
            <a:avLst/>
          </a:prstGeom>
          <a:noFill/>
          <a:ln>
            <a:noFill/>
          </a:ln>
        </p:spPr>
      </p:pic>
      <p:pic>
        <p:nvPicPr>
          <p:cNvPr id="90" name="Google Shape;90;p17"/>
          <p:cNvPicPr preferRelativeResize="0"/>
          <p:nvPr/>
        </p:nvPicPr>
        <p:blipFill>
          <a:blip r:embed="rId4">
            <a:alphaModFix/>
          </a:blip>
          <a:stretch>
            <a:fillRect/>
          </a:stretch>
        </p:blipFill>
        <p:spPr>
          <a:xfrm>
            <a:off x="5266475" y="2645425"/>
            <a:ext cx="2584899" cy="2351399"/>
          </a:xfrm>
          <a:prstGeom prst="rect">
            <a:avLst/>
          </a:prstGeom>
          <a:noFill/>
          <a:ln>
            <a:noFill/>
          </a:ln>
        </p:spPr>
      </p:pic>
      <p:sp>
        <p:nvSpPr>
          <p:cNvPr id="91" name="Google Shape;91;p17"/>
          <p:cNvSpPr txBox="1"/>
          <p:nvPr/>
        </p:nvSpPr>
        <p:spPr>
          <a:xfrm>
            <a:off x="3949950" y="1029263"/>
            <a:ext cx="40419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dirty="0">
                <a:solidFill>
                  <a:schemeClr val="accent5"/>
                </a:solidFill>
                <a:latin typeface="Nunito"/>
                <a:ea typeface="Nunito"/>
                <a:cs typeface="Nunito"/>
                <a:sym typeface="Nunito"/>
              </a:rPr>
              <a:t>Customers who do not have Dependents are much more likely to </a:t>
            </a:r>
            <a:r>
              <a:rPr lang="en-GB" dirty="0">
                <a:solidFill>
                  <a:schemeClr val="accent2"/>
                </a:solidFill>
                <a:latin typeface="Nunito"/>
                <a:ea typeface="Nunito"/>
                <a:cs typeface="Nunito"/>
                <a:sym typeface="Nunito"/>
              </a:rPr>
              <a:t>Churn</a:t>
            </a:r>
            <a:r>
              <a:rPr lang="en-GB" dirty="0">
                <a:solidFill>
                  <a:schemeClr val="accent5"/>
                </a:solidFill>
                <a:latin typeface="Nunito"/>
                <a:ea typeface="Nunito"/>
                <a:cs typeface="Nunito"/>
                <a:sym typeface="Nunito"/>
              </a:rPr>
              <a:t>.</a:t>
            </a:r>
            <a:endParaRPr dirty="0">
              <a:solidFill>
                <a:schemeClr val="accent5"/>
              </a:solidFill>
              <a:latin typeface="Nunito"/>
              <a:ea typeface="Nunito"/>
              <a:cs typeface="Nunito"/>
              <a:sym typeface="Nunito"/>
            </a:endParaRPr>
          </a:p>
        </p:txBody>
      </p:sp>
      <p:sp>
        <p:nvSpPr>
          <p:cNvPr id="92" name="Google Shape;92;p17"/>
          <p:cNvSpPr txBox="1"/>
          <p:nvPr/>
        </p:nvSpPr>
        <p:spPr>
          <a:xfrm>
            <a:off x="656356" y="3171408"/>
            <a:ext cx="4041900" cy="830966"/>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dirty="0">
                <a:solidFill>
                  <a:schemeClr val="accent5"/>
                </a:solidFill>
                <a:latin typeface="Nunito"/>
                <a:ea typeface="Nunito"/>
                <a:cs typeface="Nunito"/>
                <a:sym typeface="Nunito"/>
              </a:rPr>
              <a:t>When we compare the average monthly charges we can see that those who </a:t>
            </a:r>
            <a:r>
              <a:rPr lang="en-GB" dirty="0">
                <a:solidFill>
                  <a:srgbClr val="A64D79"/>
                </a:solidFill>
                <a:latin typeface="Nunito"/>
                <a:ea typeface="Nunito"/>
                <a:cs typeface="Nunito"/>
                <a:sym typeface="Nunito"/>
              </a:rPr>
              <a:t>do not have dependents</a:t>
            </a:r>
            <a:r>
              <a:rPr lang="en-GB" dirty="0">
                <a:solidFill>
                  <a:schemeClr val="accent5"/>
                </a:solidFill>
                <a:latin typeface="Nunito"/>
                <a:ea typeface="Nunito"/>
                <a:cs typeface="Nunito"/>
                <a:sym typeface="Nunito"/>
              </a:rPr>
              <a:t> also pay more on average.</a:t>
            </a:r>
            <a:endParaRPr dirty="0">
              <a:solidFill>
                <a:schemeClr val="accent5"/>
              </a:solidFill>
              <a:latin typeface="Nunito"/>
              <a:ea typeface="Nunito"/>
              <a:cs typeface="Nunito"/>
              <a:sym typeface="Nunito"/>
            </a:endParaRPr>
          </a:p>
        </p:txBody>
      </p:sp>
      <p:cxnSp>
        <p:nvCxnSpPr>
          <p:cNvPr id="93" name="Google Shape;93;p17"/>
          <p:cNvCxnSpPr>
            <a:cxnSpLocks/>
          </p:cNvCxnSpPr>
          <p:nvPr/>
        </p:nvCxnSpPr>
        <p:spPr>
          <a:xfrm>
            <a:off x="0" y="2516188"/>
            <a:ext cx="9144000" cy="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8"/>
          <p:cNvSpPr txBox="1">
            <a:spLocks noGrp="1"/>
          </p:cNvSpPr>
          <p:nvPr>
            <p:ph type="ctrTitle"/>
          </p:nvPr>
        </p:nvSpPr>
        <p:spPr>
          <a:xfrm>
            <a:off x="311700" y="519775"/>
            <a:ext cx="8520600" cy="19578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GB" dirty="0"/>
              <a:t>Churn Factors</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9"/>
          <p:cNvSpPr txBox="1"/>
          <p:nvPr/>
        </p:nvSpPr>
        <p:spPr>
          <a:xfrm>
            <a:off x="5367796" y="1725379"/>
            <a:ext cx="3700004" cy="1692741"/>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dirty="0">
                <a:solidFill>
                  <a:schemeClr val="accent5"/>
                </a:solidFill>
                <a:latin typeface="Nunito"/>
                <a:ea typeface="Nunito"/>
                <a:cs typeface="Nunito"/>
                <a:sym typeface="Nunito"/>
              </a:rPr>
              <a:t>‘Attitude of Support Person’, and ‘Competitor Performance’ are the most influential factors in customers churning.</a:t>
            </a:r>
            <a:endParaRPr dirty="0">
              <a:solidFill>
                <a:schemeClr val="accent5"/>
              </a:solidFill>
              <a:latin typeface="Nunito"/>
              <a:ea typeface="Nunito"/>
              <a:cs typeface="Nunito"/>
              <a:sym typeface="Nunito"/>
            </a:endParaRPr>
          </a:p>
          <a:p>
            <a:pPr marL="0" lvl="0" indent="0" algn="l" rtl="0">
              <a:spcBef>
                <a:spcPts val="0"/>
              </a:spcBef>
              <a:spcAft>
                <a:spcPts val="0"/>
              </a:spcAft>
              <a:buNone/>
            </a:pPr>
            <a:endParaRPr lang="en-US" dirty="0">
              <a:solidFill>
                <a:schemeClr val="accent5"/>
              </a:solidFill>
              <a:latin typeface="Nunito"/>
              <a:ea typeface="Nunito"/>
              <a:cs typeface="Nunito"/>
              <a:sym typeface="Nunito"/>
            </a:endParaRPr>
          </a:p>
          <a:p>
            <a:pPr marL="0" lvl="0" indent="0" algn="l" rtl="0">
              <a:spcBef>
                <a:spcPts val="0"/>
              </a:spcBef>
              <a:spcAft>
                <a:spcPts val="0"/>
              </a:spcAft>
              <a:buNone/>
            </a:pPr>
            <a:r>
              <a:rPr lang="en-GB" dirty="0">
                <a:solidFill>
                  <a:schemeClr val="accent5"/>
                </a:solidFill>
                <a:latin typeface="Nunito"/>
                <a:ea typeface="Nunito"/>
                <a:cs typeface="Nunito"/>
                <a:sym typeface="Nunito"/>
              </a:rPr>
              <a:t>‘Poor Expertise of Phone/Online Support’ and ‘Deceased’ are the least significant reasons for a customer leaving this service.</a:t>
            </a:r>
            <a:endParaRPr dirty="0">
              <a:solidFill>
                <a:schemeClr val="accent5"/>
              </a:solidFill>
              <a:latin typeface="Nunito"/>
              <a:ea typeface="Nunito"/>
              <a:cs typeface="Nunito"/>
              <a:sym typeface="Nunito"/>
            </a:endParaRPr>
          </a:p>
        </p:txBody>
      </p:sp>
      <p:pic>
        <p:nvPicPr>
          <p:cNvPr id="106" name="Google Shape;106;p19"/>
          <p:cNvPicPr preferRelativeResize="0"/>
          <p:nvPr/>
        </p:nvPicPr>
        <p:blipFill rotWithShape="1">
          <a:blip r:embed="rId3">
            <a:alphaModFix/>
          </a:blip>
          <a:srcRect t="2781" b="2278"/>
          <a:stretch/>
        </p:blipFill>
        <p:spPr>
          <a:xfrm>
            <a:off x="76200" y="280748"/>
            <a:ext cx="5123254" cy="47783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pic>
        <p:nvPicPr>
          <p:cNvPr id="112" name="Google Shape;112;p20"/>
          <p:cNvPicPr preferRelativeResize="0"/>
          <p:nvPr/>
        </p:nvPicPr>
        <p:blipFill>
          <a:blip r:embed="rId3">
            <a:alphaModFix/>
          </a:blip>
          <a:stretch>
            <a:fillRect/>
          </a:stretch>
        </p:blipFill>
        <p:spPr>
          <a:xfrm>
            <a:off x="487938" y="1569950"/>
            <a:ext cx="3783726" cy="3355101"/>
          </a:xfrm>
          <a:prstGeom prst="rect">
            <a:avLst/>
          </a:prstGeom>
          <a:noFill/>
          <a:ln>
            <a:noFill/>
          </a:ln>
        </p:spPr>
      </p:pic>
      <p:pic>
        <p:nvPicPr>
          <p:cNvPr id="113" name="Google Shape;113;p20"/>
          <p:cNvPicPr preferRelativeResize="0"/>
          <p:nvPr/>
        </p:nvPicPr>
        <p:blipFill>
          <a:blip r:embed="rId4">
            <a:alphaModFix/>
          </a:blip>
          <a:stretch>
            <a:fillRect/>
          </a:stretch>
        </p:blipFill>
        <p:spPr>
          <a:xfrm>
            <a:off x="4925872" y="1569950"/>
            <a:ext cx="3624064" cy="3355100"/>
          </a:xfrm>
          <a:prstGeom prst="rect">
            <a:avLst/>
          </a:prstGeom>
          <a:noFill/>
          <a:ln>
            <a:noFill/>
          </a:ln>
        </p:spPr>
      </p:pic>
      <p:sp>
        <p:nvSpPr>
          <p:cNvPr id="114" name="Google Shape;114;p20"/>
          <p:cNvSpPr txBox="1"/>
          <p:nvPr/>
        </p:nvSpPr>
        <p:spPr>
          <a:xfrm>
            <a:off x="1095500" y="771800"/>
            <a:ext cx="3051900" cy="831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dirty="0">
                <a:solidFill>
                  <a:srgbClr val="3D85C6"/>
                </a:solidFill>
                <a:latin typeface="Nunito"/>
                <a:ea typeface="Nunito"/>
                <a:cs typeface="Nunito"/>
                <a:sym typeface="Nunito"/>
              </a:rPr>
              <a:t>Churned</a:t>
            </a:r>
            <a:r>
              <a:rPr lang="en-GB" dirty="0">
                <a:latin typeface="Nunito"/>
                <a:ea typeface="Nunito"/>
                <a:cs typeface="Nunito"/>
                <a:sym typeface="Nunito"/>
              </a:rPr>
              <a:t> </a:t>
            </a:r>
            <a:r>
              <a:rPr lang="en-GB" dirty="0">
                <a:solidFill>
                  <a:schemeClr val="accent5"/>
                </a:solidFill>
                <a:latin typeface="Nunito"/>
                <a:ea typeface="Nunito"/>
                <a:cs typeface="Nunito"/>
                <a:sym typeface="Nunito"/>
              </a:rPr>
              <a:t>customers usually pay more every month than the customers who</a:t>
            </a:r>
            <a:r>
              <a:rPr lang="en-GB" dirty="0">
                <a:latin typeface="Nunito"/>
                <a:ea typeface="Nunito"/>
                <a:cs typeface="Nunito"/>
                <a:sym typeface="Nunito"/>
              </a:rPr>
              <a:t> </a:t>
            </a:r>
            <a:r>
              <a:rPr lang="en-GB" dirty="0">
                <a:solidFill>
                  <a:srgbClr val="F6B26B"/>
                </a:solidFill>
                <a:latin typeface="Nunito"/>
                <a:ea typeface="Nunito"/>
                <a:cs typeface="Nunito"/>
                <a:sym typeface="Nunito"/>
              </a:rPr>
              <a:t>Stayed</a:t>
            </a:r>
            <a:r>
              <a:rPr lang="en-GB" dirty="0">
                <a:latin typeface="Nunito"/>
                <a:ea typeface="Nunito"/>
                <a:cs typeface="Nunito"/>
                <a:sym typeface="Nunito"/>
              </a:rPr>
              <a:t>.</a:t>
            </a:r>
            <a:endParaRPr dirty="0">
              <a:latin typeface="Nunito"/>
              <a:ea typeface="Nunito"/>
              <a:cs typeface="Nunito"/>
              <a:sym typeface="Nunito"/>
            </a:endParaRPr>
          </a:p>
        </p:txBody>
      </p:sp>
      <p:sp>
        <p:nvSpPr>
          <p:cNvPr id="115" name="Google Shape;115;p20"/>
          <p:cNvSpPr txBox="1"/>
          <p:nvPr/>
        </p:nvSpPr>
        <p:spPr>
          <a:xfrm>
            <a:off x="5372075" y="879650"/>
            <a:ext cx="31779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dirty="0">
                <a:solidFill>
                  <a:schemeClr val="accent5"/>
                </a:solidFill>
                <a:latin typeface="Nunito"/>
                <a:ea typeface="Nunito"/>
                <a:cs typeface="Nunito"/>
                <a:sym typeface="Nunito"/>
              </a:rPr>
              <a:t>Customers who</a:t>
            </a:r>
            <a:r>
              <a:rPr lang="en-GB" dirty="0">
                <a:solidFill>
                  <a:srgbClr val="3D85C6"/>
                </a:solidFill>
                <a:latin typeface="Nunito"/>
                <a:ea typeface="Nunito"/>
                <a:cs typeface="Nunito"/>
                <a:sym typeface="Nunito"/>
              </a:rPr>
              <a:t> Churned </a:t>
            </a:r>
            <a:r>
              <a:rPr lang="en-GB" dirty="0">
                <a:solidFill>
                  <a:schemeClr val="accent5"/>
                </a:solidFill>
                <a:latin typeface="Nunito"/>
                <a:ea typeface="Nunito"/>
                <a:cs typeface="Nunito"/>
                <a:sym typeface="Nunito"/>
              </a:rPr>
              <a:t>are usually at the beginning of their Tenure.</a:t>
            </a:r>
            <a:endParaRPr dirty="0">
              <a:solidFill>
                <a:schemeClr val="accent5"/>
              </a:solidFill>
              <a:latin typeface="Nunito"/>
              <a:ea typeface="Nunito"/>
              <a:cs typeface="Nunito"/>
              <a:sym typeface="Nuni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2" name="Google Shape;132;p22"/>
          <p:cNvSpPr txBox="1">
            <a:spLocks noGrp="1"/>
          </p:cNvSpPr>
          <p:nvPr>
            <p:ph type="ctrTitle"/>
          </p:nvPr>
        </p:nvSpPr>
        <p:spPr>
          <a:xfrm>
            <a:off x="311700" y="519775"/>
            <a:ext cx="8520600" cy="19578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GB" dirty="0"/>
              <a:t>Customer Retention Factors</a:t>
            </a:r>
            <a:endParaRPr dirty="0"/>
          </a:p>
        </p:txBody>
      </p:sp>
    </p:spTree>
  </p:cSld>
  <p:clrMapOvr>
    <a:masterClrMapping/>
  </p:clrMapOvr>
</p:sld>
</file>

<file path=ppt/theme/theme1.xml><?xml version="1.0" encoding="utf-8"?>
<a:theme xmlns:a="http://schemas.openxmlformats.org/drawingml/2006/main" name="Gameday">
  <a:themeElements>
    <a:clrScheme name="Gameday">
      <a:dk1>
        <a:srgbClr val="CCCCCC"/>
      </a:dk1>
      <a:lt1>
        <a:srgbClr val="FFFFFF"/>
      </a:lt1>
      <a:dk2>
        <a:srgbClr val="666666"/>
      </a:dk2>
      <a:lt2>
        <a:srgbClr val="D9D9D9"/>
      </a:lt2>
      <a:accent1>
        <a:srgbClr val="455A64"/>
      </a:accent1>
      <a:accent2>
        <a:srgbClr val="607D8B"/>
      </a:accent2>
      <a:accent3>
        <a:srgbClr val="F9CB9C"/>
      </a:accent3>
      <a:accent4>
        <a:srgbClr val="D84315"/>
      </a:accent4>
      <a:accent5>
        <a:srgbClr val="19406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1512</Words>
  <Application>Microsoft Office PowerPoint</Application>
  <PresentationFormat>On-screen Show (16:9)</PresentationFormat>
  <Paragraphs>55</Paragraphs>
  <Slides>12</Slides>
  <Notes>12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Nunito</vt:lpstr>
      <vt:lpstr>Proxima Nova</vt:lpstr>
      <vt:lpstr>Times New Roman</vt:lpstr>
      <vt:lpstr>Alfa Slab One</vt:lpstr>
      <vt:lpstr>Montserrat SemiBold</vt:lpstr>
      <vt:lpstr>Symbol</vt:lpstr>
      <vt:lpstr>Calibri</vt:lpstr>
      <vt:lpstr>Arial</vt:lpstr>
      <vt:lpstr>Gameday</vt:lpstr>
      <vt:lpstr>Churn and Retention Analysis</vt:lpstr>
      <vt:lpstr>Demographics</vt:lpstr>
      <vt:lpstr>PowerPoint Presentation</vt:lpstr>
      <vt:lpstr>PowerPoint Presentation</vt:lpstr>
      <vt:lpstr>PowerPoint Presentation</vt:lpstr>
      <vt:lpstr>Churn Factors</vt:lpstr>
      <vt:lpstr>PowerPoint Presentation</vt:lpstr>
      <vt:lpstr>PowerPoint Presentation</vt:lpstr>
      <vt:lpstr>Customer Retention Factors</vt:lpstr>
      <vt:lpstr>PowerPoint Presentation</vt:lpstr>
      <vt:lpstr>PowerPoint Presentation</vt:lpstr>
      <vt:lpstr>Retention Incentive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Churn and Retention Analysis</dc:title>
  <cp:lastModifiedBy>Amirthan Mahindan</cp:lastModifiedBy>
  <cp:revision>29</cp:revision>
  <dcterms:modified xsi:type="dcterms:W3CDTF">2024-12-30T17:21:10Z</dcterms:modified>
</cp:coreProperties>
</file>