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1" r:id="rId6"/>
    <p:sldId id="266" r:id="rId7"/>
    <p:sldId id="265" r:id="rId8"/>
    <p:sldId id="25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sworkshop.io/" TargetMode="External"/><Relationship Id="rId2" Type="http://schemas.openxmlformats.org/officeDocument/2006/relationships/hyperlink" Target="https://github.com/helm/helm/releas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ontainer-solutions.com/kubernetes-deployment-strategies" TargetMode="External"/><Relationship Id="rId3" Type="http://schemas.openxmlformats.org/officeDocument/2006/relationships/hyperlink" Target="https://aksworkshop.io/" TargetMode="External"/><Relationship Id="rId7" Type="http://schemas.openxmlformats.org/officeDocument/2006/relationships/hyperlink" Target="https://github.com/Azure/kubernetes-keyvault-flexvol" TargetMode="External"/><Relationship Id="rId2" Type="http://schemas.openxmlformats.org/officeDocument/2006/relationships/hyperlink" Target="https://docs.docker.com/get-started/part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ad-pod-identity" TargetMode="External"/><Relationship Id="rId11" Type="http://schemas.openxmlformats.org/officeDocument/2006/relationships/hyperlink" Target="https://kubernetes.io/docs/reference/kubectl/cheatsheet/" TargetMode="External"/><Relationship Id="rId5" Type="http://schemas.openxmlformats.org/officeDocument/2006/relationships/hyperlink" Target="https://azure.microsoft.com/en-us/resources/kubernetes-learning-path/" TargetMode="External"/><Relationship Id="rId10" Type="http://schemas.openxmlformats.org/officeDocument/2006/relationships/hyperlink" Target="https://www.learnitguide.net/2018/08/create-kubernetes-yaml-for-deployment.html" TargetMode="External"/><Relationship Id="rId4" Type="http://schemas.openxmlformats.org/officeDocument/2006/relationships/hyperlink" Target="https://docs.microsoft.com/en-us/azure/aks/" TargetMode="External"/><Relationship Id="rId9" Type="http://schemas.openxmlformats.org/officeDocument/2006/relationships/hyperlink" Target="https://istio.io/docs/setup/kubernetes/getting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B46CDD-CB50-4C1E-833B-4B503916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dirty="0"/>
              <a:t>AKS and </a:t>
            </a:r>
            <a:r>
              <a:rPr lang="en-US" dirty="0" err="1"/>
              <a:t>DevOPS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B97DE-9CC0-43C1-8DD9-112DAA6DD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 dirty="0"/>
              <a:t>A journey of discovery and enlightenment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4B0AC-B8AD-4346-AA5A-8E169A179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8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6519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BD53-2D89-428A-8B09-F21A983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E426-64F1-4FA4-A699-EDD37AEF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14" y="2017022"/>
            <a:ext cx="9905999" cy="4222460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Install Docker Desktop</a:t>
            </a:r>
          </a:p>
          <a:p>
            <a:r>
              <a:rPr lang="en-US" sz="4000" dirty="0"/>
              <a:t>Install Azure CLI</a:t>
            </a:r>
          </a:p>
          <a:p>
            <a:r>
              <a:rPr lang="en-US" sz="4000" dirty="0"/>
              <a:t>Install Helm </a:t>
            </a:r>
            <a:r>
              <a:rPr lang="en-US" sz="4000" dirty="0">
                <a:hlinkClick r:id="rId2"/>
              </a:rPr>
              <a:t>–</a:t>
            </a:r>
            <a:r>
              <a:rPr lang="en-US" sz="4000" dirty="0"/>
              <a:t> Do this after creating and connecting your cluster with get-credentials </a:t>
            </a:r>
            <a:r>
              <a:rPr lang="en-US" sz="4000" dirty="0">
                <a:hlinkClick r:id="rId2"/>
              </a:rPr>
              <a:t>https://github.com/helm/helm/releases</a:t>
            </a:r>
            <a:endParaRPr lang="en-US" sz="4000" dirty="0"/>
          </a:p>
          <a:p>
            <a:r>
              <a:rPr lang="en-US" sz="4000" dirty="0" err="1"/>
              <a:t>kubectl</a:t>
            </a:r>
            <a:r>
              <a:rPr lang="en-US" sz="4000" dirty="0"/>
              <a:t> apply -f helm-</a:t>
            </a:r>
            <a:r>
              <a:rPr lang="en-US" sz="4000" dirty="0" err="1"/>
              <a:t>rbac.yaml</a:t>
            </a:r>
            <a:r>
              <a:rPr lang="en-US" sz="4000" dirty="0"/>
              <a:t> then download helm and run.\helm </a:t>
            </a:r>
            <a:r>
              <a:rPr lang="en-US" sz="4000" dirty="0" err="1"/>
              <a:t>init</a:t>
            </a:r>
            <a:r>
              <a:rPr lang="en-US" sz="4000" dirty="0"/>
              <a:t> --service-account tiller</a:t>
            </a:r>
          </a:p>
          <a:p>
            <a:r>
              <a:rPr lang="en-US" sz="4000" dirty="0"/>
              <a:t>Get a Azure trial subscription</a:t>
            </a:r>
          </a:p>
          <a:p>
            <a:r>
              <a:rPr lang="en-US" sz="4000" dirty="0"/>
              <a:t>Create an organization / repository on </a:t>
            </a:r>
            <a:r>
              <a:rPr lang="en-US" sz="4000" dirty="0" err="1"/>
              <a:t>Dev.Azure.Com</a:t>
            </a:r>
            <a:endParaRPr lang="en-US" sz="4000" dirty="0"/>
          </a:p>
          <a:p>
            <a:r>
              <a:rPr lang="en-US" sz="4000" dirty="0"/>
              <a:t>Visual Studio if you have it otherwise any text editor is fine.</a:t>
            </a:r>
          </a:p>
          <a:p>
            <a:r>
              <a:rPr lang="en-US" sz="4000" dirty="0" err="1"/>
              <a:t>Powershell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https://aksworkshop.io/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7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048-3489-4196-A555-823597F2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HelpFUL</a:t>
            </a:r>
            <a:r>
              <a:rPr lang="en-US" dirty="0"/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BA3F-4889-4887-A877-5A4325EB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1354"/>
            <a:ext cx="9905999" cy="407984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https://docs.docker.com/get-started/part2/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https://aksworkshop.io</a:t>
            </a:r>
            <a:r>
              <a:rPr lang="en-US">
                <a:hlinkClick r:id="rId3"/>
              </a:rPr>
              <a:t>/</a:t>
            </a:r>
            <a:r>
              <a:rPr lang="en-US"/>
              <a:t> </a:t>
            </a:r>
          </a:p>
          <a:p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://docs.microsoft.com/en-us/azure/aks/</a:t>
            </a:r>
            <a:endParaRPr lang="en-US" dirty="0"/>
          </a:p>
          <a:p>
            <a:r>
              <a:rPr lang="en-US" dirty="0">
                <a:hlinkClick r:id="rId5"/>
              </a:rPr>
              <a:t>https://azure.microsoft.com/en-us/resources/kubernetes-learning-path/</a:t>
            </a:r>
            <a:endParaRPr lang="en-US" dirty="0"/>
          </a:p>
          <a:p>
            <a:r>
              <a:rPr lang="en-US" dirty="0">
                <a:hlinkClick r:id="rId6"/>
              </a:rPr>
              <a:t>https://github.com/Azure/aad-pod-identity</a:t>
            </a:r>
            <a:endParaRPr lang="en-US" dirty="0"/>
          </a:p>
          <a:p>
            <a:r>
              <a:rPr lang="en-US" dirty="0">
                <a:hlinkClick r:id="rId7"/>
              </a:rPr>
              <a:t>https://github.com/Azure/kubernetes-keyvault-flexvol</a:t>
            </a:r>
            <a:endParaRPr lang="en-US" dirty="0"/>
          </a:p>
          <a:p>
            <a:r>
              <a:rPr lang="en-US" dirty="0">
                <a:hlinkClick r:id="rId8"/>
              </a:rPr>
              <a:t>https://blog.container-solutions.com/kubernetes-deployment-strategies</a:t>
            </a:r>
            <a:endParaRPr lang="en-US" dirty="0"/>
          </a:p>
          <a:p>
            <a:r>
              <a:rPr lang="en-US" dirty="0">
                <a:hlinkClick r:id="rId9"/>
              </a:rPr>
              <a:t>https://istio.io/docs/setup/kubernetes/getting-started/</a:t>
            </a:r>
            <a:endParaRPr lang="en-US" dirty="0"/>
          </a:p>
          <a:p>
            <a:r>
              <a:rPr lang="en-US" dirty="0">
                <a:hlinkClick r:id="rId10"/>
              </a:rPr>
              <a:t>https://www.learnitguide.net/2018/08/create-kubernetes-yaml-for-deployment.html</a:t>
            </a:r>
            <a:endParaRPr lang="en-US" dirty="0"/>
          </a:p>
          <a:p>
            <a:r>
              <a:rPr lang="en-US" dirty="0">
                <a:hlinkClick r:id="rId11"/>
              </a:rPr>
              <a:t>https://kubernetes.io/docs/reference/kubectl/cheatsheet/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5ADB-E21A-445F-AC66-C774915B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3999-517C-4656-87D6-39000BB7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experience on Microsoft platform starting with VB6 to .NET Core and everything in between</a:t>
            </a:r>
          </a:p>
          <a:p>
            <a:r>
              <a:rPr lang="en-US" dirty="0"/>
              <a:t>Embracing Linux, .NET core, docker, AKS wholesale in current project</a:t>
            </a:r>
          </a:p>
          <a:p>
            <a:r>
              <a:rPr lang="en-US" dirty="0"/>
              <a:t>Experience as Solution / Enterprise / Integration Architect in very large companies.  HP, CIGNA, UNITED HEALTH, HESS, BP, COMCAST</a:t>
            </a:r>
          </a:p>
        </p:txBody>
      </p:sp>
    </p:spTree>
    <p:extLst>
      <p:ext uri="{BB962C8B-B14F-4D97-AF65-F5344CB8AC3E}">
        <p14:creationId xmlns:p14="http://schemas.microsoft.com/office/powerpoint/2010/main" val="139944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684C-9F30-45C1-9193-68F58FA3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BASIC 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45CD-4A5F-4E0A-B90B-844BBFEE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CONTAINER</a:t>
            </a:r>
          </a:p>
          <a:p>
            <a:pPr>
              <a:lnSpc>
                <a:spcPct val="110000"/>
              </a:lnSpc>
            </a:pPr>
            <a:r>
              <a:rPr lang="en-US" sz="2200"/>
              <a:t>MICRO SERVICES </a:t>
            </a:r>
          </a:p>
          <a:p>
            <a:pPr>
              <a:lnSpc>
                <a:spcPct val="110000"/>
              </a:lnSpc>
            </a:pPr>
            <a:r>
              <a:rPr lang="en-US" sz="2200"/>
              <a:t>YAML, DOCKERFILE</a:t>
            </a:r>
          </a:p>
          <a:p>
            <a:pPr>
              <a:lnSpc>
                <a:spcPct val="110000"/>
              </a:lnSpc>
            </a:pPr>
            <a:r>
              <a:rPr lang="en-US" sz="2200"/>
              <a:t>DOCKER </a:t>
            </a:r>
          </a:p>
          <a:p>
            <a:pPr>
              <a:lnSpc>
                <a:spcPct val="110000"/>
              </a:lnSpc>
            </a:pPr>
            <a:r>
              <a:rPr lang="en-US" sz="2200"/>
              <a:t>KUBERNETES</a:t>
            </a:r>
          </a:p>
          <a:p>
            <a:pPr>
              <a:lnSpc>
                <a:spcPct val="110000"/>
              </a:lnSpc>
            </a:pPr>
            <a:r>
              <a:rPr lang="en-US" sz="2200"/>
              <a:t>REGISTRY</a:t>
            </a:r>
          </a:p>
          <a:p>
            <a:pPr>
              <a:lnSpc>
                <a:spcPct val="110000"/>
              </a:lnSpc>
            </a:pPr>
            <a:r>
              <a:rPr lang="en-US" sz="2200"/>
              <a:t>ORCHESTRATION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BD707-0190-4E60-A165-F441F56BD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2" r="18580" b="-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02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C76C6-4B1F-45A9-A05C-55B4CC27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CONCEPTS -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6F04-B6AD-4C03-88D3-918F4E00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CONTAINER DEFINITION</a:t>
            </a:r>
          </a:p>
          <a:p>
            <a:r>
              <a:rPr lang="en-US" sz="2000"/>
              <a:t>CONTAINER IMAGE</a:t>
            </a:r>
          </a:p>
          <a:p>
            <a:r>
              <a:rPr lang="en-US" sz="2000"/>
              <a:t>CONTAINER REGISTRY</a:t>
            </a:r>
          </a:p>
          <a:p>
            <a:r>
              <a:rPr lang="en-US" sz="2000"/>
              <a:t>CONTAINER INSTANCE</a:t>
            </a:r>
          </a:p>
          <a:p>
            <a:r>
              <a:rPr lang="en-US" sz="2000"/>
              <a:t>CONTAINER ENGINE</a:t>
            </a:r>
          </a:p>
          <a:p>
            <a:r>
              <a:rPr lang="en-US" sz="2000"/>
              <a:t>CONTAINER ORCHESTRATOR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00A57-3441-44B3-9E92-6BC605EA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45540"/>
            <a:ext cx="5456279" cy="33419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114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0A9E7A-BF40-44AE-A703-08A4D91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WHY DOCKER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8F77-CE01-497C-AA9C-8643843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Open Source / Cloud Agnostic </a:t>
            </a:r>
          </a:p>
          <a:p>
            <a:r>
              <a:rPr lang="en-US" sz="2000"/>
              <a:t>Tons of pre-built images available  </a:t>
            </a:r>
            <a:br>
              <a:rPr lang="en-US" sz="2000"/>
            </a:br>
            <a:r>
              <a:rPr lang="en-US" sz="2000"/>
              <a:t>to build the platform environment</a:t>
            </a:r>
          </a:p>
          <a:p>
            <a:r>
              <a:rPr lang="en-US" sz="2000"/>
              <a:t>Multi-Tenancy with Isolation</a:t>
            </a:r>
          </a:p>
          <a:p>
            <a:r>
              <a:rPr lang="en-US" sz="2000"/>
              <a:t>Scalability, BC/DR</a:t>
            </a:r>
          </a:p>
          <a:p>
            <a:r>
              <a:rPr lang="en-US" sz="2000"/>
              <a:t>Zero downtime deployments </a:t>
            </a:r>
            <a:br>
              <a:rPr lang="en-US" sz="2000"/>
            </a:br>
            <a:r>
              <a:rPr lang="en-US" sz="2000"/>
              <a:t>Canary, Rolling Update, A/B etc.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D0465-8F3A-4F9B-8483-8AB83C87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4252"/>
            <a:ext cx="5456279" cy="28645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732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1E227-D438-4DA0-8540-009C7F42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AKS on AZURE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B6D7D-024F-4E44-BFB8-5DFF8EE5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29" y="1806911"/>
            <a:ext cx="2862444" cy="395730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Security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Monitoring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Dev/Ops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SQL / Cosmos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WASB</a:t>
            </a:r>
          </a:p>
          <a:p>
            <a:r>
              <a:rPr lang="en-US" sz="1800" dirty="0">
                <a:solidFill>
                  <a:srgbClr val="FFFFFF"/>
                </a:solidFill>
              </a:rPr>
              <a:t>Key Vault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Active Directory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Dev Ops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Service Bus</a:t>
            </a: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8AE530-DC00-4610-AB56-6C9E54C69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19544"/>
            <a:ext cx="6844045" cy="44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BBE3-431C-43E3-9D3D-76E33E8F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CONCEPTS-KUBERNETES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883A-9695-464A-82C9-A1BAFDE7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DEPLOYMENTS</a:t>
            </a:r>
          </a:p>
          <a:p>
            <a:r>
              <a:rPr lang="en-US" dirty="0"/>
              <a:t>PODS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ENVIRONMENT VARIABLES</a:t>
            </a:r>
          </a:p>
          <a:p>
            <a:r>
              <a:rPr lang="en-US" dirty="0"/>
              <a:t>CONFIGMAP / SECRETS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INGRESS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5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1C8D-A7FF-458A-8C56-661DA7B2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03D0-DC8D-4AEC-AD85-83F97919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CURL</a:t>
            </a:r>
          </a:p>
          <a:p>
            <a:r>
              <a:rPr lang="en-US" dirty="0"/>
              <a:t>DOCKER EDGE (DOCKER + KUBERNETES)</a:t>
            </a:r>
          </a:p>
          <a:p>
            <a:r>
              <a:rPr lang="en-US" dirty="0"/>
              <a:t>AZURE CLI (AZ and AZDS – Azure Dev Spaces)</a:t>
            </a:r>
          </a:p>
          <a:p>
            <a:r>
              <a:rPr lang="en-US" dirty="0"/>
              <a:t>CLOUD SHELL</a:t>
            </a:r>
          </a:p>
          <a:p>
            <a:r>
              <a:rPr lang="en-US" dirty="0"/>
              <a:t>HELM</a:t>
            </a:r>
          </a:p>
          <a:p>
            <a:r>
              <a:rPr lang="en-US" dirty="0"/>
              <a:t>VISUAL STUDIO </a:t>
            </a:r>
          </a:p>
          <a:p>
            <a:r>
              <a:rPr lang="en-US" dirty="0"/>
              <a:t>DRAFT</a:t>
            </a:r>
          </a:p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85050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B95F-7F54-4763-8D72-D9AB2574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DEVOPS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E0AA-8B96-41EE-8466-67EE3EE3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DEV.AZURE.COM (Azure Dev Ops or VisualStudio.com)</a:t>
            </a:r>
          </a:p>
          <a:p>
            <a:r>
              <a:rPr lang="en-US" dirty="0"/>
              <a:t>GIT Repository </a:t>
            </a:r>
          </a:p>
          <a:p>
            <a:r>
              <a:rPr lang="en-US" dirty="0"/>
              <a:t>Build and Release pipeline</a:t>
            </a:r>
          </a:p>
          <a:p>
            <a:r>
              <a:rPr lang="en-US" dirty="0"/>
              <a:t>AZURE CONTAINER REGISTRY</a:t>
            </a:r>
          </a:p>
          <a:p>
            <a:r>
              <a:rPr lang="en-US" dirty="0"/>
              <a:t>AKS</a:t>
            </a:r>
          </a:p>
          <a:p>
            <a:r>
              <a:rPr lang="en-US" dirty="0"/>
              <a:t>AZURE KEY VAULT</a:t>
            </a:r>
          </a:p>
          <a:p>
            <a:r>
              <a:rPr lang="en-US" dirty="0"/>
              <a:t>APPLICATION INSIGHTS</a:t>
            </a:r>
          </a:p>
          <a:p>
            <a:r>
              <a:rPr lang="en-US" dirty="0"/>
              <a:t>Dev Spaces</a:t>
            </a:r>
          </a:p>
          <a:p>
            <a:r>
              <a:rPr lang="en-US" dirty="0"/>
              <a:t>Azure Blob / File Storage (Gen 2 based on HDFS)</a:t>
            </a:r>
          </a:p>
          <a:p>
            <a:r>
              <a:rPr lang="en-US" dirty="0"/>
              <a:t>SQL Server 2019 Big Data cluster (BDC)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1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422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AKS and DevOPS </vt:lpstr>
      <vt:lpstr>About me</vt:lpstr>
      <vt:lpstr>BASIC JARGON</vt:lpstr>
      <vt:lpstr>CONCEPTS - CONTAINERS</vt:lpstr>
      <vt:lpstr>WHY DOCKER and KUBERNETES</vt:lpstr>
      <vt:lpstr>AKS on AZURE</vt:lpstr>
      <vt:lpstr>CONCEPTS-KUBERNETES</vt:lpstr>
      <vt:lpstr>TOOLS</vt:lpstr>
      <vt:lpstr>AZURE and DEVOPS RESOURCES</vt:lpstr>
      <vt:lpstr>Lab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 and DevOPS </dc:title>
  <dc:creator>Himanshu Zinzuwadia</dc:creator>
  <cp:lastModifiedBy>Himanshu Zinzuwadia</cp:lastModifiedBy>
  <cp:revision>5</cp:revision>
  <dcterms:created xsi:type="dcterms:W3CDTF">2019-08-18T02:30:22Z</dcterms:created>
  <dcterms:modified xsi:type="dcterms:W3CDTF">2019-10-29T18:16:09Z</dcterms:modified>
</cp:coreProperties>
</file>