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5" r:id="rId3"/>
    <p:sldId id="265" r:id="rId4"/>
    <p:sldId id="268" r:id="rId5"/>
    <p:sldId id="267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32"/>
    <a:srgbClr val="20E040"/>
    <a:srgbClr val="92D050"/>
    <a:srgbClr val="008080"/>
    <a:srgbClr val="FF6699"/>
    <a:srgbClr val="D1E2B7"/>
    <a:srgbClr val="EAB994"/>
    <a:srgbClr val="48BE7A"/>
    <a:srgbClr val="FFFFFF"/>
    <a:srgbClr val="FA1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83C6CD-CFB1-4857-88D9-380FC7C7CB86}">
  <a:tblStyle styleId="{7983C6CD-CFB1-4857-88D9-380FC7C7CB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65CDAB-C36C-479A-8852-356B301959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75" autoAdjust="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856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49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093440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177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5483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538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8498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6455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879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967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185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3948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558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81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400" dirty="0"/>
              <a:t>Analyzing Commenting </a:t>
            </a:r>
            <a:r>
              <a:rPr lang="en-US" sz="4400" dirty="0" smtClean="0"/>
              <a:t>Behavior </a:t>
            </a:r>
            <a:r>
              <a:rPr lang="en-US" sz="4400" dirty="0"/>
              <a:t>of News Readers</a:t>
            </a:r>
            <a:endParaRPr sz="4400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435894" y="2354094"/>
            <a:ext cx="7336506" cy="243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</a:rPr>
              <a:t>Guider by:</a:t>
            </a:r>
            <a:r>
              <a:rPr lang="en-US" sz="1600" dirty="0" smtClean="0">
                <a:solidFill>
                  <a:schemeClr val="bg1"/>
                </a:solidFill>
              </a:rPr>
              <a:t>			 					</a:t>
            </a:r>
            <a:r>
              <a:rPr lang="en-US" sz="1600" u="sng" dirty="0" smtClean="0">
                <a:solidFill>
                  <a:schemeClr val="bg1"/>
                </a:solidFill>
              </a:rPr>
              <a:t>Presented </a:t>
            </a:r>
            <a:r>
              <a:rPr lang="en-US" sz="1600" u="sng" dirty="0" smtClean="0">
                <a:solidFill>
                  <a:schemeClr val="bg1"/>
                </a:solidFill>
              </a:rPr>
              <a:t>by: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Prof</a:t>
            </a:r>
            <a:r>
              <a:rPr lang="en-US" sz="1600" dirty="0">
                <a:solidFill>
                  <a:schemeClr val="bg1"/>
                </a:solidFill>
              </a:rPr>
              <a:t>.  </a:t>
            </a:r>
            <a:r>
              <a:rPr lang="en-US" sz="1600" dirty="0" err="1">
                <a:solidFill>
                  <a:schemeClr val="bg1"/>
                </a:solidFill>
              </a:rPr>
              <a:t>Bivas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Mitra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						</a:t>
            </a:r>
            <a:r>
              <a:rPr lang="en-US" sz="1600" dirty="0" err="1" smtClean="0">
                <a:solidFill>
                  <a:schemeClr val="bg1"/>
                </a:solidFill>
              </a:rPr>
              <a:t>ami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ladani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									</a:t>
            </a:r>
            <a:r>
              <a:rPr lang="en-US" sz="1600" dirty="0" err="1" smtClean="0">
                <a:solidFill>
                  <a:schemeClr val="bg1"/>
                </a:solidFill>
              </a:rPr>
              <a:t>akshay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patil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u="sng" dirty="0" smtClean="0">
                <a:solidFill>
                  <a:schemeClr val="bg1"/>
                </a:solidFill>
              </a:rPr>
              <a:t>Mentor: 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						</a:t>
            </a:r>
            <a:r>
              <a:rPr lang="en-US" sz="1600" dirty="0" err="1" smtClean="0">
                <a:solidFill>
                  <a:schemeClr val="bg1"/>
                </a:solidFill>
              </a:rPr>
              <a:t>Ashwin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bhoyar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bg1"/>
                </a:solidFill>
              </a:rPr>
              <a:t>Abhijnan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chakraborti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				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" r="4027" b="14515"/>
          <a:stretch/>
        </p:blipFill>
        <p:spPr>
          <a:xfrm>
            <a:off x="6040878" y="2324911"/>
            <a:ext cx="2757790" cy="246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Articles of interest in </a:t>
            </a:r>
            <a:r>
              <a:rPr lang="en-US" b="1" dirty="0" smtClean="0"/>
              <a:t>Midwest region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277972"/>
              </p:ext>
            </p:extLst>
          </p:nvPr>
        </p:nvGraphicFramePr>
        <p:xfrm>
          <a:off x="1479478" y="1594029"/>
          <a:ext cx="5753530" cy="33272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76765"/>
                <a:gridCol w="2876765"/>
              </a:tblGrid>
              <a:tr h="3128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06586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>
                          <a:effectLst/>
                        </a:rPr>
                        <a:t>Global Warming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Women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and Girls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19050" marB="19050" anchor="b"/>
                </a:tc>
              </a:tr>
              <a:tr h="306586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>
                          <a:effectLst/>
                        </a:rPr>
                        <a:t>Greece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Colleges and Universities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306586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European Union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Police Brutality, Misconduct and Shootings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306586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>
                          <a:effectLst/>
                        </a:rPr>
                        <a:t>Islamic State in Iraq and Syria (ISIS)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>
                          <a:effectLst/>
                        </a:rPr>
                        <a:t>Race and Ethnicity</a:t>
                      </a:r>
                    </a:p>
                  </a:txBody>
                  <a:tcPr marL="28575" marR="28575" marT="19050" marB="19050" anchor="b"/>
                </a:tc>
              </a:tr>
              <a:tr h="306586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>
                          <a:effectLst/>
                        </a:rPr>
                        <a:t>Europe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>
                          <a:effectLst/>
                        </a:rPr>
                        <a:t>Supreme Court (US)</a:t>
                      </a:r>
                    </a:p>
                  </a:txBody>
                  <a:tcPr marL="28575" marR="28575" marT="19050" marB="19050" anchor="b"/>
                </a:tc>
              </a:tr>
              <a:tr h="306586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>
                          <a:effectLst/>
                        </a:rPr>
                        <a:t>European Sovereign Debt Crisis (2010- 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b="0" i="0" dirty="0">
                          <a:effectLst/>
                        </a:rPr>
                        <a:t>Parenting</a:t>
                      </a:r>
                    </a:p>
                  </a:txBody>
                  <a:tcPr marL="28575" marR="28575" marT="19050" marB="19050" anchor="b"/>
                </a:tc>
              </a:tr>
              <a:tr h="306586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>
                          <a:effectLst/>
                        </a:rPr>
                        <a:t>Syria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Law and Legislation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306586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>
                          <a:effectLst/>
                        </a:rPr>
                        <a:t>Israel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Labor and Jobs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306586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>
                          <a:effectLst/>
                        </a:rPr>
                        <a:t>Rubio, Marco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Social Conditions and Trends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255215"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>
                          <a:effectLst/>
                        </a:rPr>
                        <a:t>Polls and Public Opinion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44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Trump, Donald J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27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Articles of interest </a:t>
            </a:r>
            <a:r>
              <a:rPr lang="en-US" b="1" dirty="0" smtClean="0"/>
              <a:t>in </a:t>
            </a:r>
            <a:r>
              <a:rPr lang="en-US" b="1" dirty="0" smtClean="0"/>
              <a:t>West region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921391"/>
              </p:ext>
            </p:extLst>
          </p:nvPr>
        </p:nvGraphicFramePr>
        <p:xfrm>
          <a:off x="1633587" y="1583754"/>
          <a:ext cx="5332290" cy="33389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6145"/>
                <a:gridCol w="2666145"/>
              </a:tblGrid>
              <a:tr h="3034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Iran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Parenting</a:t>
                      </a:r>
                    </a:p>
                  </a:txBody>
                  <a:tcPr marL="28575" marR="28575" marT="19050" marB="19050" anchor="b"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Nuclear Weapons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Children and Childhood</a:t>
                      </a:r>
                    </a:p>
                  </a:txBody>
                  <a:tcPr marL="28575" marR="28575" marT="19050" marB="19050" anchor="b"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Greece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Education (K-12)</a:t>
                      </a:r>
                    </a:p>
                  </a:txBody>
                  <a:tcPr marL="28575" marR="28575" marT="19050" marB="19050" anchor="b"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Islamic State in Iraq and Syria (ISIS)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Books and Literature</a:t>
                      </a:r>
                    </a:p>
                  </a:txBody>
                  <a:tcPr marL="28575" marR="28575" marT="19050" marB="19050" anchor="b"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European Sovereign Debt Crisis (2010- 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Sex Crimes</a:t>
                      </a:r>
                    </a:p>
                  </a:txBody>
                  <a:tcPr marL="28575" marR="28575" marT="19050" marB="19050" anchor="b"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Global Warming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New York City</a:t>
                      </a:r>
                    </a:p>
                  </a:txBody>
                  <a:tcPr marL="28575" marR="28575" marT="19050" marB="19050" anchor="b"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Debates (Political)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Television</a:t>
                      </a:r>
                    </a:p>
                  </a:txBody>
                  <a:tcPr marL="28575" marR="28575" marT="19050" marB="19050" anchor="b"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International Trade and World Market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Baltimore (</a:t>
                      </a:r>
                      <a:r>
                        <a:rPr lang="en-US" sz="1200" dirty="0" err="1">
                          <a:effectLst/>
                        </a:rPr>
                        <a:t>Md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Israel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Wages and Salaries</a:t>
                      </a:r>
                    </a:p>
                  </a:txBody>
                  <a:tcPr marL="28575" marR="28575" marT="19050" marB="19050" anchor="b"/>
                </a:tc>
              </a:tr>
              <a:tr h="3034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Eurozone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Conservation of Resources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90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Articles of interest </a:t>
            </a:r>
            <a:r>
              <a:rPr lang="en-US" b="1" dirty="0" smtClean="0"/>
              <a:t>in </a:t>
            </a:r>
            <a:r>
              <a:rPr lang="en-US" b="1" dirty="0" smtClean="0"/>
              <a:t>south region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646054"/>
              </p:ext>
            </p:extLst>
          </p:nvPr>
        </p:nvGraphicFramePr>
        <p:xfrm>
          <a:off x="1887165" y="1583754"/>
          <a:ext cx="5448584" cy="33574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4292"/>
                <a:gridCol w="2724292"/>
              </a:tblGrid>
              <a:tr h="296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2943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Global Warming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Parenting</a:t>
                      </a:r>
                    </a:p>
                  </a:txBody>
                  <a:tcPr marL="28575" marR="28575" marT="19050" marB="19050" anchor="b"/>
                </a:tc>
              </a:tr>
              <a:tr h="2943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Europe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Sex Crimes</a:t>
                      </a:r>
                    </a:p>
                  </a:txBody>
                  <a:tcPr marL="28575" marR="28575" marT="19050" marB="19050" anchor="b"/>
                </a:tc>
              </a:tr>
              <a:tr h="39250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Greece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Emanuel African Methodist Episcopal Church (Charleston, SC)</a:t>
                      </a:r>
                    </a:p>
                  </a:txBody>
                  <a:tcPr marL="28575" marR="28575" marT="19050" marB="19050" anchor="b"/>
                </a:tc>
              </a:tr>
              <a:tr h="2943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European Union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Books and Literature</a:t>
                      </a:r>
                    </a:p>
                  </a:txBody>
                  <a:tcPr marL="28575" marR="28575" marT="19050" marB="19050" anchor="b"/>
                </a:tc>
              </a:tr>
              <a:tr h="2943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European Sovereign Debt Crisis (2010- 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Education (K-12)</a:t>
                      </a:r>
                    </a:p>
                  </a:txBody>
                  <a:tcPr marL="28575" marR="28575" marT="19050" marB="19050" anchor="b"/>
                </a:tc>
              </a:tr>
              <a:tr h="2943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Roman Catholic Church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Children and Childhood</a:t>
                      </a:r>
                    </a:p>
                  </a:txBody>
                  <a:tcPr marL="28575" marR="28575" marT="19050" marB="19050" anchor="b"/>
                </a:tc>
              </a:tr>
              <a:tr h="2943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Islamic State in Iraq and Syria (ISIS)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Flags, Emblems and Insignia</a:t>
                      </a:r>
                    </a:p>
                  </a:txBody>
                  <a:tcPr marL="28575" marR="28575" marT="19050" marB="19050" anchor="b"/>
                </a:tc>
              </a:tr>
              <a:tr h="2943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Economic Conditions and Trends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South Carolina</a:t>
                      </a:r>
                    </a:p>
                  </a:txBody>
                  <a:tcPr marL="28575" marR="28575" marT="19050" marB="19050" anchor="b"/>
                </a:tc>
              </a:tr>
              <a:tr h="2943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Francis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Abortion</a:t>
                      </a:r>
                    </a:p>
                  </a:txBody>
                  <a:tcPr marL="28575" marR="28575" marT="19050" marB="19050" anchor="b"/>
                </a:tc>
              </a:tr>
              <a:tr h="29431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Rubio, Marco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Television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1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Articles of interest </a:t>
            </a:r>
            <a:r>
              <a:rPr lang="en-US" b="1" dirty="0" smtClean="0"/>
              <a:t>in north </a:t>
            </a:r>
            <a:r>
              <a:rPr lang="en-US" b="1" dirty="0" smtClean="0"/>
              <a:t>east region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244370"/>
              </p:ext>
            </p:extLst>
          </p:nvPr>
        </p:nvGraphicFramePr>
        <p:xfrm>
          <a:off x="2091445" y="1586487"/>
          <a:ext cx="5049640" cy="3397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4820"/>
                <a:gridCol w="2524820"/>
              </a:tblGrid>
              <a:tr h="2987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Israel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Parenting</a:t>
                      </a:r>
                    </a:p>
                  </a:txBody>
                  <a:tcPr marL="28575" marR="28575" marT="19050" marB="19050" anchor="b"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Europe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Children and Childhood</a:t>
                      </a:r>
                    </a:p>
                  </a:txBody>
                  <a:tcPr marL="28575" marR="28575" marT="19050" marB="19050" anchor="b"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European Union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Television</a:t>
                      </a:r>
                    </a:p>
                  </a:txBody>
                  <a:tcPr marL="28575" marR="28575" marT="19050" marB="19050" anchor="b"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Greece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Wages and Salaries</a:t>
                      </a:r>
                    </a:p>
                  </a:txBody>
                  <a:tcPr marL="28575" marR="28575" marT="19050" marB="19050" anchor="b"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Islamic State in Iraq and Syria (ISIS)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Sex Crimes</a:t>
                      </a:r>
                    </a:p>
                  </a:txBody>
                  <a:tcPr marL="28575" marR="28575" marT="19050" marB="19050" anchor="b"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Homosexuality and Bisexuality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Immigration and Emigration</a:t>
                      </a:r>
                    </a:p>
                  </a:txBody>
                  <a:tcPr marL="28575" marR="28575" marT="19050" marB="19050" anchor="b"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European Sovereign Debt Crisis (2010- 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Series</a:t>
                      </a:r>
                    </a:p>
                  </a:txBody>
                  <a:tcPr marL="28575" marR="28575" marT="19050" marB="19050" anchor="b"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International Relations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Mental Health and Disorders</a:t>
                      </a:r>
                    </a:p>
                  </a:txBody>
                  <a:tcPr marL="28575" marR="28575" marT="19050" marB="19050" anchor="b"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Walker, Scott 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Abortion</a:t>
                      </a:r>
                    </a:p>
                  </a:txBody>
                  <a:tcPr marL="28575" marR="28575" marT="19050" marB="19050" anchor="b"/>
                </a:tc>
              </a:tr>
              <a:tr h="2987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News and News Media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Polls and Public Opinion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9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  Analysis </a:t>
            </a:r>
            <a:endParaRPr lang="en-US" dirty="0"/>
          </a:p>
        </p:txBody>
      </p:sp>
      <p:pic>
        <p:nvPicPr>
          <p:cNvPr id="1026" name="Picture 2" descr="https://lh5.googleusercontent.com/8qo7zn50MDKyo2rZhZdFIi44d7E2e-_0t7_HsuCSpWS-DaVximwcyL0oqjWR_Yo-n3MOYmgxpbJojSyFl6RWRSA9JOYMdDSDUKaW2dowJzuiAOC7PTPK30Mv5jo-wiNqCtMU5afSsa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581" y="1439694"/>
            <a:ext cx="4857525" cy="370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894" y="1653702"/>
            <a:ext cx="3513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LIWC analysis of North East Region using ??tool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discuss </a:t>
            </a:r>
            <a:r>
              <a:rPr lang="en-US" b="1" dirty="0" smtClean="0"/>
              <a:t>Time</a:t>
            </a:r>
            <a:r>
              <a:rPr lang="en-US" dirty="0" smtClean="0"/>
              <a:t> and </a:t>
            </a:r>
            <a:r>
              <a:rPr lang="en-US" b="1" dirty="0" smtClean="0"/>
              <a:t>Work</a:t>
            </a:r>
            <a:r>
              <a:rPr lang="en-US" dirty="0" smtClean="0"/>
              <a:t> more than </a:t>
            </a:r>
            <a:r>
              <a:rPr lang="en-US" b="1" dirty="0" smtClean="0"/>
              <a:t>Family</a:t>
            </a:r>
            <a:r>
              <a:rPr lang="en-US" dirty="0" smtClean="0"/>
              <a:t> and </a:t>
            </a:r>
            <a:r>
              <a:rPr lang="en-US" b="1" dirty="0" smtClean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Female users discuss more on </a:t>
            </a:r>
            <a:r>
              <a:rPr lang="en-US" b="1" dirty="0" smtClean="0"/>
              <a:t>Family</a:t>
            </a:r>
            <a:r>
              <a:rPr lang="en-US" dirty="0" smtClean="0"/>
              <a:t>, </a:t>
            </a:r>
            <a:r>
              <a:rPr lang="en-US" b="1" dirty="0" smtClean="0"/>
              <a:t>Home</a:t>
            </a:r>
            <a:r>
              <a:rPr lang="en-US" dirty="0" smtClean="0"/>
              <a:t>, </a:t>
            </a:r>
            <a:r>
              <a:rPr lang="en-US" b="1" dirty="0" smtClean="0"/>
              <a:t>Time</a:t>
            </a:r>
            <a:r>
              <a:rPr lang="en-US" dirty="0" smtClean="0"/>
              <a:t> and </a:t>
            </a:r>
            <a:r>
              <a:rPr lang="en-US" b="1" dirty="0" smtClean="0"/>
              <a:t>Past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Male users discuss more on </a:t>
            </a:r>
            <a:r>
              <a:rPr lang="en-US" b="1" dirty="0" smtClean="0"/>
              <a:t>Work</a:t>
            </a:r>
            <a:r>
              <a:rPr lang="en-US" dirty="0" smtClean="0"/>
              <a:t>, </a:t>
            </a:r>
            <a:r>
              <a:rPr lang="en-US" b="1" dirty="0" smtClean="0"/>
              <a:t>Money</a:t>
            </a:r>
            <a:r>
              <a:rPr lang="en-US" dirty="0" smtClean="0"/>
              <a:t>, </a:t>
            </a:r>
            <a:r>
              <a:rPr lang="en-US" b="1" dirty="0" smtClean="0"/>
              <a:t>Anger</a:t>
            </a:r>
            <a:r>
              <a:rPr lang="en-US" dirty="0" smtClean="0"/>
              <a:t>, </a:t>
            </a:r>
            <a:r>
              <a:rPr lang="en-US" b="1" dirty="0" smtClean="0"/>
              <a:t>Achievements</a:t>
            </a:r>
            <a:r>
              <a:rPr lang="en-US" dirty="0" smtClean="0"/>
              <a:t> and </a:t>
            </a:r>
            <a:r>
              <a:rPr lang="en-US" b="1" dirty="0" smtClean="0"/>
              <a:t>Future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 analysis for males across the region</a:t>
            </a:r>
            <a:endParaRPr lang="en-US" dirty="0"/>
          </a:p>
        </p:txBody>
      </p:sp>
      <p:pic>
        <p:nvPicPr>
          <p:cNvPr id="2050" name="Picture 2" descr="https://lh3.googleusercontent.com/sC-ijOFxPUmurZ4ICihoP1iD8vBpaDAofCfhUluTfSHBhEgIa8FskXrNn_ZFqEykc3T3OcOw0NEQ9fFd5tK59VooYBZop7Wl9_4OCrvlArs-VjUZY2-0HuxLBQIRjNbgdgC0Mqs3Mr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89" y="1615668"/>
            <a:ext cx="5001868" cy="33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749" y="1712068"/>
            <a:ext cx="3073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West</a:t>
            </a:r>
            <a:r>
              <a:rPr lang="en-US" dirty="0" smtClean="0"/>
              <a:t> discusses more on </a:t>
            </a:r>
            <a:r>
              <a:rPr lang="en-US" b="1" dirty="0" smtClean="0"/>
              <a:t>Time</a:t>
            </a:r>
            <a:r>
              <a:rPr lang="en-US" dirty="0" smtClean="0"/>
              <a:t>, </a:t>
            </a:r>
            <a:r>
              <a:rPr lang="en-US" b="1" dirty="0" smtClean="0"/>
              <a:t>Money</a:t>
            </a:r>
            <a:r>
              <a:rPr lang="en-US" dirty="0" smtClean="0"/>
              <a:t> and </a:t>
            </a:r>
            <a:r>
              <a:rPr lang="en-US" b="1" dirty="0" smtClean="0"/>
              <a:t>Future</a:t>
            </a:r>
            <a:r>
              <a:rPr lang="en-US" dirty="0" smtClean="0"/>
              <a:t> but less on </a:t>
            </a:r>
            <a:r>
              <a:rPr lang="en-US" b="1" dirty="0" smtClean="0"/>
              <a:t>Work</a:t>
            </a:r>
            <a:r>
              <a:rPr lang="en-US" dirty="0" smtClean="0"/>
              <a:t>, </a:t>
            </a:r>
            <a:r>
              <a:rPr lang="en-US" b="1" dirty="0" smtClean="0"/>
              <a:t>Achievements, Family </a:t>
            </a:r>
            <a:r>
              <a:rPr lang="en-US" dirty="0" smtClean="0"/>
              <a:t>and</a:t>
            </a:r>
            <a:r>
              <a:rPr lang="en-US" b="1" dirty="0" smtClean="0"/>
              <a:t> Home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/>
              <a:t>MidWest</a:t>
            </a:r>
            <a:r>
              <a:rPr lang="en-US" dirty="0" smtClean="0"/>
              <a:t> is oriented towards </a:t>
            </a:r>
            <a:r>
              <a:rPr lang="en-US" b="1" dirty="0" smtClean="0"/>
              <a:t>Work</a:t>
            </a:r>
            <a:r>
              <a:rPr lang="en-US" dirty="0" smtClean="0"/>
              <a:t> and </a:t>
            </a:r>
            <a:r>
              <a:rPr lang="en-US" b="1" dirty="0" smtClean="0"/>
              <a:t>Achievements</a:t>
            </a:r>
            <a:r>
              <a:rPr lang="en-US" dirty="0" smtClean="0"/>
              <a:t> rather than </a:t>
            </a:r>
            <a:r>
              <a:rPr lang="en-US" b="1" dirty="0" smtClean="0"/>
              <a:t>Time </a:t>
            </a:r>
            <a:r>
              <a:rPr lang="en-US" dirty="0" smtClean="0"/>
              <a:t>and </a:t>
            </a:r>
            <a:r>
              <a:rPr lang="en-US" b="1" dirty="0" smtClean="0"/>
              <a:t>Money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/>
              <a:t>NorthEast</a:t>
            </a:r>
            <a:r>
              <a:rPr lang="en-US" b="1" dirty="0" smtClean="0"/>
              <a:t> </a:t>
            </a:r>
            <a:r>
              <a:rPr lang="en-US" dirty="0" smtClean="0"/>
              <a:t>gives less importance to </a:t>
            </a:r>
            <a:r>
              <a:rPr lang="en-US" b="1" dirty="0" smtClean="0"/>
              <a:t>Time</a:t>
            </a:r>
            <a:r>
              <a:rPr lang="en-US" dirty="0" smtClean="0"/>
              <a:t> and uses </a:t>
            </a:r>
            <a:r>
              <a:rPr lang="en-US" b="1" dirty="0" smtClean="0"/>
              <a:t>aggressive words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LIWC analysis for </a:t>
            </a:r>
            <a:r>
              <a:rPr lang="en-US" dirty="0" smtClean="0"/>
              <a:t>females </a:t>
            </a:r>
            <a:r>
              <a:rPr lang="en-US" dirty="0"/>
              <a:t>across the region</a:t>
            </a:r>
          </a:p>
        </p:txBody>
      </p:sp>
      <p:pic>
        <p:nvPicPr>
          <p:cNvPr id="3074" name="Picture 2" descr="https://lh5.googleusercontent.com/44PG0eaLwrikXl5BG9IRd3wKkhaGbjME0dav8amFoXHqE08M-qUiUMGcfgKbSQqvx04Mk41igbYu7CWQQLfn8FBbW_XICWiTVS2Yzdy7NXtw5UWM15LalH4P7zbrLnewrhq4Ju9Ht2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91" y="1556425"/>
            <a:ext cx="4462115" cy="34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4477" y="1799617"/>
            <a:ext cx="3691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West</a:t>
            </a:r>
            <a:r>
              <a:rPr lang="en-US" dirty="0" smtClean="0"/>
              <a:t> discusses </a:t>
            </a:r>
            <a:r>
              <a:rPr lang="en-US" b="1" dirty="0" smtClean="0"/>
              <a:t>Time</a:t>
            </a:r>
            <a:r>
              <a:rPr lang="en-US" dirty="0" smtClean="0"/>
              <a:t> more than any other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/>
              <a:t>MidWest</a:t>
            </a:r>
            <a:r>
              <a:rPr lang="en-US" dirty="0" smtClean="0"/>
              <a:t> discusses more on </a:t>
            </a:r>
            <a:r>
              <a:rPr lang="en-US" b="1" dirty="0" smtClean="0"/>
              <a:t>Work</a:t>
            </a:r>
            <a:r>
              <a:rPr lang="en-US" dirty="0" smtClean="0"/>
              <a:t> while less on </a:t>
            </a:r>
            <a:r>
              <a:rPr lang="en-US" b="1" dirty="0" smtClean="0"/>
              <a:t>Achievements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North East </a:t>
            </a:r>
            <a:r>
              <a:rPr lang="en-US" dirty="0" smtClean="0"/>
              <a:t>discusses more on </a:t>
            </a:r>
            <a:r>
              <a:rPr lang="en-US" b="1" dirty="0" smtClean="0"/>
              <a:t>Achievements, Money </a:t>
            </a:r>
            <a:r>
              <a:rPr lang="en-US" dirty="0" smtClean="0"/>
              <a:t>and </a:t>
            </a:r>
            <a:r>
              <a:rPr lang="en-US" b="1" dirty="0" smtClean="0"/>
              <a:t>Future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South </a:t>
            </a:r>
            <a:r>
              <a:rPr lang="en-US" dirty="0" smtClean="0"/>
              <a:t>uses more </a:t>
            </a:r>
            <a:r>
              <a:rPr lang="en-US" b="1" dirty="0"/>
              <a:t>A</a:t>
            </a:r>
            <a:r>
              <a:rPr lang="en-US" b="1" dirty="0" smtClean="0"/>
              <a:t>ggressive words </a:t>
            </a:r>
            <a:r>
              <a:rPr lang="en-US" dirty="0" smtClean="0"/>
              <a:t>and discusses more on </a:t>
            </a:r>
            <a:r>
              <a:rPr lang="en-US" b="1" dirty="0"/>
              <a:t>W</a:t>
            </a:r>
            <a:r>
              <a:rPr lang="en-US" b="1" dirty="0" smtClean="0"/>
              <a:t>ork, Money and Achievements.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827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for south region</a:t>
            </a:r>
            <a:endParaRPr lang="en-US" dirty="0"/>
          </a:p>
        </p:txBody>
      </p:sp>
      <p:pic>
        <p:nvPicPr>
          <p:cNvPr id="4098" name="Picture 2" descr="https://lh5.googleusercontent.com/A_FSdgTqB1v05iqy1WUeniJmWlDaBZG3LcUFC6zvIBRNDox5IJZIdtGA-RsCV4XXHOARqujmxi6vWPR9-MuDlQR6rBc8u2VeTWOIJSBL_eGk1PejVBJJ53qkLYkzplIC2OEYMFXDAb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42" y="1858861"/>
            <a:ext cx="4462115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0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for </a:t>
            </a:r>
            <a:r>
              <a:rPr lang="en-US" dirty="0" err="1" smtClean="0"/>
              <a:t>midwest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5122" name="Picture 2" descr="https://lh6.googleusercontent.com/rr49jj3HwUUlG_jVN76W9Z2XNUuxoxTL8osD2Kvnv7PDq29U1xOR1TM7tCS0S817TW6nHWGndvGVHjKY3tiVPZVSZvRGK0HX2iBriBYw-XcwzgOzHvBxMuGFxfP1STfnTa7z3GGaKW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42" y="1965866"/>
            <a:ext cx="4462115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9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for west region</a:t>
            </a:r>
            <a:endParaRPr lang="en-US" dirty="0"/>
          </a:p>
        </p:txBody>
      </p:sp>
      <p:pic>
        <p:nvPicPr>
          <p:cNvPr id="6148" name="Picture 4" descr="https://lh6.googleusercontent.com/1Y6B5gH32CdduXCpc168gvu_e7MA7A0jCrSJUYKENAkZMyRxfqUB2uhM-c6A87k2Vis5cf9QwnZ9ARQOb9hcNx1Now338bDYX3kT-5IW9ZZdsoT2NTAc4LYsRPKq5OgfBsOV_X8Mes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42" y="1888044"/>
            <a:ext cx="4462115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0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894" y="1585609"/>
            <a:ext cx="561471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Source</a:t>
            </a:r>
            <a:r>
              <a:rPr lang="en-US" sz="1600" dirty="0"/>
              <a:t> : New York Times Online Articles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Articles </a:t>
            </a:r>
            <a:r>
              <a:rPr lang="en-US" sz="1600" dirty="0"/>
              <a:t>: 333,331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Sections</a:t>
            </a:r>
            <a:r>
              <a:rPr lang="en-US" sz="1600" dirty="0"/>
              <a:t> : 53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Comments</a:t>
            </a:r>
            <a:r>
              <a:rPr lang="en-US" sz="1600" dirty="0"/>
              <a:t> : 896,841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Roboto Condensed Light" panose="020B0604020202020204" charset="0"/>
                <a:ea typeface="Roboto Condensed Light" panose="020B0604020202020204" charset="0"/>
                <a:cs typeface="Arial" panose="020B0604020202020204" pitchFamily="34" charset="0"/>
              </a:rPr>
              <a:t>Users</a:t>
            </a:r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  <a:cs typeface="Arial" panose="020B0604020202020204" pitchFamily="34" charset="0"/>
              </a:rPr>
              <a:t> : 144,614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for north region</a:t>
            </a:r>
            <a:endParaRPr lang="en-US" dirty="0"/>
          </a:p>
        </p:txBody>
      </p:sp>
      <p:pic>
        <p:nvPicPr>
          <p:cNvPr id="7170" name="Picture 2" descr="https://lh6.googleusercontent.com/KuPyskPLDo6fpcwnRsUeCjnGzwNorXPIPfsZUN83BmovAPs85jFIP-8FNFO4lQwYO5jWbK3UlrIgfYwpsvJttxRDs6UI7R0FkgRm18Gcj1MOC_Byj6C-KiE-ox4OUOEmMVKE1hrqhW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67" y="1956138"/>
            <a:ext cx="4485265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1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74" y="993348"/>
            <a:ext cx="8272211" cy="2758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rgbClr val="1E4E32"/>
                </a:solidFill>
              </a:rPr>
              <a:t>Thank You!</a:t>
            </a:r>
            <a:endParaRPr lang="en-US" sz="9600" dirty="0">
              <a:solidFill>
                <a:srgbClr val="1E4E3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647" y="194553"/>
            <a:ext cx="8706255" cy="1322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States regions</a:t>
            </a:r>
            <a:endParaRPr lang="en-US" dirty="0"/>
          </a:p>
        </p:txBody>
      </p:sp>
      <p:pic>
        <p:nvPicPr>
          <p:cNvPr id="4" name="Shape 6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6332" y="1655674"/>
            <a:ext cx="5671335" cy="3224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2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into four United </a:t>
            </a:r>
            <a:r>
              <a:rPr lang="en-US" dirty="0"/>
              <a:t>States </a:t>
            </a:r>
            <a:r>
              <a:rPr lang="en-US" dirty="0" smtClean="0"/>
              <a:t>regions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365868"/>
              </p:ext>
            </p:extLst>
          </p:nvPr>
        </p:nvGraphicFramePr>
        <p:xfrm>
          <a:off x="1963453" y="1835718"/>
          <a:ext cx="4931598" cy="31282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65799"/>
                <a:gridCol w="2465799"/>
              </a:tblGrid>
              <a:tr h="312823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Region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Combined Regions</a:t>
                      </a:r>
                    </a:p>
                  </a:txBody>
                  <a:tcPr/>
                </a:tc>
              </a:tr>
              <a:tr h="312823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Pacific</a:t>
                      </a:r>
                    </a:p>
                  </a:txBody>
                  <a:tcPr/>
                </a:tc>
              </a:tr>
              <a:tr h="3128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Mountain</a:t>
                      </a:r>
                    </a:p>
                  </a:txBody>
                  <a:tcPr/>
                </a:tc>
              </a:tr>
              <a:tr h="312823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Midwest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West North Central</a:t>
                      </a:r>
                    </a:p>
                  </a:txBody>
                  <a:tcPr/>
                </a:tc>
              </a:tr>
              <a:tr h="3128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East North Central</a:t>
                      </a:r>
                    </a:p>
                  </a:txBody>
                  <a:tcPr/>
                </a:tc>
              </a:tr>
              <a:tr h="312823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dk1"/>
                          </a:solidFill>
                        </a:rPr>
                        <a:t>South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West South Central</a:t>
                      </a:r>
                    </a:p>
                  </a:txBody>
                  <a:tcPr/>
                </a:tc>
              </a:tr>
              <a:tr h="3128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East South Central</a:t>
                      </a:r>
                    </a:p>
                  </a:txBody>
                  <a:tcPr/>
                </a:tc>
              </a:tr>
              <a:tr h="3128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South Atlantic</a:t>
                      </a:r>
                    </a:p>
                  </a:txBody>
                  <a:tcPr/>
                </a:tc>
              </a:tr>
              <a:tr h="312823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North 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Middle Atlantic</a:t>
                      </a:r>
                      <a:endParaRPr lang="en-US" dirty="0"/>
                    </a:p>
                  </a:txBody>
                  <a:tcPr/>
                </a:tc>
              </a:tr>
              <a:tr h="3128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New England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894" y="1468877"/>
            <a:ext cx="827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Divided different regions of U.S. into four regions for our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distribution over region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0445" y="1571946"/>
            <a:ext cx="2321959" cy="267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6.googleusercontent.com/4rG2_V_oT5aVmQimZhqpH04kf-5eJzD2E9h9oDF6t4Gdn6F9xXagnni7go_G3f7ze14ll5ZhL_Ze0EFa1sNzjGckfMxbuLaodhzSKBpEHgNGs9OTs8hwu8DOWMXoBom16fvTe6PlHu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70" y="1571946"/>
            <a:ext cx="5361949" cy="351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90846" y="1625586"/>
            <a:ext cx="3498112" cy="42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9966" y="1571946"/>
            <a:ext cx="826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People from North West comments on news articles more than any other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distribution over sub-regions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0171" y="1643864"/>
            <a:ext cx="2712377" cy="31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lh5.googleusercontent.com/PLSQcUeLZymLh-6fNv3MOy0E7x1tVNHCBJ4fKtbuQkHIanwzInb8WZ-lC4pwego_d8C10aqVoclo6iqWmaVSevvaARwBgjD4701XyoMWXvi2rBXVy6LQSXbx-u_Y6eRxOeRykl6O-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49" y="1534880"/>
            <a:ext cx="6019901" cy="360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37412" y="1643864"/>
            <a:ext cx="3880885" cy="42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932" y="1549574"/>
            <a:ext cx="813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People from </a:t>
            </a:r>
            <a:r>
              <a:rPr lang="en-US" b="1" dirty="0" smtClean="0"/>
              <a:t>Mid Atlantic </a:t>
            </a:r>
            <a:r>
              <a:rPr lang="en-US" dirty="0" smtClean="0"/>
              <a:t>sub-region comments more than double to any other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Named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708" y="1561672"/>
            <a:ext cx="406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Findings from top 100 entities excluding 15 most commons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Table shows </a:t>
            </a:r>
            <a:r>
              <a:rPr lang="en-US" dirty="0">
                <a:solidFill>
                  <a:schemeClr val="dk1"/>
                </a:solidFill>
              </a:rPr>
              <a:t>the entities which showed largest difference in percentage between male and female: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3924"/>
              </p:ext>
            </p:extLst>
          </p:nvPr>
        </p:nvGraphicFramePr>
        <p:xfrm>
          <a:off x="4743491" y="1547463"/>
          <a:ext cx="3838156" cy="34315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9078"/>
                <a:gridCol w="1919078"/>
              </a:tblGrid>
              <a:tr h="343157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43157">
                <a:tc>
                  <a:txBody>
                    <a:bodyPr/>
                    <a:lstStyle/>
                    <a:p>
                      <a:r>
                        <a:rPr lang="en-US" dirty="0" smtClean="0"/>
                        <a:t>Donald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Hillary</a:t>
                      </a:r>
                      <a:endParaRPr lang="en-US" dirty="0"/>
                    </a:p>
                  </a:txBody>
                  <a:tcPr/>
                </a:tc>
              </a:tr>
              <a:tr h="343157">
                <a:tc>
                  <a:txBody>
                    <a:bodyPr/>
                    <a:lstStyle/>
                    <a:p>
                      <a:r>
                        <a:rPr lang="en-US" dirty="0" smtClean="0"/>
                        <a:t>ACA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Bernie Sanders</a:t>
                      </a:r>
                      <a:endParaRPr lang="en-US" dirty="0"/>
                    </a:p>
                  </a:txBody>
                  <a:tcPr/>
                </a:tc>
              </a:tr>
              <a:tr h="343157">
                <a:tc>
                  <a:txBody>
                    <a:bodyPr/>
                    <a:lstStyle/>
                    <a:p>
                      <a:r>
                        <a:rPr lang="en-US" dirty="0" smtClean="0"/>
                        <a:t>ISIS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Pope</a:t>
                      </a:r>
                      <a:endParaRPr lang="en-US" dirty="0"/>
                    </a:p>
                  </a:txBody>
                  <a:tcPr/>
                </a:tc>
              </a:tr>
              <a:tr h="343157">
                <a:tc>
                  <a:txBody>
                    <a:bodyPr/>
                    <a:lstStyle/>
                    <a:p>
                      <a:r>
                        <a:rPr lang="en-US" dirty="0" smtClean="0"/>
                        <a:t>Krugman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Medicare</a:t>
                      </a:r>
                      <a:endParaRPr lang="en-US" dirty="0"/>
                    </a:p>
                  </a:txBody>
                  <a:tcPr/>
                </a:tc>
              </a:tr>
              <a:tr h="343157">
                <a:tc>
                  <a:txBody>
                    <a:bodyPr/>
                    <a:lstStyle/>
                    <a:p>
                      <a:r>
                        <a:rPr lang="en-US" dirty="0" smtClean="0"/>
                        <a:t>Middle 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Christian</a:t>
                      </a:r>
                      <a:endParaRPr lang="en-US" dirty="0"/>
                    </a:p>
                  </a:txBody>
                  <a:tcPr/>
                </a:tc>
              </a:tr>
              <a:tr h="343157">
                <a:tc>
                  <a:txBody>
                    <a:bodyPr/>
                    <a:lstStyle/>
                    <a:p>
                      <a:r>
                        <a:rPr lang="en-US" dirty="0" smtClean="0"/>
                        <a:t>Syria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Catholic</a:t>
                      </a:r>
                      <a:endParaRPr lang="en-US" dirty="0"/>
                    </a:p>
                  </a:txBody>
                  <a:tcPr/>
                </a:tc>
              </a:tr>
              <a:tr h="34315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Obamacare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God</a:t>
                      </a:r>
                      <a:endParaRPr lang="en-US" dirty="0"/>
                    </a:p>
                  </a:txBody>
                  <a:tcPr/>
                </a:tc>
              </a:tr>
              <a:tr h="34315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Wall 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</a:t>
                      </a:r>
                      <a:endParaRPr lang="en-US" dirty="0"/>
                    </a:p>
                  </a:txBody>
                  <a:tcPr/>
                </a:tc>
              </a:tr>
              <a:tr h="34315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Walmart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Parenthood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Articles of Interest for females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894" y="1417834"/>
            <a:ext cx="835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Females in different regions are interested in articles related to different topics:</a:t>
            </a:r>
          </a:p>
          <a:p>
            <a:pPr lvl="0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07729"/>
              </p:ext>
            </p:extLst>
          </p:nvPr>
        </p:nvGraphicFramePr>
        <p:xfrm>
          <a:off x="814226" y="1807705"/>
          <a:ext cx="7515548" cy="32605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8887"/>
                <a:gridCol w="1868364"/>
                <a:gridCol w="2157824"/>
                <a:gridCol w="1610473"/>
              </a:tblGrid>
              <a:tr h="269542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 East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Midwest</a:t>
                      </a:r>
                      <a:endParaRPr lang="en-US" sz="1200" dirty="0"/>
                    </a:p>
                  </a:txBody>
                  <a:tcPr/>
                </a:tc>
              </a:tr>
              <a:tr h="15707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Global Warming</a:t>
                      </a:r>
                    </a:p>
                  </a:txBody>
                  <a:tcPr marL="28575" marR="28575" marT="19050" marB="1905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California</a:t>
                      </a:r>
                    </a:p>
                  </a:txBody>
                  <a:tcPr marL="28575" marR="28575" marT="19050" marB="1905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Texas</a:t>
                      </a:r>
                    </a:p>
                  </a:txBody>
                  <a:tcPr marL="28575" marR="28575" marT="19050" marB="19050" anchor="b">
                    <a:solidFill>
                      <a:srgbClr val="FA1D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Walker, Scott K</a:t>
                      </a:r>
                    </a:p>
                  </a:txBody>
                  <a:tcPr marL="28575" marR="28575" marT="19050" marB="1905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22147">
                <a:tc>
                  <a:txBody>
                    <a:bodyPr/>
                    <a:lstStyle/>
                    <a:p>
                      <a:pPr rtl="0" fontAlgn="b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Immigration and Emigration</a:t>
                      </a:r>
                    </a:p>
                  </a:txBody>
                  <a:tcPr marL="28575" marR="28575" marT="19050" marB="1905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Water</a:t>
                      </a:r>
                    </a:p>
                  </a:txBody>
                  <a:tcPr marL="28575" marR="28575" marT="19050" marB="1905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Emanuel African Methodist Episcopal </a:t>
                      </a:r>
                      <a:r>
                        <a:rPr lang="en-US" sz="1200" dirty="0" smtClean="0">
                          <a:effectLst/>
                        </a:rPr>
                        <a:t>Church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rgbClr val="FA1D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Texas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rgbClr val="FA1D06"/>
                    </a:solidFill>
                  </a:tcPr>
                </a:tc>
              </a:tr>
              <a:tr h="2227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Francis</a:t>
                      </a:r>
                    </a:p>
                  </a:txBody>
                  <a:tcPr marL="28575" marR="28575" marT="19050" marB="1905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Drought</a:t>
                      </a:r>
                    </a:p>
                  </a:txBody>
                  <a:tcPr marL="28575" marR="28575" marT="19050" marB="1905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Flags, Emblems and Insignia</a:t>
                      </a:r>
                    </a:p>
                  </a:txBody>
                  <a:tcPr marL="28575" marR="28575" marT="19050" marB="19050" anchor="b">
                    <a:solidFill>
                      <a:srgbClr val="FA1D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Francis</a:t>
                      </a:r>
                    </a:p>
                  </a:txBody>
                  <a:tcPr marL="28575" marR="28575" marT="19050" marB="1905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961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Mental Health and Disorders</a:t>
                      </a:r>
                    </a:p>
                  </a:txBody>
                  <a:tcPr marL="0" marR="0" marT="19050" marB="1905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Computers and the Internet</a:t>
                      </a: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South Carolina</a:t>
                      </a:r>
                    </a:p>
                  </a:txBody>
                  <a:tcPr marL="28575" marR="28575" marT="19050" marB="19050" anchor="b">
                    <a:solidFill>
                      <a:srgbClr val="FA1D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Immigration and Emigration</a:t>
                      </a:r>
                    </a:p>
                  </a:txBody>
                  <a:tcPr marL="0" marR="0" marT="19050" marB="1905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61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Polls and Public Opinion</a:t>
                      </a:r>
                    </a:p>
                  </a:txBody>
                  <a:tcPr marL="0" marR="0" marT="19050" marB="1905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Conservation of Resources</a:t>
                      </a:r>
                    </a:p>
                  </a:txBody>
                  <a:tcPr marL="0" marR="0" marT="19050" marB="1905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Roof, </a:t>
                      </a:r>
                      <a:r>
                        <a:rPr lang="en-US" sz="1200" dirty="0" err="1">
                          <a:effectLst/>
                        </a:rPr>
                        <a:t>Dylann</a:t>
                      </a:r>
                      <a:r>
                        <a:rPr lang="en-US" sz="1200" dirty="0">
                          <a:effectLst/>
                        </a:rPr>
                        <a:t> Storm</a:t>
                      </a:r>
                    </a:p>
                  </a:txBody>
                  <a:tcPr marL="28575" marR="28575" marT="19050" marB="19050" anchor="b">
                    <a:solidFill>
                      <a:srgbClr val="FA1D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Israel</a:t>
                      </a:r>
                    </a:p>
                  </a:txBody>
                  <a:tcPr marL="0" marR="0" marT="19050" marB="19050" anchor="b">
                    <a:solidFill>
                      <a:schemeClr val="accent2"/>
                    </a:solidFill>
                  </a:tcPr>
                </a:tc>
              </a:tr>
              <a:tr h="28961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Research</a:t>
                      </a: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Immigration and Emigration</a:t>
                      </a:r>
                    </a:p>
                  </a:txBody>
                  <a:tcPr marL="28575" marR="28575" marT="19050" marB="1905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Debates (Political)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Diet and Nutrition</a:t>
                      </a:r>
                    </a:p>
                  </a:txBody>
                  <a:tcPr marL="0" marR="0" marT="19050" marB="19050" anchor="b">
                    <a:solidFill>
                      <a:schemeClr val="accent2"/>
                    </a:solidFill>
                  </a:tcPr>
                </a:tc>
              </a:tr>
              <a:tr h="29840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Psychology and Psychologists</a:t>
                      </a:r>
                    </a:p>
                  </a:txBody>
                  <a:tcPr marL="0" marR="0" marT="19050" marB="1905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Global Warming</a:t>
                      </a:r>
                    </a:p>
                  </a:txBody>
                  <a:tcPr marL="28575" marR="28575" marT="19050" marB="1905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Rubio, Marco</a:t>
                      </a:r>
                    </a:p>
                  </a:txBody>
                  <a:tcPr marL="28575" marR="28575" marT="19050" marB="19050" anchor="b">
                    <a:solidFill>
                      <a:srgbClr val="FA1D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Computers and the Internet</a:t>
                      </a:r>
                    </a:p>
                  </a:txBody>
                  <a:tcPr marL="0" marR="0" marT="19050" marB="19050" anchor="b">
                    <a:solidFill>
                      <a:schemeClr val="bg2"/>
                    </a:solidFill>
                  </a:tcPr>
                </a:tc>
              </a:tr>
              <a:tr h="15707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Walker, Scott K</a:t>
                      </a:r>
                    </a:p>
                  </a:txBody>
                  <a:tcPr marL="28575" marR="28575" marT="19050" marB="1905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Debates (Political)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Walker, Scott K</a:t>
                      </a:r>
                    </a:p>
                  </a:txBody>
                  <a:tcPr marL="28575" marR="28575" marT="19050" marB="1905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Global Warming</a:t>
                      </a:r>
                    </a:p>
                  </a:txBody>
                  <a:tcPr marL="0" marR="0" marT="19050" marB="19050" anchor="b">
                    <a:solidFill>
                      <a:srgbClr val="FFFF99"/>
                    </a:solidFill>
                  </a:tcPr>
                </a:tc>
              </a:tr>
              <a:tr h="28961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Computers and the Internet</a:t>
                      </a: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Mental Health and Disorders</a:t>
                      </a:r>
                    </a:p>
                  </a:txBody>
                  <a:tcPr marL="0" marR="0" marT="19050" marB="1905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Hate Crimes</a:t>
                      </a:r>
                    </a:p>
                  </a:txBody>
                  <a:tcPr marL="28575" marR="28575" marT="19050" marB="1905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Debates (Political)</a:t>
                      </a:r>
                    </a:p>
                  </a:txBody>
                  <a:tcPr marL="0" marR="0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27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Debates (Political)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Greece</a:t>
                      </a:r>
                    </a:p>
                  </a:txBody>
                  <a:tcPr marL="28575" marR="28575" marT="19050" marB="1905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Computers and the Internet</a:t>
                      </a: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Research</a:t>
                      </a:r>
                    </a:p>
                  </a:txBody>
                  <a:tcPr marL="28575" marR="28575" marT="19050" marB="19050" anchor="b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2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Articles of interest for males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894" y="1417834"/>
            <a:ext cx="835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M</a:t>
            </a:r>
            <a:r>
              <a:rPr lang="en-US" dirty="0" smtClean="0"/>
              <a:t>ales </a:t>
            </a:r>
            <a:r>
              <a:rPr lang="en-US" dirty="0"/>
              <a:t>in different regions are interested in articles related to different topics:</a:t>
            </a:r>
          </a:p>
          <a:p>
            <a:pPr lvl="0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04100"/>
              </p:ext>
            </p:extLst>
          </p:nvPr>
        </p:nvGraphicFramePr>
        <p:xfrm>
          <a:off x="671209" y="1797978"/>
          <a:ext cx="7743217" cy="32235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5804"/>
                <a:gridCol w="1924963"/>
                <a:gridCol w="2223191"/>
                <a:gridCol w="1659259"/>
              </a:tblGrid>
              <a:tr h="241071">
                <a:tc>
                  <a:txBody>
                    <a:bodyPr/>
                    <a:lstStyle/>
                    <a:p>
                      <a:r>
                        <a:rPr lang="en-US" sz="11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 East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Midwest</a:t>
                      </a:r>
                      <a:endParaRPr lang="en-US" sz="1100" dirty="0"/>
                    </a:p>
                  </a:txBody>
                  <a:tcPr/>
                </a:tc>
              </a:tr>
              <a:tr h="21428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Books and Literature</a:t>
                      </a:r>
                    </a:p>
                  </a:txBody>
                  <a:tcPr marL="0" marR="0" marT="19050" marB="1905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California</a:t>
                      </a:r>
                    </a:p>
                  </a:txBody>
                  <a:tcPr marL="28575" marR="28575" marT="19050" marB="19050" anchor="b">
                    <a:solidFill>
                      <a:srgbClr val="FA1D0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Texas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Rubio, Marco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</a:tr>
              <a:tr h="31249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Education (K-12)</a:t>
                      </a:r>
                    </a:p>
                  </a:txBody>
                  <a:tcPr marL="0" marR="0" marT="19050" marB="1905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Water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Francis</a:t>
                      </a:r>
                    </a:p>
                  </a:txBody>
                  <a:tcPr marL="28575" marR="28575" marT="19050" marB="19050" anchor="b">
                    <a:solidFill>
                      <a:srgbClr val="48BE7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Education (K-12)</a:t>
                      </a:r>
                    </a:p>
                  </a:txBody>
                  <a:tcPr marL="28575" marR="28575" marT="19050" marB="19050" anchor="b">
                    <a:solidFill>
                      <a:schemeClr val="bg2"/>
                    </a:solidFill>
                  </a:tcPr>
                </a:tc>
              </a:tr>
              <a:tr h="21428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Francis</a:t>
                      </a:r>
                    </a:p>
                  </a:txBody>
                  <a:tcPr marL="0" marR="0" marT="19050" marB="1905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Computers and the Internet</a:t>
                      </a:r>
                    </a:p>
                  </a:txBody>
                  <a:tcPr marL="28575" marR="28575" marT="19050" marB="19050" anchor="b">
                    <a:solidFill>
                      <a:srgbClr val="EAB99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Baltimore (</a:t>
                      </a:r>
                      <a:r>
                        <a:rPr lang="en-US" sz="1100" dirty="0" err="1">
                          <a:effectLst/>
                        </a:rPr>
                        <a:t>Md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Polls and Public Opinion</a:t>
                      </a:r>
                    </a:p>
                  </a:txBody>
                  <a:tcPr marL="28575" marR="28575" marT="19050" marB="19050" anchor="b">
                    <a:solidFill>
                      <a:srgbClr val="D1E2B7"/>
                    </a:solidFill>
                  </a:tcPr>
                </a:tc>
              </a:tr>
              <a:tr h="21438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News and News Media</a:t>
                      </a:r>
                    </a:p>
                  </a:txBody>
                  <a:tcPr marL="0" marR="0" marT="19050" marB="19050" anchor="b"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Drought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Rubio, Marco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Francis</a:t>
                      </a:r>
                    </a:p>
                  </a:txBody>
                  <a:tcPr marL="28575" marR="28575" marT="19050" marB="19050" anchor="b">
                    <a:solidFill>
                      <a:srgbClr val="48BE7A"/>
                    </a:solidFill>
                  </a:tcPr>
                </a:tc>
              </a:tr>
              <a:tr h="21438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Polls and Public Opinion</a:t>
                      </a:r>
                    </a:p>
                  </a:txBody>
                  <a:tcPr marL="0" marR="0" marT="19050" marB="1905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Debates (Political)</a:t>
                      </a:r>
                    </a:p>
                  </a:txBody>
                  <a:tcPr marL="28575" marR="28575" marT="19050" marB="1905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Debates (Political)</a:t>
                      </a:r>
                    </a:p>
                  </a:txBody>
                  <a:tcPr marL="28575" marR="28575" marT="19050" marB="1905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Iraq</a:t>
                      </a:r>
                    </a:p>
                  </a:txBody>
                  <a:tcPr marL="28575" marR="28575" marT="19050" marB="19050" anchor="b">
                    <a:solidFill>
                      <a:srgbClr val="FFFFCC"/>
                    </a:solidFill>
                  </a:tcPr>
                </a:tc>
              </a:tr>
              <a:tr h="39508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Rubio, Marco</a:t>
                      </a:r>
                    </a:p>
                  </a:txBody>
                  <a:tcPr marL="0" marR="0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International Trade and World Market</a:t>
                      </a:r>
                    </a:p>
                  </a:txBody>
                  <a:tcPr marL="28575" marR="28575" marT="19050" marB="19050" anchor="b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Polls and Public Opinion</a:t>
                      </a:r>
                    </a:p>
                  </a:txBody>
                  <a:tcPr marL="28575" marR="28575" marT="19050" marB="1905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Texas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</a:tr>
              <a:tr h="39508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International Trade and World Market</a:t>
                      </a:r>
                    </a:p>
                  </a:txBody>
                  <a:tcPr marL="0" marR="0" marT="19050" marB="19050" anchor="b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Series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Greenhouse Gas Emissions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Books and Literature</a:t>
                      </a:r>
                    </a:p>
                  </a:txBody>
                  <a:tcPr marL="28575" marR="28575" marT="19050" marB="1905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9508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Baltimore (</a:t>
                      </a:r>
                      <a:r>
                        <a:rPr lang="en-US" sz="1100" dirty="0" err="1">
                          <a:effectLst/>
                        </a:rPr>
                        <a:t>Md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</a:p>
                  </a:txBody>
                  <a:tcPr marL="0" marR="0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China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News and News Media</a:t>
                      </a:r>
                    </a:p>
                  </a:txBody>
                  <a:tcPr marL="28575" marR="28575" marT="19050" marB="19050" anchor="b"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Computers and the Internet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508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Embargoes and Sanctions</a:t>
                      </a:r>
                    </a:p>
                  </a:txBody>
                  <a:tcPr marL="0" marR="0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Rubio, Marco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International Trade and World Market</a:t>
                      </a:r>
                    </a:p>
                  </a:txBody>
                  <a:tcPr marL="28575" marR="28575" marT="19050" marB="19050" anchor="b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Baltimore (</a:t>
                      </a:r>
                      <a:r>
                        <a:rPr lang="en-US" sz="1100" dirty="0" err="1">
                          <a:effectLst/>
                        </a:rPr>
                        <a:t>Md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</a:tr>
              <a:tr h="21428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Computers and the Internet</a:t>
                      </a:r>
                    </a:p>
                  </a:txBody>
                  <a:tcPr marL="0" marR="0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Iraq</a:t>
                      </a:r>
                    </a:p>
                  </a:txBody>
                  <a:tcPr marL="28575" marR="28575" marT="19050" marB="1905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Computers and the Internet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Wages and Salaries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6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8B453E5-C769-4038-88DD-AA5ECF474CAC}" vid="{9E595C35-3976-47A3-B145-4FE0A2C491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628</TotalTime>
  <Words>876</Words>
  <Application>Microsoft Office PowerPoint</Application>
  <PresentationFormat>On-screen Show (16:9)</PresentationFormat>
  <Paragraphs>266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Gill Sans MT</vt:lpstr>
      <vt:lpstr>Roboto Condensed Light</vt:lpstr>
      <vt:lpstr>Wingdings</vt:lpstr>
      <vt:lpstr>Wingdings 2</vt:lpstr>
      <vt:lpstr>Theme1</vt:lpstr>
      <vt:lpstr>Analyzing Commenting Behavior of News Readers</vt:lpstr>
      <vt:lpstr>Dataset</vt:lpstr>
      <vt:lpstr>United States regions</vt:lpstr>
      <vt:lpstr>Dividing into four United States regions</vt:lpstr>
      <vt:lpstr>Comments distribution over region</vt:lpstr>
      <vt:lpstr>Comments distribution over sub-regions</vt:lpstr>
      <vt:lpstr>Comparison of Named Entities</vt:lpstr>
      <vt:lpstr>Articles of Interest for females</vt:lpstr>
      <vt:lpstr>Articles of interest for males</vt:lpstr>
      <vt:lpstr>Articles of interest in Midwest region</vt:lpstr>
      <vt:lpstr>Articles of interest in West region</vt:lpstr>
      <vt:lpstr>Articles of interest in south region</vt:lpstr>
      <vt:lpstr>Articles of interest in north east region</vt:lpstr>
      <vt:lpstr>LIWC  Analysis </vt:lpstr>
      <vt:lpstr>LIWC analysis for males across the region</vt:lpstr>
      <vt:lpstr>LIWC analysis for females across the region</vt:lpstr>
      <vt:lpstr>Sentiment analysis for south region</vt:lpstr>
      <vt:lpstr>Sentiment analysis for midwest region</vt:lpstr>
      <vt:lpstr>Sentiment analysis for west region</vt:lpstr>
      <vt:lpstr>Sentiment analysis for north region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Amee</cp:lastModifiedBy>
  <cp:revision>34</cp:revision>
  <dcterms:modified xsi:type="dcterms:W3CDTF">2018-04-28T23:57:18Z</dcterms:modified>
</cp:coreProperties>
</file>