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89" r:id="rId8"/>
    <p:sldId id="298" r:id="rId9"/>
    <p:sldId id="299" r:id="rId10"/>
    <p:sldId id="296" r:id="rId11"/>
    <p:sldId id="278" r:id="rId12"/>
    <p:sldId id="297" r:id="rId13"/>
    <p:sldId id="262" r:id="rId14"/>
    <p:sldId id="295" r:id="rId15"/>
    <p:sldId id="264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E0CD3C-71B8-44C5-AF68-24615AD007AB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4D9BA4B-50B7-4160-98FD-BF03DC98CEB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A644798-A81E-42AD-B3EB-231A258D94D4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D6E29DD6-1BE8-470E-8841-2F11E000D38D}" type="datetime1">
              <a:rPr lang="en-US" noProof="0" smtClean="0"/>
              <a:t>11/27/2023</a:t>
            </a:fld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1536F08-B24A-46C5-BE80-B57EA6A8DACF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23BD910-ADAA-479D-B567-C6062C12BEE4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E733B5D3-926D-4E80-9C18-9BE8D3ACD39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37BAD63-6AF6-4CA0-AFDC-EFE197FFBA3F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8B001BD4-51DB-43AF-8302-81734282D1A4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D9311093-82F7-4056-9609-4CC79B327375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6D2F5117-5B0F-4C56-AEB7-1BBE2FBE2C9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354E0F-F22B-4BF6-916F-9411153504AD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14C5F6C-9BA2-43E4-9FEE-4B2484990D7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30EA41B-B797-4DA5-89D1-C908AF28C2F8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FBE3E7F-0B96-4582-9281-3EA179C1CCA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0F5789B9-1C51-4F10-AC77-5098D11690EA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BE6E63-96B2-48E7-9509-111120CB27DF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072F-45C6-4F3B-AA20-9B96929085B5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hyperlink" Target="https://ieee-dataport.org/documents/visiodect-dataset-aerial-dataset-scenario-based-multi-drone-detection-and-identificatio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2" y="3654911"/>
            <a:ext cx="9806917" cy="1122202"/>
          </a:xfrm>
        </p:spPr>
        <p:txBody>
          <a:bodyPr/>
          <a:lstStyle/>
          <a:p>
            <a:r>
              <a:rPr lang="en-US" sz="4800" dirty="0"/>
              <a:t>CS725</a:t>
            </a:r>
            <a:br>
              <a:rPr lang="en-US" sz="4800" dirty="0"/>
            </a:br>
            <a:r>
              <a:rPr lang="en-US" sz="4800" dirty="0"/>
              <a:t>Aerial Object Vs. Bird CLASSIFICATION and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230" y="5557042"/>
            <a:ext cx="4941770" cy="3966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chemeClr val="tx1"/>
                </a:solidFill>
              </a:rPr>
              <a:t>Accurators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Ami Pandat 23v0006 </a:t>
            </a:r>
            <a:r>
              <a:rPr lang="en-US" sz="1800" dirty="0" err="1">
                <a:solidFill>
                  <a:schemeClr val="tx1"/>
                </a:solidFill>
              </a:rPr>
              <a:t>Kshitij</a:t>
            </a:r>
            <a:r>
              <a:rPr lang="en-US" sz="1800" dirty="0">
                <a:solidFill>
                  <a:schemeClr val="tx1"/>
                </a:solidFill>
              </a:rPr>
              <a:t> Acharya – 23v0011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Faculty Advisor: Prof. Sunita </a:t>
            </a:r>
            <a:r>
              <a:rPr lang="en-US" sz="1800" dirty="0" err="1">
                <a:solidFill>
                  <a:schemeClr val="tx1"/>
                </a:solidFill>
              </a:rPr>
              <a:t>Sarawagi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VISIODECT</a:t>
            </a:r>
            <a:r>
              <a:rPr lang="en-US" dirty="0">
                <a:solidFill>
                  <a:schemeClr val="tx1"/>
                </a:solidFill>
              </a:rPr>
              <a:t>: Drone images dataset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COCO</a:t>
            </a:r>
            <a:r>
              <a:rPr lang="en-US" dirty="0">
                <a:solidFill>
                  <a:schemeClr val="tx1"/>
                </a:solidFill>
              </a:rPr>
              <a:t>: Bird images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BALANCING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Balanced dataset manually for 5000 images</a:t>
            </a:r>
          </a:p>
          <a:p>
            <a:r>
              <a:rPr lang="en-US" dirty="0">
                <a:solidFill>
                  <a:schemeClr val="tx1"/>
                </a:solidFill>
              </a:rPr>
              <a:t>Train: 85% Valid:9% Test:6%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Trained for 200 epochs Yolov5s and Random forest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AD9533B-49A3-CAE2-0837-BC4BD1F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D4FE160-F439-51A4-2103-72D829E942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3" r="43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83A62782-B0AB-9511-2563-0AD3C01C6F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C7F18F9-797B-9268-F909-8DA211E9DE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6747" r="16747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299F8973-A2B1-BFE1-B51D-7D27A35BC2C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16641" b="16641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8CA3FC-0A3E-6D76-40AC-DD61C154F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57B6AEE-4345-AB63-3F6A-40C9CBD0F738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731304-4C27-5A1B-2358-FAA35FD71AE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Misclassification and detection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237D2E-4E3F-277C-7402-ADFE31EA349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93B45E1-8AB7-ED2A-B699-E52458C9BA68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Drone but missed Bird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6770EA7-34AB-741F-64C6-9AC57C1ADDB2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A1C3801-02C2-2079-DE20-10268AA51EC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4837B5-F619-B7BA-348B-B73C300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452438"/>
            <a:ext cx="5111750" cy="120491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TAKEAWAYS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675" y="2002303"/>
            <a:ext cx="9117666" cy="15255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Imbalance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Initially faced significant class imbalance, affecting model training and accuracy.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Discrepancy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Drones were much smaller in image scale compared to birds, posing a challenge in detection accuracy.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Occupation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Birds occupied a larger pixel area in images, leading to easier detection than the smaller-sized drones.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Dependency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algorithm showed high performance in clear sky backgrounds but struggled with more complex environments.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Limitation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effectiveness was constrained to ideal conditions, limiting its applicability in varied backgrounds.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Data Augmentation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disparity in object sizes and backgrounds indicates a potential need for advanced data augmentation techniques.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Adaptability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Future improvements could focus on enhancing the model's adaptability to diverse backgrounds and object sizes.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732" y="1312573"/>
            <a:ext cx="8421688" cy="132556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939" y="3010018"/>
            <a:ext cx="2882475" cy="82391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8939" y="4067688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balanced dataset with all typed of objects will help improve 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for different weather condition might cause problem in this objective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3499" y="3241653"/>
            <a:ext cx="2896671" cy="82391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3498" y="4072242"/>
            <a:ext cx="2896671" cy="199786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wisely tune the parameters based 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62256" y="3010018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objects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2256" y="4067688"/>
            <a:ext cx="2882475" cy="199786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types of object vary in size of pixels in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pixel imformation play vital role in object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information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6435" y="6589432"/>
            <a:ext cx="2743200" cy="365125"/>
          </a:xfrm>
        </p:spPr>
        <p:txBody>
          <a:bodyPr/>
          <a:lstStyle/>
          <a:p>
            <a:pPr algn="just"/>
            <a:fld id="{B5CEABB6-07DC-46E8-9B57-56EC44A396E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226424" cy="1524735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3" y="0"/>
            <a:ext cx="3171825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09" y="1543982"/>
            <a:ext cx="9504830" cy="2364629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Airspace Safety: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non-bird aerial objects, like drones or other aircraft, is crucial for avoiding collisions and maintaining the safety of air traffic.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Wildlife Conservation: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bird detection helps in monitoring and protecting bird populations, especially in areas where human-made aerial objects frequently operate.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Air Traffic Management: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Differentiating between birds and aerial objects aids in the development of more sophisticated air traffic control systems, ensuring efficient and safe management of increasingly crowded skies.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 and Defense: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Detecting and distinguishing aerial objects is vital for national security, helping to identify unauthorized or hostile aircraft in restricted airspace.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for Environmental Research: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bird detection contributes valuable data for environmental and ecological studies, particularly in assessing the impact of human activities on bird migration and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2224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Object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YOLOV5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Detecting aerial object and birds through image dataset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Classifying birds and aerial object images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A robust algorithm to distinguish aerial object and birds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Deep learning based object detection algorithm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z="1000" smtClean="0">
                <a:solidFill>
                  <a:schemeClr val="tx1"/>
                </a:solidFill>
              </a:rPr>
              <a:pPr/>
              <a:t>3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66" y="320614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659EF-EDCD-7E20-DFAC-47AED466D700}"/>
              </a:ext>
            </a:extLst>
          </p:cNvPr>
          <p:cNvSpPr txBox="1"/>
          <p:nvPr/>
        </p:nvSpPr>
        <p:spPr>
          <a:xfrm>
            <a:off x="5683623" y="161936"/>
            <a:ext cx="5988424" cy="669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Collected aerial object images from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bird images from the COCO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Selected two types of drones from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 subset of bird images from COCO to address dataset imbalance.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Balancing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Curated a balanced dataset of 5000 images to prevent model bias toward the majority class.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Divided the dataset into training (85%), validation (9%), and testing (6%) sets.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Histogram of Oriented Gradients (HOG) to extract features from each image.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Random Forest classifier was trained on the training set using the extracted features.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the validation set to tune the hyperparameters of the Random Forest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Assessed the model's performance on the test set to evaluate its generalization to new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Analyzed the classification results, including a feature importance assessment and confusion matrix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EFD-F12F-95BB-B736-739D2AD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BAE748-6812-3EBA-CF54-35017BE3AAB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68CC3-66E9-F6BA-F67B-C41F1439676B}"/>
              </a:ext>
            </a:extLst>
          </p:cNvPr>
          <p:cNvSpPr txBox="1"/>
          <p:nvPr/>
        </p:nvSpPr>
        <p:spPr>
          <a:xfrm>
            <a:off x="4368052" y="465224"/>
            <a:ext cx="8209430" cy="517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precision    recall  f1-score   support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0       0.86      0.80      0.82       225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1       0.81      0.87      0.84       225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0.83      0.83      0.83       450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0.83      0.83      0.83       450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[[179  46]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[ 30 195]]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3312-62D0-2535-8105-974B5372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0" y="471998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Evaluation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94FE-0BC5-4F37-6150-2A55762DD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FC9DA-1AE2-4D99-6D11-52452FFA33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FCFF-9FDA-B655-7769-7D529214DC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B17FE-A9B8-BCA5-8F3A-E7AE51962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8C77BC-DFF9-E654-182A-719610877E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3B5031-982B-AA72-8726-6CE9E201B2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DDBD44-F35D-62AF-A157-D9AD9B2EAD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35A008-15D4-21ED-D33D-0C9355FB90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3614FD-18DA-2CDD-CFCE-659C1E5D86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EE465C-C3F1-2FA7-BB14-C2A6D595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90" y="1035097"/>
            <a:ext cx="9308610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66" y="320614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YOLOV5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659EF-EDCD-7E20-DFAC-47AED466D700}"/>
              </a:ext>
            </a:extLst>
          </p:cNvPr>
          <p:cNvSpPr txBox="1"/>
          <p:nvPr/>
        </p:nvSpPr>
        <p:spPr>
          <a:xfrm>
            <a:off x="4545106" y="161936"/>
            <a:ext cx="7126941" cy="669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Gathered images of aerial objects from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bird images from the COCO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Selected specific types of drones and bird images, creating a balanced dataset to mitigate initial class imbalances.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Organization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Partitioned the balanced dataset of 5000 images into training (85%), validation (9%), and test (6%) subsets.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Configured the YOLOv5 model parameters and architecture to suit the binary classification task.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transfer learning by using a pre-trained YOLOv5 model to leverage learned features from a large and diverse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Fine-tuned the YOLOv5 model on the training set, adjusting weights to the specific task of detecting birds and aerial objects.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Validated the model using the validation subset to optimize performance and reduce overfitting.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Tested the model's detection capabilities on the unseen test set to assess accuracy, precision, recall,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(mean Average Precision).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Interpretation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Interpreted the outcomes, focusing on the detection precision for both classes and analyzing the model's ability to generalize.</a:t>
            </a:r>
          </a:p>
        </p:txBody>
      </p:sp>
    </p:spTree>
    <p:extLst>
      <p:ext uri="{BB962C8B-B14F-4D97-AF65-F5344CB8AC3E}">
        <p14:creationId xmlns:p14="http://schemas.microsoft.com/office/powerpoint/2010/main" val="393221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6" y="5070348"/>
            <a:ext cx="5431971" cy="846301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Evalutaion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B4E79A-DA6E-EB5A-E1CC-FAD60060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26" y="242047"/>
            <a:ext cx="8283388" cy="62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220B4D6-50F9-D724-2B65-90B4EB01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– YOLOV5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5A3332-EF43-F642-B779-60089914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678" y="2217740"/>
            <a:ext cx="3924300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E6E579-D466-CB21-9C3C-2FFEA44BC5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image classification with manually extracted features, less computationally demanding, and easier to interpret.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AC7D63-4C53-2AE7-0C05-EC26476D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5783" y="2171333"/>
            <a:ext cx="394362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YOLOV5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19E94E-CBF7-A541-DBE3-5CB0B45EC7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object detection with automatic feature learning, suitable for real-time applications, requires significant computational power.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653AC7-B431-85C7-3D34-EA6F29B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8354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51</TotalTime>
  <Words>963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Tenorite</vt:lpstr>
      <vt:lpstr>Times New Roman</vt:lpstr>
      <vt:lpstr>Monoline</vt:lpstr>
      <vt:lpstr>CS725 Aerial Object Vs. Bird CLASSIFICATION and Detection</vt:lpstr>
      <vt:lpstr>Background</vt:lpstr>
      <vt:lpstr>PROBLEM</vt:lpstr>
      <vt:lpstr>RANDOM FOREST</vt:lpstr>
      <vt:lpstr>Evaluation</vt:lpstr>
      <vt:lpstr>RF Evaluation</vt:lpstr>
      <vt:lpstr>YOLOV5</vt:lpstr>
      <vt:lpstr>Evalutaion</vt:lpstr>
      <vt:lpstr>RANDOM FOREST – YOLOV5</vt:lpstr>
      <vt:lpstr>SETUP</vt:lpstr>
      <vt:lpstr>Detection</vt:lpstr>
      <vt:lpstr>TAKEAWAYS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CS663 Fundamentals of Image Processing</dc:title>
  <dc:creator>Ami pandat</dc:creator>
  <cp:lastModifiedBy>Ami pandat</cp:lastModifiedBy>
  <cp:revision>3</cp:revision>
  <dcterms:created xsi:type="dcterms:W3CDTF">2023-11-26T17:16:33Z</dcterms:created>
  <dcterms:modified xsi:type="dcterms:W3CDTF">2023-11-27T16:19:38Z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