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4"/>
  </p:notesMasterIdLst>
  <p:sldIdLst>
    <p:sldId id="278" r:id="rId2"/>
    <p:sldId id="279" r:id="rId3"/>
    <p:sldId id="280" r:id="rId4"/>
    <p:sldId id="294" r:id="rId5"/>
    <p:sldId id="295" r:id="rId6"/>
    <p:sldId id="281" r:id="rId7"/>
    <p:sldId id="283" r:id="rId8"/>
    <p:sldId id="284" r:id="rId9"/>
    <p:sldId id="296" r:id="rId10"/>
    <p:sldId id="297" r:id="rId11"/>
    <p:sldId id="292"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111" d="100"/>
          <a:sy n="111" d="100"/>
        </p:scale>
        <p:origin x="594" y="9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hyperlink" Target="mailto:ami02997@gmail.com"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he-IL" dirty="0"/>
              <a:t>הגורמים האפשריים המשפיעים על לקוחות להגיע לכשל תשלום</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7489511" y="6270196"/>
            <a:ext cx="3493008" cy="492913"/>
          </a:xfrm>
        </p:spPr>
        <p:txBody>
          <a:bodyPr/>
          <a:lstStyle/>
          <a:p>
            <a:r>
              <a:rPr lang="he-IL" dirty="0">
                <a:solidFill>
                  <a:schemeClr val="bg1"/>
                </a:solidFill>
              </a:rPr>
              <a:t>מוצג על ידי: עמי שרעבי</a:t>
            </a:r>
            <a:endParaRPr lang="en-US" dirty="0">
              <a:solidFill>
                <a:schemeClr val="bg1"/>
              </a:solidFill>
            </a:endParaRPr>
          </a:p>
        </p:txBody>
      </p:sp>
      <p:sp>
        <p:nvSpPr>
          <p:cNvPr id="5" name="Rectangle: Rounded Corners 4">
            <a:extLst>
              <a:ext uri="{FF2B5EF4-FFF2-40B4-BE49-F238E27FC236}">
                <a16:creationId xmlns:a16="http://schemas.microsoft.com/office/drawing/2014/main" id="{8A1E136E-2854-B9F2-7AAB-BF97F2BD732D}"/>
              </a:ext>
            </a:extLst>
          </p:cNvPr>
          <p:cNvSpPr/>
          <p:nvPr/>
        </p:nvSpPr>
        <p:spPr>
          <a:xfrm>
            <a:off x="10015268" y="508958"/>
            <a:ext cx="1647645" cy="345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solidFill>
                  <a:schemeClr val="tx1"/>
                </a:solidFill>
              </a:rPr>
              <a:t>05.06.23</a:t>
            </a:r>
            <a:endParaRPr lang="en-US" dirty="0">
              <a:solidFill>
                <a:schemeClr val="tx1"/>
              </a:solidFill>
            </a:endParaRP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7FFA-A049-E71C-D6B2-12092070121A}"/>
              </a:ext>
            </a:extLst>
          </p:cNvPr>
          <p:cNvSpPr>
            <a:spLocks noGrp="1"/>
          </p:cNvSpPr>
          <p:nvPr>
            <p:ph type="title"/>
          </p:nvPr>
        </p:nvSpPr>
        <p:spPr>
          <a:xfrm>
            <a:off x="758952" y="832104"/>
            <a:ext cx="10671048" cy="768096"/>
          </a:xfrm>
        </p:spPr>
        <p:txBody>
          <a:bodyPr/>
          <a:lstStyle/>
          <a:p>
            <a:r>
              <a:rPr lang="he-IL" dirty="0"/>
              <a:t>השפעת ההכנסה החודשית על כשל תשלום</a:t>
            </a:r>
            <a:endParaRPr lang="en-US" dirty="0"/>
          </a:p>
        </p:txBody>
      </p:sp>
      <p:sp>
        <p:nvSpPr>
          <p:cNvPr id="5" name="Slide Number Placeholder 4">
            <a:extLst>
              <a:ext uri="{FF2B5EF4-FFF2-40B4-BE49-F238E27FC236}">
                <a16:creationId xmlns:a16="http://schemas.microsoft.com/office/drawing/2014/main" id="{C5BD061D-194D-04C3-89FB-36999F557200}"/>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7" name="Picture 6" descr="A picture containing text, screenshot, diagram, line&#10;&#10;Description automatically generated">
            <a:extLst>
              <a:ext uri="{FF2B5EF4-FFF2-40B4-BE49-F238E27FC236}">
                <a16:creationId xmlns:a16="http://schemas.microsoft.com/office/drawing/2014/main" id="{BD0CD3E0-E28D-206E-DB55-8EDDBB9733C6}"/>
              </a:ext>
            </a:extLst>
          </p:cNvPr>
          <p:cNvPicPr>
            <a:picLocks noChangeAspect="1"/>
          </p:cNvPicPr>
          <p:nvPr/>
        </p:nvPicPr>
        <p:blipFill>
          <a:blip r:embed="rId2"/>
          <a:stretch>
            <a:fillRect/>
          </a:stretch>
        </p:blipFill>
        <p:spPr>
          <a:xfrm>
            <a:off x="473576" y="1600200"/>
            <a:ext cx="3558012" cy="2362405"/>
          </a:xfrm>
          <a:prstGeom prst="rect">
            <a:avLst/>
          </a:prstGeom>
        </p:spPr>
      </p:pic>
      <p:pic>
        <p:nvPicPr>
          <p:cNvPr id="11" name="Picture 10" descr="A picture containing text, screenshot, diagram, line&#10;&#10;Description automatically generated">
            <a:extLst>
              <a:ext uri="{FF2B5EF4-FFF2-40B4-BE49-F238E27FC236}">
                <a16:creationId xmlns:a16="http://schemas.microsoft.com/office/drawing/2014/main" id="{B3CE7063-7CA8-B6D4-8E70-D822636CE125}"/>
              </a:ext>
            </a:extLst>
          </p:cNvPr>
          <p:cNvPicPr>
            <a:picLocks noChangeAspect="1"/>
          </p:cNvPicPr>
          <p:nvPr/>
        </p:nvPicPr>
        <p:blipFill>
          <a:blip r:embed="rId3"/>
          <a:stretch>
            <a:fillRect/>
          </a:stretch>
        </p:blipFill>
        <p:spPr>
          <a:xfrm>
            <a:off x="473576" y="4265287"/>
            <a:ext cx="3558012" cy="2347163"/>
          </a:xfrm>
          <a:prstGeom prst="rect">
            <a:avLst/>
          </a:prstGeom>
        </p:spPr>
      </p:pic>
      <p:sp>
        <p:nvSpPr>
          <p:cNvPr id="13" name="Rectangle: Rounded Corners 12">
            <a:extLst>
              <a:ext uri="{FF2B5EF4-FFF2-40B4-BE49-F238E27FC236}">
                <a16:creationId xmlns:a16="http://schemas.microsoft.com/office/drawing/2014/main" id="{468B18A2-DDC9-4E83-8276-F38D1598B1EB}"/>
              </a:ext>
            </a:extLst>
          </p:cNvPr>
          <p:cNvSpPr/>
          <p:nvPr/>
        </p:nvSpPr>
        <p:spPr>
          <a:xfrm>
            <a:off x="4496768" y="1777293"/>
            <a:ext cx="2821450" cy="218531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lgn="r" rtl="1">
              <a:buFont typeface="Arial" panose="020B0604020202020204" pitchFamily="34" charset="0"/>
              <a:buChar char="•"/>
            </a:pPr>
            <a:r>
              <a:rPr lang="he-IL" dirty="0"/>
              <a:t>התפלגות סכום הלקוחות עם כשל תשלום על פי קבוצות הכנסה.</a:t>
            </a:r>
          </a:p>
          <a:p>
            <a:pPr marL="285750" indent="-285750" algn="r" rtl="1">
              <a:buFont typeface="Arial" panose="020B0604020202020204" pitchFamily="34" charset="0"/>
              <a:buChar char="•"/>
            </a:pPr>
            <a:r>
              <a:rPr lang="he-IL" dirty="0"/>
              <a:t>ניתן לראות  </a:t>
            </a:r>
            <a:endParaRPr lang="en-US" dirty="0"/>
          </a:p>
        </p:txBody>
      </p:sp>
      <p:sp>
        <p:nvSpPr>
          <p:cNvPr id="14" name="Rectangle: Rounded Corners 13">
            <a:extLst>
              <a:ext uri="{FF2B5EF4-FFF2-40B4-BE49-F238E27FC236}">
                <a16:creationId xmlns:a16="http://schemas.microsoft.com/office/drawing/2014/main" id="{7320DB64-A842-E15F-0D5B-5D0AF411DDC1}"/>
              </a:ext>
            </a:extLst>
          </p:cNvPr>
          <p:cNvSpPr/>
          <p:nvPr/>
        </p:nvSpPr>
        <p:spPr>
          <a:xfrm>
            <a:off x="4496767" y="4354267"/>
            <a:ext cx="2821451" cy="200821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r" rtl="1"/>
            <a:r>
              <a:rPr lang="he-IL" dirty="0"/>
              <a:t>בתרשים מימין ניתן לראות שרוב הלקוחות ההכנסה שלהם היא בין 20</a:t>
            </a:r>
            <a:r>
              <a:rPr lang="en-US" dirty="0"/>
              <a:t>K</a:t>
            </a:r>
            <a:r>
              <a:rPr lang="he-IL" dirty="0"/>
              <a:t>-30</a:t>
            </a:r>
            <a:r>
              <a:rPr lang="en-US" dirty="0"/>
              <a:t>K</a:t>
            </a:r>
            <a:r>
              <a:rPr lang="he-IL" dirty="0"/>
              <a:t> </a:t>
            </a:r>
            <a:endParaRPr lang="en-US" dirty="0"/>
          </a:p>
        </p:txBody>
      </p:sp>
      <p:pic>
        <p:nvPicPr>
          <p:cNvPr id="16" name="Picture 15" descr="A picture containing text, screenshot, line, diagram">
            <a:extLst>
              <a:ext uri="{FF2B5EF4-FFF2-40B4-BE49-F238E27FC236}">
                <a16:creationId xmlns:a16="http://schemas.microsoft.com/office/drawing/2014/main" id="{A9905D7D-5FC5-9F01-5C7A-DEECFAB7A048}"/>
              </a:ext>
            </a:extLst>
          </p:cNvPr>
          <p:cNvPicPr>
            <a:picLocks noChangeAspect="1"/>
          </p:cNvPicPr>
          <p:nvPr/>
        </p:nvPicPr>
        <p:blipFill>
          <a:blip r:embed="rId4"/>
          <a:stretch>
            <a:fillRect/>
          </a:stretch>
        </p:blipFill>
        <p:spPr>
          <a:xfrm>
            <a:off x="8122590" y="3952840"/>
            <a:ext cx="3810330" cy="2659610"/>
          </a:xfrm>
          <a:prstGeom prst="rect">
            <a:avLst/>
          </a:prstGeom>
        </p:spPr>
      </p:pic>
      <p:sp>
        <p:nvSpPr>
          <p:cNvPr id="17" name="Rectangle: Rounded Corners 16">
            <a:extLst>
              <a:ext uri="{FF2B5EF4-FFF2-40B4-BE49-F238E27FC236}">
                <a16:creationId xmlns:a16="http://schemas.microsoft.com/office/drawing/2014/main" id="{AF9E68B1-DEC6-A249-3073-3356598B8570}"/>
              </a:ext>
            </a:extLst>
          </p:cNvPr>
          <p:cNvSpPr/>
          <p:nvPr/>
        </p:nvSpPr>
        <p:spPr>
          <a:xfrm>
            <a:off x="8160414" y="1600200"/>
            <a:ext cx="3366157" cy="218531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lgn="r" rtl="1">
              <a:buFont typeface="Arial" panose="020B0604020202020204" pitchFamily="34" charset="0"/>
              <a:buChar char="•"/>
            </a:pPr>
            <a:r>
              <a:rPr lang="he-IL" dirty="0"/>
              <a:t>בתרשים למטה ניתן לראות את שיעור הכשל תשלום לפי קבוצות הכנסה חודשית.</a:t>
            </a:r>
          </a:p>
          <a:p>
            <a:pPr marL="285750" indent="-285750" algn="r" rtl="1">
              <a:buFont typeface="Arial" panose="020B0604020202020204" pitchFamily="34" charset="0"/>
              <a:buChar char="•"/>
            </a:pPr>
            <a:r>
              <a:rPr lang="he-IL" dirty="0"/>
              <a:t>ניתן לראות בתרשים שכל הלקוחות שלא בטווח הכנסה חודשית של 20</a:t>
            </a:r>
            <a:r>
              <a:rPr lang="en-US" dirty="0"/>
              <a:t>K</a:t>
            </a:r>
            <a:r>
              <a:rPr lang="he-IL" dirty="0"/>
              <a:t>-30</a:t>
            </a:r>
            <a:r>
              <a:rPr lang="en-US" dirty="0"/>
              <a:t>K</a:t>
            </a:r>
            <a:r>
              <a:rPr lang="he-IL" dirty="0"/>
              <a:t> הם לקוחות שיש להם כשל תשלום כי שיעור הכשל שלהם הוא 1. </a:t>
            </a:r>
            <a:endParaRPr lang="en-US" dirty="0"/>
          </a:p>
        </p:txBody>
      </p:sp>
      <p:cxnSp>
        <p:nvCxnSpPr>
          <p:cNvPr id="18" name="Straight Arrow Connector 17">
            <a:extLst>
              <a:ext uri="{FF2B5EF4-FFF2-40B4-BE49-F238E27FC236}">
                <a16:creationId xmlns:a16="http://schemas.microsoft.com/office/drawing/2014/main" id="{3FFFB8BE-7E7C-366C-8CCD-BC0061DC511F}"/>
              </a:ext>
            </a:extLst>
          </p:cNvPr>
          <p:cNvCxnSpPr>
            <a:cxnSpLocks/>
          </p:cNvCxnSpPr>
          <p:nvPr/>
        </p:nvCxnSpPr>
        <p:spPr>
          <a:xfrm>
            <a:off x="8320135" y="3322622"/>
            <a:ext cx="0" cy="6399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C686F9CD-DCFF-AAAF-5ED0-7F3AEBB2C717}"/>
              </a:ext>
            </a:extLst>
          </p:cNvPr>
          <p:cNvCxnSpPr>
            <a:cxnSpLocks/>
          </p:cNvCxnSpPr>
          <p:nvPr/>
        </p:nvCxnSpPr>
        <p:spPr>
          <a:xfrm flipH="1">
            <a:off x="3783236" y="2814119"/>
            <a:ext cx="71353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A56DB83C-F3A6-8CD1-D09E-5A2A8542625D}"/>
              </a:ext>
            </a:extLst>
          </p:cNvPr>
          <p:cNvCxnSpPr>
            <a:cxnSpLocks/>
          </p:cNvCxnSpPr>
          <p:nvPr/>
        </p:nvCxnSpPr>
        <p:spPr>
          <a:xfrm flipH="1">
            <a:off x="3900718" y="5338527"/>
            <a:ext cx="71353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12834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6523246" y="594360"/>
            <a:ext cx="2562583" cy="768096"/>
          </a:xfrm>
        </p:spPr>
        <p:txBody>
          <a:bodyPr/>
          <a:lstStyle/>
          <a:p>
            <a:pPr algn="r"/>
            <a:r>
              <a:rPr lang="he-IL" dirty="0"/>
              <a:t>לסיכום </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2240505" y="1744538"/>
            <a:ext cx="6096151" cy="3128003"/>
          </a:xfrm>
        </p:spPr>
        <p:txBody>
          <a:bodyPr/>
          <a:lstStyle/>
          <a:p>
            <a:pPr marL="285750" indent="-285750" algn="r" rtl="1">
              <a:buFont typeface="Arial" panose="020B0604020202020204" pitchFamily="34" charset="0"/>
              <a:buChar char="•"/>
            </a:pPr>
            <a:r>
              <a:rPr lang="he-IL" dirty="0"/>
              <a:t>הלקוחות סווגו לקבוצות כדי שנזהה איזה מאפיינים יש ללקוחות עם כשל תשלום.</a:t>
            </a:r>
          </a:p>
          <a:p>
            <a:pPr marL="285750" indent="-285750" algn="r" rtl="1">
              <a:buFont typeface="Arial" panose="020B0604020202020204" pitchFamily="34" charset="0"/>
              <a:buChar char="•"/>
            </a:pPr>
            <a:r>
              <a:rPr lang="he-IL" dirty="0"/>
              <a:t>במשתנה וותק חשבון נמצא שרוב מוחלט של הלקוחות עם כשל תשלום יש להם וותק חשבון נמוך מ7 .</a:t>
            </a:r>
          </a:p>
          <a:p>
            <a:pPr marL="285750" indent="-285750" algn="r" rtl="1">
              <a:buFont typeface="Arial" panose="020B0604020202020204" pitchFamily="34" charset="0"/>
              <a:buChar char="•"/>
            </a:pPr>
            <a:r>
              <a:rPr lang="he-IL" dirty="0"/>
              <a:t>במשתנה הכנסה הלקוחות שלא בטווח הכנסה של 20 ל30 אלף הם ב100% בכשל תשלום בחודש העוקב.</a:t>
            </a:r>
          </a:p>
          <a:p>
            <a:pPr marL="285750" indent="-285750" algn="r" rtl="1">
              <a:buFont typeface="Arial" panose="020B0604020202020204" pitchFamily="34" charset="0"/>
              <a:buChar char="•"/>
            </a:pPr>
            <a:r>
              <a:rPr lang="he-IL" dirty="0"/>
              <a:t>במשתנה אזור גיאוגרפי נמצא ש80% </a:t>
            </a:r>
            <a:r>
              <a:rPr lang="he-IL" dirty="0" err="1"/>
              <a:t>מהלקחות</a:t>
            </a:r>
            <a:r>
              <a:rPr lang="he-IL" dirty="0"/>
              <a:t> שלנו נמצאים במרכז ויש שם שיעור כשל תשלום גבוה ביחס לשאר האזורים השיעור עומד על כ40%.</a:t>
            </a:r>
          </a:p>
          <a:p>
            <a:pPr marL="285750" indent="-285750" algn="r" rtl="1">
              <a:buFont typeface="Arial" panose="020B0604020202020204" pitchFamily="34" charset="0"/>
              <a:buChar char="•"/>
            </a:pPr>
            <a:r>
              <a:rPr lang="he-IL" dirty="0"/>
              <a:t>במשתנה סכום ההלוואה מצאנו שסכום ההלוואה של לקוחות עם כשל תשלום לא עולה את ה10,000.</a:t>
            </a:r>
          </a:p>
          <a:p>
            <a:pPr marL="285750" indent="-285750" algn="r" rtl="1">
              <a:buFont typeface="Arial" panose="020B0604020202020204" pitchFamily="34" charset="0"/>
              <a:buChar char="•"/>
            </a:pPr>
            <a:r>
              <a:rPr lang="he-IL" dirty="0"/>
              <a:t>במשתנה הוצאות נמצא שכל הלקוחות שלא מגיעים לכשל תשלום לא מוציאים יותר מ13,000.</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endParaRPr lang="en-US" dirty="0"/>
          </a:p>
        </p:txBody>
      </p:sp>
      <p:sp>
        <p:nvSpPr>
          <p:cNvPr id="6" name="Rectangle: Rounded Corners 5">
            <a:extLst>
              <a:ext uri="{FF2B5EF4-FFF2-40B4-BE49-F238E27FC236}">
                <a16:creationId xmlns:a16="http://schemas.microsoft.com/office/drawing/2014/main" id="{AD58A7E6-CF86-F876-BBA6-5348BEBE1CB2}"/>
              </a:ext>
            </a:extLst>
          </p:cNvPr>
          <p:cNvSpPr/>
          <p:nvPr/>
        </p:nvSpPr>
        <p:spPr>
          <a:xfrm>
            <a:off x="3757188" y="5097100"/>
            <a:ext cx="4579468" cy="139142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r" rtl="1"/>
            <a:r>
              <a:rPr lang="he-IL" dirty="0"/>
              <a:t>כעט כשאנו יודעים את המאפיינים של לקוחות עם כשל תשלום או שיעור גבוה יותר של כשל תשלום הבנק יוכל להעריך את הסיכון שלו ולתמחר את הריבית לפי אותו רמת סיכון.</a:t>
            </a:r>
            <a:endParaRPr lang="en-US" dirty="0"/>
          </a:p>
        </p:txBody>
      </p:sp>
    </p:spTree>
    <p:extLst>
      <p:ext uri="{BB962C8B-B14F-4D97-AF65-F5344CB8AC3E}">
        <p14:creationId xmlns:p14="http://schemas.microsoft.com/office/powerpoint/2010/main" val="9481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​Ami Sharabi</a:t>
            </a:r>
          </a:p>
          <a:p>
            <a:r>
              <a:rPr lang="en-US" dirty="0"/>
              <a:t>Mail: </a:t>
            </a:r>
            <a:r>
              <a:rPr lang="en-US" dirty="0">
                <a:hlinkClick r:id="rId2"/>
              </a:rPr>
              <a:t>ami02997@gmail.com</a:t>
            </a:r>
            <a:endParaRPr lang="en-US" dirty="0"/>
          </a:p>
          <a:p>
            <a:r>
              <a:rPr lang="en-US" dirty="0"/>
              <a:t>Phone:0543382287</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pPr algn="r"/>
            <a:r>
              <a:rPr lang="he-IL" dirty="0">
                <a:latin typeface="Arial Black" panose="020B0604020202020204" pitchFamily="34" charset="0"/>
                <a:ea typeface="Arial Regular" pitchFamily="34" charset="-122"/>
                <a:cs typeface="Arial Black" panose="020B0604020202020204" pitchFamily="34" charset="0"/>
              </a:rPr>
              <a:t>תוכן עניינים</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pPr algn="r"/>
            <a:r>
              <a:rPr lang="he-IL" dirty="0"/>
              <a:t>מבוא </a:t>
            </a:r>
            <a:r>
              <a:rPr lang="en-US" dirty="0"/>
              <a:t>​</a:t>
            </a:r>
          </a:p>
          <a:p>
            <a:pPr algn="r"/>
            <a:r>
              <a:rPr lang="he-IL" dirty="0"/>
              <a:t>הבעיה המרכזית</a:t>
            </a:r>
          </a:p>
          <a:p>
            <a:pPr algn="r"/>
            <a:r>
              <a:rPr lang="he-IL" dirty="0"/>
              <a:t>הסבר על הנתונים</a:t>
            </a:r>
            <a:r>
              <a:rPr lang="en-US" dirty="0"/>
              <a:t>​</a:t>
            </a:r>
          </a:p>
          <a:p>
            <a:pPr algn="r"/>
            <a:r>
              <a:rPr lang="he-IL" dirty="0"/>
              <a:t>הגורמים המשפיעים על הבעיה</a:t>
            </a:r>
          </a:p>
          <a:p>
            <a:pPr algn="r"/>
            <a:r>
              <a:rPr lang="he-IL" dirty="0" err="1"/>
              <a:t>ויזואליזציות</a:t>
            </a:r>
            <a:endParaRPr lang="en-US" dirty="0"/>
          </a:p>
          <a:p>
            <a:pPr algn="r"/>
            <a:r>
              <a:rPr lang="en-US" dirty="0"/>
              <a:t>​</a:t>
            </a:r>
            <a:r>
              <a:rPr lang="he-IL" dirty="0"/>
              <a:t>סיכום </a:t>
            </a:r>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6521569" y="1327951"/>
            <a:ext cx="4987103" cy="768096"/>
          </a:xfrm>
        </p:spPr>
        <p:txBody>
          <a:bodyPr/>
          <a:lstStyle/>
          <a:p>
            <a:pPr algn="ctr"/>
            <a:r>
              <a:rPr lang="he-IL" sz="6600" dirty="0"/>
              <a:t>מבוא</a:t>
            </a:r>
            <a:endParaRPr lang="en-US" sz="6600"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825497" y="3222752"/>
            <a:ext cx="6959221" cy="1774761"/>
          </a:xfrm>
        </p:spPr>
        <p:txBody>
          <a:bodyPr/>
          <a:lstStyle/>
          <a:p>
            <a:pPr marL="971550" lvl="1" indent="-285750" algn="r" rtl="1"/>
            <a:r>
              <a:rPr lang="he-IL" b="0" i="0" dirty="0">
                <a:solidFill>
                  <a:srgbClr val="374151"/>
                </a:solidFill>
                <a:effectLst/>
                <a:latin typeface="Söhne"/>
              </a:rPr>
              <a:t>האתגרים של הבנק כאשר לקוחות שלקחו אשראי אינם עומדים בתשלומים החודשיים.</a:t>
            </a:r>
          </a:p>
          <a:p>
            <a:pPr marL="971550" lvl="1" indent="-285750" algn="r" rtl="1"/>
            <a:r>
              <a:rPr lang="he-IL" dirty="0">
                <a:solidFill>
                  <a:srgbClr val="374151"/>
                </a:solidFill>
                <a:latin typeface="Söhne"/>
              </a:rPr>
              <a:t>נציג את המשתנים וננסה להסביר את הקשר בין המשתנים.</a:t>
            </a:r>
            <a:endParaRPr lang="he-IL" b="0" i="0" dirty="0">
              <a:solidFill>
                <a:srgbClr val="374151"/>
              </a:solidFill>
              <a:effectLst/>
              <a:latin typeface="Söhne"/>
            </a:endParaRPr>
          </a:p>
          <a:p>
            <a:pPr marL="971550" lvl="1" indent="-285750" algn="r" rtl="1"/>
            <a:r>
              <a:rPr lang="he-IL" b="0" i="0" dirty="0">
                <a:solidFill>
                  <a:srgbClr val="374151"/>
                </a:solidFill>
                <a:effectLst/>
                <a:latin typeface="Söhne"/>
              </a:rPr>
              <a:t>נחקור על הגורמים העלולים למשפיעים על אי עמידה בתשלום.</a:t>
            </a:r>
          </a:p>
          <a:p>
            <a:pPr marL="971550" lvl="1" indent="-285750" algn="r" rtl="1"/>
            <a:r>
              <a:rPr lang="he-IL" dirty="0">
                <a:solidFill>
                  <a:srgbClr val="374151"/>
                </a:solidFill>
                <a:latin typeface="Söhne"/>
              </a:rPr>
              <a:t>אנסה לשכנע אותכם על ידי הנתונים מה הם הגורמים המשפיעים על לקוחות להגיע לכשל תשלום.</a:t>
            </a:r>
            <a:endParaRPr lang="he-IL" b="0" i="0" dirty="0">
              <a:solidFill>
                <a:srgbClr val="374151"/>
              </a:solidFill>
              <a:effectLst/>
              <a:latin typeface="Söhne"/>
            </a:endParaRPr>
          </a:p>
          <a:p>
            <a:pPr marL="971550" lvl="1" indent="-285750" algn="r" rtl="1"/>
            <a:endParaRPr lang="he-IL" b="0" i="0" dirty="0">
              <a:solidFill>
                <a:srgbClr val="374151"/>
              </a:solidFill>
              <a:effectLst/>
              <a:latin typeface="Söhne"/>
            </a:endParaRPr>
          </a:p>
          <a:p>
            <a:pPr marL="971550" lvl="1" indent="-285750" algn="r" rtl="1"/>
            <a:endParaRPr lang="en-US" dirty="0"/>
          </a:p>
          <a:p>
            <a:pPr marL="971550" lvl="1" indent="-285750" algn="r" rtl="1"/>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5" name="Rectangle: Rounded Corners 4">
            <a:extLst>
              <a:ext uri="{FF2B5EF4-FFF2-40B4-BE49-F238E27FC236}">
                <a16:creationId xmlns:a16="http://schemas.microsoft.com/office/drawing/2014/main" id="{BCCC554C-24FB-2F7B-A307-70DA98A0F15F}"/>
              </a:ext>
            </a:extLst>
          </p:cNvPr>
          <p:cNvSpPr/>
          <p:nvPr/>
        </p:nvSpPr>
        <p:spPr>
          <a:xfrm>
            <a:off x="7703388" y="2700068"/>
            <a:ext cx="3561157" cy="431321"/>
          </a:xfrm>
          <a:prstGeom prst="roundRect">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pPr algn="ctr"/>
            <a:r>
              <a:rPr lang="he-IL" dirty="0">
                <a:solidFill>
                  <a:srgbClr val="202C8F"/>
                </a:solidFill>
              </a:rPr>
              <a:t>במצגת זו נדבר על מספר נושאים:</a:t>
            </a:r>
            <a:endParaRPr lang="en-US" dirty="0">
              <a:solidFill>
                <a:srgbClr val="202C8F"/>
              </a:solidFill>
            </a:endParaRP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77A3-E61F-72CB-6E76-AE1A20ED22D4}"/>
              </a:ext>
            </a:extLst>
          </p:cNvPr>
          <p:cNvSpPr>
            <a:spLocks noGrp="1"/>
          </p:cNvSpPr>
          <p:nvPr>
            <p:ph type="title"/>
          </p:nvPr>
        </p:nvSpPr>
        <p:spPr/>
        <p:txBody>
          <a:bodyPr/>
          <a:lstStyle/>
          <a:p>
            <a:pPr algn="r"/>
            <a:r>
              <a:rPr lang="he-IL" dirty="0"/>
              <a:t>הבעיה המרכזית </a:t>
            </a:r>
            <a:endParaRPr lang="en-US" dirty="0"/>
          </a:p>
        </p:txBody>
      </p:sp>
      <p:sp>
        <p:nvSpPr>
          <p:cNvPr id="3" name="Content Placeholder 2">
            <a:extLst>
              <a:ext uri="{FF2B5EF4-FFF2-40B4-BE49-F238E27FC236}">
                <a16:creationId xmlns:a16="http://schemas.microsoft.com/office/drawing/2014/main" id="{5F69E14A-30BD-15AB-2A47-88FA4ADB2056}"/>
              </a:ext>
            </a:extLst>
          </p:cNvPr>
          <p:cNvSpPr>
            <a:spLocks noGrp="1"/>
          </p:cNvSpPr>
          <p:nvPr>
            <p:ph idx="1"/>
          </p:nvPr>
        </p:nvSpPr>
        <p:spPr/>
        <p:txBody>
          <a:bodyPr/>
          <a:lstStyle/>
          <a:p>
            <a:pPr algn="r"/>
            <a:r>
              <a:rPr lang="he-IL" dirty="0"/>
              <a:t>כמו בכל בנק הבנק שלנו נותן אשראי ללקוחות, אך מה קורה כשלקוחות שקיבלו אשראי לא יכולים לעמוד בתשלומים החודשיים של ההלוואה, במצב כזה הבנק כרוך בסיכון כספי כאשר הלקוח יכול להגיע לחדלות פירעון (אי יכולת החזרת ההלוואה) דבר זה יכול לגרום לעליות משפטיות של הבנק להגיע להסדר החוב או כאשר מספר גדול שלקוחות מגיעים למצב של חדלות פירעון הבנק עלול להגיע לסיכון ממשי בשל  אי יציבות פיננסית.</a:t>
            </a:r>
          </a:p>
          <a:p>
            <a:pPr algn="r"/>
            <a:endParaRPr lang="en-US" dirty="0"/>
          </a:p>
        </p:txBody>
      </p:sp>
      <p:sp>
        <p:nvSpPr>
          <p:cNvPr id="5" name="Slide Number Placeholder 4">
            <a:extLst>
              <a:ext uri="{FF2B5EF4-FFF2-40B4-BE49-F238E27FC236}">
                <a16:creationId xmlns:a16="http://schemas.microsoft.com/office/drawing/2014/main" id="{B0CB507D-1247-4C69-052E-205EBE6E1FC7}"/>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2067170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60C14-5106-7A88-5698-335B9948500B}"/>
              </a:ext>
            </a:extLst>
          </p:cNvPr>
          <p:cNvSpPr>
            <a:spLocks noGrp="1"/>
          </p:cNvSpPr>
          <p:nvPr>
            <p:ph type="title"/>
          </p:nvPr>
        </p:nvSpPr>
        <p:spPr>
          <a:xfrm>
            <a:off x="4420520" y="438567"/>
            <a:ext cx="6766560" cy="768096"/>
          </a:xfrm>
        </p:spPr>
        <p:txBody>
          <a:bodyPr/>
          <a:lstStyle/>
          <a:p>
            <a:pPr algn="r"/>
            <a:r>
              <a:rPr lang="he-IL" dirty="0"/>
              <a:t>הסבר על הנתונים </a:t>
            </a:r>
            <a:endParaRPr lang="en-US" dirty="0"/>
          </a:p>
        </p:txBody>
      </p:sp>
      <p:sp>
        <p:nvSpPr>
          <p:cNvPr id="3" name="Content Placeholder 2">
            <a:extLst>
              <a:ext uri="{FF2B5EF4-FFF2-40B4-BE49-F238E27FC236}">
                <a16:creationId xmlns:a16="http://schemas.microsoft.com/office/drawing/2014/main" id="{DE7918ED-7331-BF47-CCF9-CCD3E3FC32FD}"/>
              </a:ext>
            </a:extLst>
          </p:cNvPr>
          <p:cNvSpPr>
            <a:spLocks noGrp="1"/>
          </p:cNvSpPr>
          <p:nvPr>
            <p:ph idx="1"/>
          </p:nvPr>
        </p:nvSpPr>
        <p:spPr>
          <a:xfrm>
            <a:off x="4224528" y="1733909"/>
            <a:ext cx="6766560" cy="4986067"/>
          </a:xfrm>
        </p:spPr>
        <p:txBody>
          <a:bodyPr/>
          <a:lstStyle/>
          <a:p>
            <a:pPr algn="r"/>
            <a:r>
              <a:rPr lang="he-IL" dirty="0"/>
              <a:t>מצגת זו מבוססת על נתונים מקובץ אקסל כאשר קיימים בפנים 7 עמודות מיתוכם 5 עמודות שהם משתנים שמנסים להסביר האם לקוח יהיה כשל תשלום על פי החודש העוקב.</a:t>
            </a:r>
          </a:p>
          <a:p>
            <a:pPr algn="r"/>
            <a:endParaRPr lang="he-IL" dirty="0"/>
          </a:p>
          <a:p>
            <a:pPr algn="r"/>
            <a:r>
              <a:rPr lang="he-IL" dirty="0"/>
              <a:t>עמודות: </a:t>
            </a:r>
          </a:p>
          <a:p>
            <a:r>
              <a:rPr lang="en-US" dirty="0"/>
              <a:t>Id-</a:t>
            </a:r>
            <a:r>
              <a:rPr lang="he-IL" dirty="0"/>
              <a:t>ת"ז של הלקוח </a:t>
            </a:r>
          </a:p>
          <a:p>
            <a:r>
              <a:rPr lang="en-US" dirty="0"/>
              <a:t>Date-</a:t>
            </a:r>
            <a:r>
              <a:rPr lang="he-IL" dirty="0"/>
              <a:t>תאריך </a:t>
            </a:r>
          </a:p>
          <a:p>
            <a:r>
              <a:rPr lang="he-IL" dirty="0">
                <a:solidFill>
                  <a:schemeClr val="tx1">
                    <a:lumMod val="95000"/>
                    <a:lumOff val="5000"/>
                  </a:schemeClr>
                </a:solidFill>
              </a:rPr>
              <a:t>משתנה מוסבר:</a:t>
            </a:r>
          </a:p>
          <a:p>
            <a:r>
              <a:rPr lang="en-US" dirty="0" err="1"/>
              <a:t>Is_Default</a:t>
            </a:r>
            <a:r>
              <a:rPr lang="en-US" dirty="0"/>
              <a:t>-</a:t>
            </a:r>
            <a:r>
              <a:rPr lang="he-IL" dirty="0"/>
              <a:t>ללקוח היה כשל תשלום בחודש העוקב</a:t>
            </a:r>
          </a:p>
          <a:p>
            <a:r>
              <a:rPr lang="he-IL" dirty="0">
                <a:solidFill>
                  <a:schemeClr val="tx1">
                    <a:lumMod val="95000"/>
                    <a:lumOff val="5000"/>
                  </a:schemeClr>
                </a:solidFill>
              </a:rPr>
              <a:t>משתנים מסבירים:</a:t>
            </a:r>
            <a:endParaRPr lang="en-US" dirty="0">
              <a:solidFill>
                <a:schemeClr val="tx1">
                  <a:lumMod val="95000"/>
                  <a:lumOff val="5000"/>
                </a:schemeClr>
              </a:solidFill>
            </a:endParaRPr>
          </a:p>
          <a:p>
            <a:r>
              <a:rPr lang="en-US" dirty="0"/>
              <a:t>Seniority Region-</a:t>
            </a:r>
            <a:r>
              <a:rPr lang="he-IL" dirty="0"/>
              <a:t>וותק בחשבון</a:t>
            </a:r>
          </a:p>
          <a:p>
            <a:r>
              <a:rPr lang="en-US" dirty="0"/>
              <a:t>Region</a:t>
            </a:r>
            <a:r>
              <a:rPr lang="he-IL" dirty="0"/>
              <a:t>אזור </a:t>
            </a:r>
            <a:r>
              <a:rPr lang="he-IL" dirty="0" err="1"/>
              <a:t>גיאגרפי</a:t>
            </a:r>
            <a:r>
              <a:rPr lang="he-IL" dirty="0"/>
              <a:t>-</a:t>
            </a:r>
            <a:endParaRPr lang="en-US" dirty="0"/>
          </a:p>
          <a:p>
            <a:r>
              <a:rPr lang="en-US" dirty="0"/>
              <a:t> </a:t>
            </a:r>
            <a:r>
              <a:rPr lang="en-US" dirty="0" err="1"/>
              <a:t>Loan_Sum</a:t>
            </a:r>
            <a:r>
              <a:rPr lang="en-US" dirty="0"/>
              <a:t>-</a:t>
            </a:r>
            <a:r>
              <a:rPr lang="he-IL" dirty="0"/>
              <a:t>סכום ההלוואה</a:t>
            </a:r>
            <a:endParaRPr lang="en-US" dirty="0"/>
          </a:p>
          <a:p>
            <a:r>
              <a:rPr lang="en-US" dirty="0"/>
              <a:t> Income-</a:t>
            </a:r>
            <a:r>
              <a:rPr lang="he-IL" dirty="0"/>
              <a:t>הכנסות הלקוח</a:t>
            </a:r>
            <a:endParaRPr lang="en-US" dirty="0"/>
          </a:p>
          <a:p>
            <a:r>
              <a:rPr lang="en-US" dirty="0"/>
              <a:t> Outcome- </a:t>
            </a:r>
            <a:r>
              <a:rPr lang="he-IL" dirty="0"/>
              <a:t>הוצאות הלקוח</a:t>
            </a:r>
          </a:p>
          <a:p>
            <a:pPr algn="r"/>
            <a:r>
              <a:rPr lang="he-IL" dirty="0"/>
              <a:t>מספר שורות בטבלה: 40.</a:t>
            </a:r>
            <a:endParaRPr lang="en-US" dirty="0"/>
          </a:p>
        </p:txBody>
      </p:sp>
      <p:sp>
        <p:nvSpPr>
          <p:cNvPr id="5" name="Slide Number Placeholder 4">
            <a:extLst>
              <a:ext uri="{FF2B5EF4-FFF2-40B4-BE49-F238E27FC236}">
                <a16:creationId xmlns:a16="http://schemas.microsoft.com/office/drawing/2014/main" id="{89E7EA0A-52DA-5DE9-7FAF-992A6FFFC892}"/>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981468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983193" y="859536"/>
            <a:ext cx="6400800" cy="768096"/>
          </a:xfrm>
        </p:spPr>
        <p:txBody>
          <a:bodyPr/>
          <a:lstStyle/>
          <a:p>
            <a:r>
              <a:rPr lang="he-IL" sz="4400" b="1" dirty="0">
                <a:solidFill>
                  <a:schemeClr val="accent6"/>
                </a:solidFill>
                <a:latin typeface="Arial Black" panose="020B0604020202020204" pitchFamily="34" charset="0"/>
                <a:cs typeface="Arial Black" panose="020B0604020202020204" pitchFamily="34" charset="0"/>
              </a:rPr>
              <a:t>המטרה שלנו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3140015"/>
            <a:ext cx="6400800" cy="3071004"/>
          </a:xfrm>
        </p:spPr>
        <p:txBody>
          <a:bodyPr/>
          <a:lstStyle/>
          <a:p>
            <a:pPr algn="ctr"/>
            <a:r>
              <a:rPr lang="he-IL" dirty="0">
                <a:latin typeface="Sabon Next LT" panose="02000500000000000000" pitchFamily="2" charset="0"/>
                <a:cs typeface="Sabon Next LT" panose="02000500000000000000" pitchFamily="2" charset="0"/>
              </a:rPr>
              <a:t>על בסיס הנתונים שקיבלנו המטרה לזהות את המשתנים של לקוח שהוא בממוצע יותר סביר שיהיה לו כשל תשלום בחודש הבא  על בסיס הנתונים שקיבלנו על החודש העוקב כמו כן לדעת לסווג קבוצות לקוחות שאחוז יותר גבוה  לכשל תשלום כדי שאולי נשים אותם ברמת סיכון יותר גבוה  מבחינת הבנק, אנחנו רוצים שבנק ידע לנהל את הסיכונים שלו.</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81563"/>
            <a:ext cx="10671048" cy="768096"/>
          </a:xfrm>
        </p:spPr>
        <p:txBody>
          <a:bodyPr/>
          <a:lstStyle/>
          <a:p>
            <a:r>
              <a:rPr lang="he-IL" sz="4400" b="1" dirty="0">
                <a:solidFill>
                  <a:schemeClr val="accent6"/>
                </a:solidFill>
                <a:latin typeface="Arial Black" panose="020B0604020202020204" pitchFamily="34" charset="0"/>
                <a:cs typeface="Arial Black" panose="020B0604020202020204" pitchFamily="34" charset="0"/>
              </a:rPr>
              <a:t>השפעת וותק חשבון על כשל תשלום</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4" name="Picture 3" descr="A picture containing text, screenshot, diagram, font">
            <a:extLst>
              <a:ext uri="{FF2B5EF4-FFF2-40B4-BE49-F238E27FC236}">
                <a16:creationId xmlns:a16="http://schemas.microsoft.com/office/drawing/2014/main" id="{88AFCE27-F198-24D9-E0CD-7EFAF28BBC59}"/>
              </a:ext>
            </a:extLst>
          </p:cNvPr>
          <p:cNvPicPr>
            <a:picLocks noChangeAspect="1"/>
          </p:cNvPicPr>
          <p:nvPr/>
        </p:nvPicPr>
        <p:blipFill>
          <a:blip r:embed="rId2"/>
          <a:stretch>
            <a:fillRect/>
          </a:stretch>
        </p:blipFill>
        <p:spPr>
          <a:xfrm>
            <a:off x="153910" y="1410615"/>
            <a:ext cx="3442008" cy="2376380"/>
          </a:xfrm>
          <a:prstGeom prst="rect">
            <a:avLst/>
          </a:prstGeom>
        </p:spPr>
      </p:pic>
      <p:pic>
        <p:nvPicPr>
          <p:cNvPr id="9" name="Picture 8" descr="A picture containing text, screenshot, number, plot">
            <a:extLst>
              <a:ext uri="{FF2B5EF4-FFF2-40B4-BE49-F238E27FC236}">
                <a16:creationId xmlns:a16="http://schemas.microsoft.com/office/drawing/2014/main" id="{6BD41C27-6EF9-176E-60B9-A3A35A880207}"/>
              </a:ext>
            </a:extLst>
          </p:cNvPr>
          <p:cNvPicPr>
            <a:picLocks noChangeAspect="1"/>
          </p:cNvPicPr>
          <p:nvPr/>
        </p:nvPicPr>
        <p:blipFill>
          <a:blip r:embed="rId3"/>
          <a:stretch>
            <a:fillRect/>
          </a:stretch>
        </p:blipFill>
        <p:spPr>
          <a:xfrm>
            <a:off x="153910" y="4206281"/>
            <a:ext cx="3442008" cy="2376380"/>
          </a:xfrm>
          <a:prstGeom prst="rect">
            <a:avLst/>
          </a:prstGeom>
        </p:spPr>
      </p:pic>
      <p:pic>
        <p:nvPicPr>
          <p:cNvPr id="18" name="Content Placeholder 17" descr="A graph with blue and orange dots">
            <a:extLst>
              <a:ext uri="{FF2B5EF4-FFF2-40B4-BE49-F238E27FC236}">
                <a16:creationId xmlns:a16="http://schemas.microsoft.com/office/drawing/2014/main" id="{ED08FE24-F928-CDAA-A375-CFFBF9018792}"/>
              </a:ext>
            </a:extLst>
          </p:cNvPr>
          <p:cNvPicPr>
            <a:picLocks noGrp="1" noChangeAspect="1"/>
          </p:cNvPicPr>
          <p:nvPr>
            <p:ph sz="half" idx="1"/>
          </p:nvPr>
        </p:nvPicPr>
        <p:blipFill>
          <a:blip r:embed="rId4"/>
          <a:stretch>
            <a:fillRect/>
          </a:stretch>
        </p:blipFill>
        <p:spPr>
          <a:xfrm>
            <a:off x="8107348" y="4011753"/>
            <a:ext cx="3825572" cy="2846247"/>
          </a:xfrm>
        </p:spPr>
      </p:pic>
      <p:sp>
        <p:nvSpPr>
          <p:cNvPr id="19" name="Rectangle: Rounded Corners 18">
            <a:extLst>
              <a:ext uri="{FF2B5EF4-FFF2-40B4-BE49-F238E27FC236}">
                <a16:creationId xmlns:a16="http://schemas.microsoft.com/office/drawing/2014/main" id="{E89B3170-D9FF-DF00-C319-DAA4F61DA078}"/>
              </a:ext>
            </a:extLst>
          </p:cNvPr>
          <p:cNvSpPr/>
          <p:nvPr/>
        </p:nvSpPr>
        <p:spPr>
          <a:xfrm>
            <a:off x="3949600" y="1440611"/>
            <a:ext cx="3485748" cy="2303253"/>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marL="285750" indent="-285750" algn="r" rtl="1">
              <a:buFont typeface="Arial" panose="020B0604020202020204" pitchFamily="34" charset="0"/>
              <a:buChar char="•"/>
            </a:pPr>
            <a:r>
              <a:rPr lang="he-IL" dirty="0">
                <a:solidFill>
                  <a:schemeClr val="tx1">
                    <a:lumMod val="95000"/>
                    <a:lumOff val="5000"/>
                  </a:schemeClr>
                </a:solidFill>
              </a:rPr>
              <a:t>בתרשים זה ניתן לראות את חשיפת אשראי (הסיכון) של הבנק על פי קבוצות וותק חשבון כאשר רואים שהחשיפה יורדת עם הוותק של החשבון.</a:t>
            </a:r>
          </a:p>
          <a:p>
            <a:pPr marL="171450" indent="-171450" algn="r" rtl="1">
              <a:buFont typeface="Arial" panose="020B0604020202020204" pitchFamily="34" charset="0"/>
              <a:buChar char="•"/>
            </a:pPr>
            <a:r>
              <a:rPr lang="en-US" sz="1200" dirty="0" err="1">
                <a:solidFill>
                  <a:schemeClr val="tx1">
                    <a:lumMod val="95000"/>
                    <a:lumOff val="5000"/>
                  </a:schemeClr>
                </a:solidFill>
              </a:rPr>
              <a:t>seniority_Group</a:t>
            </a:r>
            <a:r>
              <a:rPr lang="he-IL" sz="1200" dirty="0">
                <a:solidFill>
                  <a:schemeClr val="tx1">
                    <a:lumMod val="95000"/>
                    <a:lumOff val="5000"/>
                  </a:schemeClr>
                </a:solidFill>
              </a:rPr>
              <a:t> מכיל שנים מלאות.</a:t>
            </a:r>
          </a:p>
          <a:p>
            <a:pPr marL="171450" indent="-171450" algn="r" rtl="1">
              <a:buFont typeface="Arial" panose="020B0604020202020204" pitchFamily="34" charset="0"/>
              <a:buChar char="•"/>
            </a:pPr>
            <a:r>
              <a:rPr lang="he-IL" sz="1200" dirty="0">
                <a:solidFill>
                  <a:schemeClr val="tx1">
                    <a:lumMod val="95000"/>
                    <a:lumOff val="5000"/>
                  </a:schemeClr>
                </a:solidFill>
              </a:rPr>
              <a:t>(לדוגמה 0-5 מ0 עד 5.99)</a:t>
            </a:r>
            <a:endParaRPr lang="en-US" sz="1200" dirty="0">
              <a:solidFill>
                <a:schemeClr val="tx1">
                  <a:lumMod val="95000"/>
                  <a:lumOff val="5000"/>
                </a:schemeClr>
              </a:solidFill>
            </a:endParaRPr>
          </a:p>
        </p:txBody>
      </p:sp>
      <p:sp>
        <p:nvSpPr>
          <p:cNvPr id="21" name="Rectangle: Rounded Corners 20">
            <a:extLst>
              <a:ext uri="{FF2B5EF4-FFF2-40B4-BE49-F238E27FC236}">
                <a16:creationId xmlns:a16="http://schemas.microsoft.com/office/drawing/2014/main" id="{C4506853-D59B-1815-9930-21753CDA287F}"/>
              </a:ext>
            </a:extLst>
          </p:cNvPr>
          <p:cNvSpPr/>
          <p:nvPr/>
        </p:nvSpPr>
        <p:spPr>
          <a:xfrm>
            <a:off x="8186468" y="1049660"/>
            <a:ext cx="3851622" cy="138299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he-IL" sz="1400" dirty="0"/>
              <a:t>בתרשים למטה נוכל ללמוד הרבה על הסוגי לקוחות שלנו והפיזור שלהם על פני המשתנה וותק החשבון בציר האיקס והכנסה חודשית בציר הווי כאשר האיקסים בצבע כתום זה הלקוחות שהיה להם כשל תשלום והנקודות בצבע כחול זה לקוחות שלא היה להם כשל תשלום. </a:t>
            </a:r>
            <a:endParaRPr lang="en-US" sz="1400" dirty="0"/>
          </a:p>
        </p:txBody>
      </p:sp>
      <p:sp>
        <p:nvSpPr>
          <p:cNvPr id="22" name="Rectangle: Rounded Corners 21">
            <a:extLst>
              <a:ext uri="{FF2B5EF4-FFF2-40B4-BE49-F238E27FC236}">
                <a16:creationId xmlns:a16="http://schemas.microsoft.com/office/drawing/2014/main" id="{CBB16B5D-C4A5-C8F2-965C-40603816AA26}"/>
              </a:ext>
            </a:extLst>
          </p:cNvPr>
          <p:cNvSpPr/>
          <p:nvPr/>
        </p:nvSpPr>
        <p:spPr>
          <a:xfrm>
            <a:off x="8212518" y="2501660"/>
            <a:ext cx="3825572" cy="13112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171450" indent="-171450" algn="r" rtl="1">
              <a:buFont typeface="Arial" panose="020B0604020202020204" pitchFamily="34" charset="0"/>
              <a:buChar char="•"/>
            </a:pPr>
            <a:r>
              <a:rPr lang="he-IL" sz="1200" dirty="0"/>
              <a:t>ניתן לראות דרך התרשים שרוב שלא היה להם כשל תשלום הם מרוויחים בין 20 ל30 אלף והלקוחות  שהיה להם כשל תשלום מרוויחים או מעל 30 אלף או מתחת 20 אלף.</a:t>
            </a:r>
          </a:p>
          <a:p>
            <a:pPr marL="171450" indent="-171450" algn="r" rtl="1">
              <a:buFont typeface="Arial" panose="020B0604020202020204" pitchFamily="34" charset="0"/>
              <a:buChar char="•"/>
            </a:pPr>
            <a:r>
              <a:rPr lang="he-IL" sz="1200" dirty="0"/>
              <a:t>ניתן לראות שרוב הלקוחות שהיה להם כשל תשלום יש להם וותק חשבון בין 0 ל7 שנים </a:t>
            </a:r>
            <a:endParaRPr lang="en-US" sz="1200" dirty="0"/>
          </a:p>
        </p:txBody>
      </p:sp>
      <p:cxnSp>
        <p:nvCxnSpPr>
          <p:cNvPr id="24" name="Straight Connector 23">
            <a:extLst>
              <a:ext uri="{FF2B5EF4-FFF2-40B4-BE49-F238E27FC236}">
                <a16:creationId xmlns:a16="http://schemas.microsoft.com/office/drawing/2014/main" id="{7ADEA2AF-D545-46BA-6451-927A41F3F7FD}"/>
              </a:ext>
            </a:extLst>
          </p:cNvPr>
          <p:cNvCxnSpPr>
            <a:cxnSpLocks/>
          </p:cNvCxnSpPr>
          <p:nvPr/>
        </p:nvCxnSpPr>
        <p:spPr>
          <a:xfrm>
            <a:off x="7832785" y="1121434"/>
            <a:ext cx="0" cy="5736566"/>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0776872E-CD85-0E04-E671-7A660A8B7608}"/>
              </a:ext>
            </a:extLst>
          </p:cNvPr>
          <p:cNvSpPr/>
          <p:nvPr/>
        </p:nvSpPr>
        <p:spPr>
          <a:xfrm>
            <a:off x="3993355" y="4151380"/>
            <a:ext cx="3485748" cy="2486182"/>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marL="285750" indent="-285750" algn="r" rtl="1">
              <a:buFont typeface="Arial" panose="020B0604020202020204" pitchFamily="34" charset="0"/>
              <a:buChar char="•"/>
            </a:pPr>
            <a:r>
              <a:rPr lang="he-IL" dirty="0">
                <a:solidFill>
                  <a:schemeClr val="tx1">
                    <a:lumMod val="95000"/>
                    <a:lumOff val="5000"/>
                  </a:schemeClr>
                </a:solidFill>
              </a:rPr>
              <a:t>שיעור הכשל תשלום על פי קבוצות וותק חשבון ניתן לראות שככול שהוותק עולה שיעור הכשל תשלום יורד.</a:t>
            </a:r>
          </a:p>
          <a:p>
            <a:pPr marL="285750" indent="-285750" algn="r" rtl="1">
              <a:buFont typeface="Arial" panose="020B0604020202020204" pitchFamily="34" charset="0"/>
              <a:buChar char="•"/>
            </a:pPr>
            <a:endParaRPr lang="he-IL" dirty="0">
              <a:solidFill>
                <a:schemeClr val="tx1">
                  <a:lumMod val="95000"/>
                  <a:lumOff val="5000"/>
                </a:schemeClr>
              </a:solidFill>
            </a:endParaRPr>
          </a:p>
          <a:p>
            <a:pPr marL="171450" indent="-171450" algn="r" rtl="1">
              <a:buFont typeface="Arial" panose="020B0604020202020204" pitchFamily="34" charset="0"/>
              <a:buChar char="•"/>
            </a:pPr>
            <a:r>
              <a:rPr lang="en-US" sz="1200" dirty="0" err="1">
                <a:solidFill>
                  <a:schemeClr val="tx1">
                    <a:lumMod val="95000"/>
                    <a:lumOff val="5000"/>
                  </a:schemeClr>
                </a:solidFill>
              </a:rPr>
              <a:t>seniority_Group</a:t>
            </a:r>
            <a:r>
              <a:rPr lang="he-IL" sz="1200" dirty="0">
                <a:solidFill>
                  <a:schemeClr val="tx1">
                    <a:lumMod val="95000"/>
                    <a:lumOff val="5000"/>
                  </a:schemeClr>
                </a:solidFill>
              </a:rPr>
              <a:t> מכיל שנים מלאות.</a:t>
            </a:r>
          </a:p>
          <a:p>
            <a:pPr marL="171450" indent="-171450" algn="r" rtl="1">
              <a:buFont typeface="Arial" panose="020B0604020202020204" pitchFamily="34" charset="0"/>
              <a:buChar char="•"/>
            </a:pPr>
            <a:r>
              <a:rPr lang="he-IL" sz="1200" dirty="0">
                <a:solidFill>
                  <a:schemeClr val="tx1">
                    <a:lumMod val="95000"/>
                    <a:lumOff val="5000"/>
                  </a:schemeClr>
                </a:solidFill>
              </a:rPr>
              <a:t>(לדוגמה 0-5 מ0 עד 5.99)</a:t>
            </a:r>
            <a:endParaRPr lang="en-US" sz="1200" dirty="0">
              <a:solidFill>
                <a:schemeClr val="tx1">
                  <a:lumMod val="95000"/>
                  <a:lumOff val="5000"/>
                </a:schemeClr>
              </a:solidFill>
            </a:endParaRPr>
          </a:p>
          <a:p>
            <a:pPr marL="285750" indent="-285750" algn="r" rtl="1">
              <a:buFont typeface="Arial" panose="020B0604020202020204" pitchFamily="34" charset="0"/>
              <a:buChar char="•"/>
            </a:pPr>
            <a:endParaRPr lang="en-US" dirty="0">
              <a:solidFill>
                <a:schemeClr val="tx1">
                  <a:lumMod val="95000"/>
                  <a:lumOff val="5000"/>
                </a:schemeClr>
              </a:solidFill>
            </a:endParaRPr>
          </a:p>
        </p:txBody>
      </p:sp>
      <p:cxnSp>
        <p:nvCxnSpPr>
          <p:cNvPr id="28" name="Straight Arrow Connector 27">
            <a:extLst>
              <a:ext uri="{FF2B5EF4-FFF2-40B4-BE49-F238E27FC236}">
                <a16:creationId xmlns:a16="http://schemas.microsoft.com/office/drawing/2014/main" id="{A4465F12-7D6C-83CB-2650-AE55165B7634}"/>
              </a:ext>
            </a:extLst>
          </p:cNvPr>
          <p:cNvCxnSpPr>
            <a:cxnSpLocks/>
          </p:cNvCxnSpPr>
          <p:nvPr/>
        </p:nvCxnSpPr>
        <p:spPr>
          <a:xfrm flipH="1">
            <a:off x="3595918" y="1946495"/>
            <a:ext cx="71353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59867F43-A627-7338-131E-2A1EB7BF5512}"/>
              </a:ext>
            </a:extLst>
          </p:cNvPr>
          <p:cNvCxnSpPr>
            <a:cxnSpLocks/>
          </p:cNvCxnSpPr>
          <p:nvPr/>
        </p:nvCxnSpPr>
        <p:spPr>
          <a:xfrm flipH="1">
            <a:off x="3748318" y="5566373"/>
            <a:ext cx="71353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03841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899160" y="313313"/>
            <a:ext cx="10671048" cy="768096"/>
          </a:xfrm>
        </p:spPr>
        <p:txBody>
          <a:bodyPr/>
          <a:lstStyle/>
          <a:p>
            <a:r>
              <a:rPr lang="he-IL" sz="4400" b="1" dirty="0">
                <a:solidFill>
                  <a:schemeClr val="accent6"/>
                </a:solidFill>
                <a:latin typeface="Arial Black" panose="020B0604020202020204" pitchFamily="34" charset="0"/>
                <a:cs typeface="Arial Black" panose="020B0604020202020204" pitchFamily="34" charset="0"/>
              </a:rPr>
              <a:t>השפעת </a:t>
            </a:r>
            <a:r>
              <a:rPr lang="he-IL" dirty="0">
                <a:latin typeface="Arial Black" panose="020B0604020202020204" pitchFamily="34" charset="0"/>
                <a:cs typeface="Arial Black" panose="020B0604020202020204" pitchFamily="34" charset="0"/>
              </a:rPr>
              <a:t> אזור מגורים </a:t>
            </a:r>
            <a:r>
              <a:rPr lang="he-IL" sz="4400" b="1" dirty="0">
                <a:solidFill>
                  <a:schemeClr val="accent6"/>
                </a:solidFill>
                <a:latin typeface="Arial Black" panose="020B0604020202020204" pitchFamily="34" charset="0"/>
                <a:cs typeface="Arial Black" panose="020B0604020202020204" pitchFamily="34" charset="0"/>
              </a:rPr>
              <a:t>על כשל תשלום</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11" name="Picture 10" descr="A picture containing text, screenshot, font, diagram">
            <a:extLst>
              <a:ext uri="{FF2B5EF4-FFF2-40B4-BE49-F238E27FC236}">
                <a16:creationId xmlns:a16="http://schemas.microsoft.com/office/drawing/2014/main" id="{EA3D702E-5090-DC62-AD94-55431C771DEE}"/>
              </a:ext>
            </a:extLst>
          </p:cNvPr>
          <p:cNvPicPr>
            <a:picLocks noChangeAspect="1"/>
          </p:cNvPicPr>
          <p:nvPr/>
        </p:nvPicPr>
        <p:blipFill>
          <a:blip r:embed="rId2"/>
          <a:stretch>
            <a:fillRect/>
          </a:stretch>
        </p:blipFill>
        <p:spPr>
          <a:xfrm>
            <a:off x="116143" y="1590263"/>
            <a:ext cx="2933954" cy="2328648"/>
          </a:xfrm>
          <a:prstGeom prst="rect">
            <a:avLst/>
          </a:prstGeom>
        </p:spPr>
      </p:pic>
      <p:pic>
        <p:nvPicPr>
          <p:cNvPr id="13" name="Picture 12" descr="A picture containing text, diagram, screenshot, font&#10;&#10;Description automatically generated">
            <a:extLst>
              <a:ext uri="{FF2B5EF4-FFF2-40B4-BE49-F238E27FC236}">
                <a16:creationId xmlns:a16="http://schemas.microsoft.com/office/drawing/2014/main" id="{D4C0C3F9-9921-3D67-C7C7-131BFBCCBFAE}"/>
              </a:ext>
            </a:extLst>
          </p:cNvPr>
          <p:cNvPicPr>
            <a:picLocks noChangeAspect="1"/>
          </p:cNvPicPr>
          <p:nvPr/>
        </p:nvPicPr>
        <p:blipFill>
          <a:blip r:embed="rId3"/>
          <a:stretch>
            <a:fillRect/>
          </a:stretch>
        </p:blipFill>
        <p:spPr>
          <a:xfrm>
            <a:off x="49808" y="4101635"/>
            <a:ext cx="3224741" cy="2437402"/>
          </a:xfrm>
          <a:prstGeom prst="rect">
            <a:avLst/>
          </a:prstGeom>
        </p:spPr>
      </p:pic>
      <p:pic>
        <p:nvPicPr>
          <p:cNvPr id="15" name="Picture 14" descr="A picture containing text, screenshot, diagram, plot">
            <a:extLst>
              <a:ext uri="{FF2B5EF4-FFF2-40B4-BE49-F238E27FC236}">
                <a16:creationId xmlns:a16="http://schemas.microsoft.com/office/drawing/2014/main" id="{E3AE740E-80D8-6E8B-355C-9822EAFC20CB}"/>
              </a:ext>
            </a:extLst>
          </p:cNvPr>
          <p:cNvPicPr>
            <a:picLocks noChangeAspect="1"/>
          </p:cNvPicPr>
          <p:nvPr/>
        </p:nvPicPr>
        <p:blipFill>
          <a:blip r:embed="rId4"/>
          <a:stretch>
            <a:fillRect/>
          </a:stretch>
        </p:blipFill>
        <p:spPr>
          <a:xfrm>
            <a:off x="6277911" y="4317343"/>
            <a:ext cx="3220757" cy="2221694"/>
          </a:xfrm>
          <a:prstGeom prst="rect">
            <a:avLst/>
          </a:prstGeom>
        </p:spPr>
      </p:pic>
      <p:pic>
        <p:nvPicPr>
          <p:cNvPr id="17" name="Picture 16" descr="A picture containing text, screenshot, diagram, plot">
            <a:extLst>
              <a:ext uri="{FF2B5EF4-FFF2-40B4-BE49-F238E27FC236}">
                <a16:creationId xmlns:a16="http://schemas.microsoft.com/office/drawing/2014/main" id="{A631EE70-D08A-114A-9661-D3DB8BD73252}"/>
              </a:ext>
            </a:extLst>
          </p:cNvPr>
          <p:cNvPicPr>
            <a:picLocks noChangeAspect="1"/>
          </p:cNvPicPr>
          <p:nvPr/>
        </p:nvPicPr>
        <p:blipFill>
          <a:blip r:embed="rId5"/>
          <a:stretch>
            <a:fillRect/>
          </a:stretch>
        </p:blipFill>
        <p:spPr>
          <a:xfrm>
            <a:off x="6277911" y="1697218"/>
            <a:ext cx="3147399" cy="2221693"/>
          </a:xfrm>
          <a:prstGeom prst="rect">
            <a:avLst/>
          </a:prstGeom>
        </p:spPr>
      </p:pic>
      <p:sp>
        <p:nvSpPr>
          <p:cNvPr id="18" name="Rectangle: Rounded Corners 17">
            <a:extLst>
              <a:ext uri="{FF2B5EF4-FFF2-40B4-BE49-F238E27FC236}">
                <a16:creationId xmlns:a16="http://schemas.microsoft.com/office/drawing/2014/main" id="{47BB34B8-46E1-55D7-FC0C-CB387D3A48BD}"/>
              </a:ext>
            </a:extLst>
          </p:cNvPr>
          <p:cNvSpPr/>
          <p:nvPr/>
        </p:nvSpPr>
        <p:spPr>
          <a:xfrm>
            <a:off x="3274549" y="1719709"/>
            <a:ext cx="2821451" cy="200821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r" rtl="1"/>
            <a:r>
              <a:rPr lang="he-IL" dirty="0"/>
              <a:t>ניתן לראות בתרשים מימין  ש80% מהלקוחות שהיה להם כשל תשלום הם גרים במרכז</a:t>
            </a:r>
            <a:endParaRPr lang="en-US" dirty="0"/>
          </a:p>
        </p:txBody>
      </p:sp>
      <p:sp>
        <p:nvSpPr>
          <p:cNvPr id="19" name="Rectangle: Rounded Corners 18">
            <a:extLst>
              <a:ext uri="{FF2B5EF4-FFF2-40B4-BE49-F238E27FC236}">
                <a16:creationId xmlns:a16="http://schemas.microsoft.com/office/drawing/2014/main" id="{B33337CD-86FA-ACBB-0531-D604719BCE84}"/>
              </a:ext>
            </a:extLst>
          </p:cNvPr>
          <p:cNvSpPr/>
          <p:nvPr/>
        </p:nvSpPr>
        <p:spPr>
          <a:xfrm>
            <a:off x="9616830" y="4498414"/>
            <a:ext cx="2525361" cy="152214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he-IL" dirty="0"/>
              <a:t>כמות </a:t>
            </a:r>
            <a:r>
              <a:rPr lang="he-IL" dirty="0" err="1"/>
              <a:t>הלקחות</a:t>
            </a:r>
            <a:r>
              <a:rPr lang="he-IL" dirty="0"/>
              <a:t> של הבנק בפיזור גיאוגרפי </a:t>
            </a:r>
            <a:endParaRPr lang="en-US" dirty="0"/>
          </a:p>
        </p:txBody>
      </p:sp>
      <p:sp>
        <p:nvSpPr>
          <p:cNvPr id="20" name="Rectangle: Rounded Corners 19">
            <a:extLst>
              <a:ext uri="{FF2B5EF4-FFF2-40B4-BE49-F238E27FC236}">
                <a16:creationId xmlns:a16="http://schemas.microsoft.com/office/drawing/2014/main" id="{56FE4BEE-918B-B5EF-9AEF-C7E5CBB31B55}"/>
              </a:ext>
            </a:extLst>
          </p:cNvPr>
          <p:cNvSpPr/>
          <p:nvPr/>
        </p:nvSpPr>
        <p:spPr>
          <a:xfrm>
            <a:off x="3508745" y="4366226"/>
            <a:ext cx="2534970" cy="181391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he-IL" dirty="0"/>
              <a:t>ניתן לראות את פיזור חשיפת האשראי של הבנק על פי אזור גיאוגרפי</a:t>
            </a:r>
            <a:endParaRPr lang="en-US" dirty="0"/>
          </a:p>
        </p:txBody>
      </p:sp>
      <p:sp>
        <p:nvSpPr>
          <p:cNvPr id="21" name="Rectangle: Rounded Corners 20">
            <a:extLst>
              <a:ext uri="{FF2B5EF4-FFF2-40B4-BE49-F238E27FC236}">
                <a16:creationId xmlns:a16="http://schemas.microsoft.com/office/drawing/2014/main" id="{5FB3E828-8814-868B-43F4-614DD247BB39}"/>
              </a:ext>
            </a:extLst>
          </p:cNvPr>
          <p:cNvSpPr/>
          <p:nvPr/>
        </p:nvSpPr>
        <p:spPr>
          <a:xfrm>
            <a:off x="9616830" y="1906228"/>
            <a:ext cx="2525362" cy="182169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he-IL" dirty="0"/>
              <a:t>שיעור כשל התשלום במרכז הוא הגבוה ביותר לקוחות אלה </a:t>
            </a:r>
            <a:r>
              <a:rPr lang="he-IL" dirty="0" err="1"/>
              <a:t>נימצאים</a:t>
            </a:r>
            <a:r>
              <a:rPr lang="he-IL" dirty="0"/>
              <a:t> בסיכון גבוה יותר לבנק</a:t>
            </a:r>
            <a:endParaRPr lang="en-US" dirty="0"/>
          </a:p>
        </p:txBody>
      </p:sp>
      <p:cxnSp>
        <p:nvCxnSpPr>
          <p:cNvPr id="22" name="Straight Arrow Connector 21">
            <a:extLst>
              <a:ext uri="{FF2B5EF4-FFF2-40B4-BE49-F238E27FC236}">
                <a16:creationId xmlns:a16="http://schemas.microsoft.com/office/drawing/2014/main" id="{42399F17-420C-B9A3-2D23-6BF4F032CA50}"/>
              </a:ext>
            </a:extLst>
          </p:cNvPr>
          <p:cNvCxnSpPr>
            <a:cxnSpLocks/>
          </p:cNvCxnSpPr>
          <p:nvPr/>
        </p:nvCxnSpPr>
        <p:spPr>
          <a:xfrm flipH="1">
            <a:off x="3274549" y="3429000"/>
            <a:ext cx="71353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2BB054C2-D4E8-22F6-87F6-CAC88E2E413A}"/>
              </a:ext>
            </a:extLst>
          </p:cNvPr>
          <p:cNvCxnSpPr>
            <a:cxnSpLocks/>
          </p:cNvCxnSpPr>
          <p:nvPr/>
        </p:nvCxnSpPr>
        <p:spPr>
          <a:xfrm flipH="1">
            <a:off x="3239152" y="5803271"/>
            <a:ext cx="71353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0E6FF116-AFCD-308A-FFED-B5D1DA1143F5}"/>
              </a:ext>
            </a:extLst>
          </p:cNvPr>
          <p:cNvCxnSpPr>
            <a:cxnSpLocks/>
          </p:cNvCxnSpPr>
          <p:nvPr/>
        </p:nvCxnSpPr>
        <p:spPr>
          <a:xfrm flipH="1">
            <a:off x="9260064" y="2190938"/>
            <a:ext cx="71353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86AA1211-2E5E-6DC0-CFA2-7AA1D2B8D48C}"/>
              </a:ext>
            </a:extLst>
          </p:cNvPr>
          <p:cNvCxnSpPr>
            <a:cxnSpLocks/>
          </p:cNvCxnSpPr>
          <p:nvPr/>
        </p:nvCxnSpPr>
        <p:spPr>
          <a:xfrm flipH="1">
            <a:off x="9498668" y="4861711"/>
            <a:ext cx="71353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8647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4289B-8C3F-A252-5F7E-04A79159DB49}"/>
              </a:ext>
            </a:extLst>
          </p:cNvPr>
          <p:cNvSpPr>
            <a:spLocks noGrp="1"/>
          </p:cNvSpPr>
          <p:nvPr>
            <p:ph type="title"/>
          </p:nvPr>
        </p:nvSpPr>
        <p:spPr>
          <a:xfrm>
            <a:off x="758952" y="210312"/>
            <a:ext cx="10671048" cy="768096"/>
          </a:xfrm>
        </p:spPr>
        <p:txBody>
          <a:bodyPr/>
          <a:lstStyle/>
          <a:p>
            <a:r>
              <a:rPr lang="he-IL" dirty="0"/>
              <a:t>השפעת  סכום ההלוואה והוצאות חודשיות על כשל תשלום</a:t>
            </a:r>
            <a:endParaRPr lang="en-US" dirty="0"/>
          </a:p>
        </p:txBody>
      </p:sp>
      <p:sp>
        <p:nvSpPr>
          <p:cNvPr id="5" name="Slide Number Placeholder 4">
            <a:extLst>
              <a:ext uri="{FF2B5EF4-FFF2-40B4-BE49-F238E27FC236}">
                <a16:creationId xmlns:a16="http://schemas.microsoft.com/office/drawing/2014/main" id="{CC4690AB-D88B-A97B-EFA0-229D3AD6F4C3}"/>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9" name="Picture 8" descr="A picture containing text, screenshot, line, diagram">
            <a:extLst>
              <a:ext uri="{FF2B5EF4-FFF2-40B4-BE49-F238E27FC236}">
                <a16:creationId xmlns:a16="http://schemas.microsoft.com/office/drawing/2014/main" id="{239B38DB-2381-17A6-9A3F-5D83BA906953}"/>
              </a:ext>
            </a:extLst>
          </p:cNvPr>
          <p:cNvPicPr>
            <a:picLocks noChangeAspect="1"/>
          </p:cNvPicPr>
          <p:nvPr/>
        </p:nvPicPr>
        <p:blipFill>
          <a:blip r:embed="rId2"/>
          <a:stretch>
            <a:fillRect/>
          </a:stretch>
        </p:blipFill>
        <p:spPr>
          <a:xfrm>
            <a:off x="687785" y="1647730"/>
            <a:ext cx="6274330" cy="4911488"/>
          </a:xfrm>
          <a:prstGeom prst="rect">
            <a:avLst/>
          </a:prstGeom>
        </p:spPr>
      </p:pic>
      <p:sp>
        <p:nvSpPr>
          <p:cNvPr id="10" name="Rectangle: Rounded Corners 9">
            <a:extLst>
              <a:ext uri="{FF2B5EF4-FFF2-40B4-BE49-F238E27FC236}">
                <a16:creationId xmlns:a16="http://schemas.microsoft.com/office/drawing/2014/main" id="{7226BA30-0816-8AF8-3C7C-B3F0F117EED7}"/>
              </a:ext>
            </a:extLst>
          </p:cNvPr>
          <p:cNvSpPr/>
          <p:nvPr/>
        </p:nvSpPr>
        <p:spPr>
          <a:xfrm>
            <a:off x="7333308" y="1647730"/>
            <a:ext cx="4454758" cy="215472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r"/>
            <a:r>
              <a:rPr lang="he-IL" dirty="0"/>
              <a:t>בתרשים למטה נוכל ללמוד הרבה על הסוגי לקוחות שלנו והפיזור שלהם על פני המשתנה סכום ההלוואה בציר האיקס וההוצאה החודשית בציר הווי כאשר האיקסים בצבע כתום זה הלקוחות שהיה להם כשל תשלום והנקודות בצבע כחול זה לקוחות שלא היה להם כשל תשלום. </a:t>
            </a:r>
            <a:endParaRPr lang="en-US" dirty="0"/>
          </a:p>
        </p:txBody>
      </p:sp>
      <p:sp>
        <p:nvSpPr>
          <p:cNvPr id="11" name="Rectangle: Rounded Corners 10">
            <a:extLst>
              <a:ext uri="{FF2B5EF4-FFF2-40B4-BE49-F238E27FC236}">
                <a16:creationId xmlns:a16="http://schemas.microsoft.com/office/drawing/2014/main" id="{01C94480-52AC-0D58-10F1-0E6005243E51}"/>
              </a:ext>
            </a:extLst>
          </p:cNvPr>
          <p:cNvSpPr/>
          <p:nvPr/>
        </p:nvSpPr>
        <p:spPr>
          <a:xfrm>
            <a:off x="7333308" y="4144318"/>
            <a:ext cx="4454758" cy="232891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lgn="r" rtl="1">
              <a:buFont typeface="Arial" panose="020B0604020202020204" pitchFamily="34" charset="0"/>
              <a:buChar char="•"/>
            </a:pPr>
            <a:r>
              <a:rPr lang="he-IL" dirty="0"/>
              <a:t>הלקוחות שיש להם כשל תשלום סכום ההלוואה שלם נמוך 10,000והם מתפזרים לכל אורך ההוצאות החודשיות.</a:t>
            </a:r>
          </a:p>
          <a:p>
            <a:pPr marL="285750" indent="-285750" algn="r" rtl="1">
              <a:buFont typeface="Arial" panose="020B0604020202020204" pitchFamily="34" charset="0"/>
              <a:buChar char="•"/>
            </a:pPr>
            <a:r>
              <a:rPr lang="he-IL" dirty="0"/>
              <a:t>רואים שהלקוחות שלא היה להם כשל תשלום יש להם הוצאות נמוכות </a:t>
            </a:r>
            <a:r>
              <a:rPr lang="he-IL" dirty="0" err="1"/>
              <a:t>מאיזור</a:t>
            </a:r>
            <a:r>
              <a:rPr lang="he-IL" dirty="0"/>
              <a:t> 10,000 והם מתפזרים על ציר סכום ההלוואה.</a:t>
            </a:r>
          </a:p>
          <a:p>
            <a:pPr algn="r" rtl="1"/>
            <a:endParaRPr lang="en-US" sz="1400" dirty="0"/>
          </a:p>
        </p:txBody>
      </p:sp>
    </p:spTree>
    <p:extLst>
      <p:ext uri="{BB962C8B-B14F-4D97-AF65-F5344CB8AC3E}">
        <p14:creationId xmlns:p14="http://schemas.microsoft.com/office/powerpoint/2010/main" val="270351149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{354C1E7A-866A-4BF4-8EF1-428084678F99}tf78438558_win32</Template>
  <TotalTime>526</TotalTime>
  <Words>843</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Sabon Next LT</vt:lpstr>
      <vt:lpstr>Söhne</vt:lpstr>
      <vt:lpstr>Office Theme</vt:lpstr>
      <vt:lpstr>הגורמים האפשריים המשפיעים על לקוחות להגיע לכשל תשלום </vt:lpstr>
      <vt:lpstr>תוכן עניינים</vt:lpstr>
      <vt:lpstr>מבוא</vt:lpstr>
      <vt:lpstr>הבעיה המרכזית </vt:lpstr>
      <vt:lpstr>הסבר על הנתונים </vt:lpstr>
      <vt:lpstr>המטרה שלנו </vt:lpstr>
      <vt:lpstr>השפעת וותק חשבון על כשל תשלום</vt:lpstr>
      <vt:lpstr>השפעת  אזור מגורים על כשל תשלום</vt:lpstr>
      <vt:lpstr>השפעת  סכום ההלוואה והוצאות חודשיות על כשל תשלום</vt:lpstr>
      <vt:lpstr>השפעת ההכנסה החודשית על כשל תשלום</vt:lpstr>
      <vt:lpstr>לסיכום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הגורמים האפשריים המשפיעים על לקוחות להגיע לכשל תשלום </dc:title>
  <dc:subject/>
  <dc:creator>Ami Sharabi</dc:creator>
  <cp:lastModifiedBy>Ami Sharabi</cp:lastModifiedBy>
  <cp:revision>4</cp:revision>
  <dcterms:created xsi:type="dcterms:W3CDTF">2023-06-05T17:34:27Z</dcterms:created>
  <dcterms:modified xsi:type="dcterms:W3CDTF">2023-06-06T02:39:48Z</dcterms:modified>
</cp:coreProperties>
</file>