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350" r:id="rId5"/>
    <p:sldId id="356" r:id="rId6"/>
    <p:sldId id="352" r:id="rId7"/>
    <p:sldId id="361" r:id="rId8"/>
    <p:sldId id="362" r:id="rId9"/>
    <p:sldId id="355" r:id="rId10"/>
    <p:sldId id="365" r:id="rId11"/>
    <p:sldId id="366" r:id="rId12"/>
    <p:sldId id="367" r:id="rId13"/>
    <p:sldId id="368" r:id="rId14"/>
    <p:sldId id="369" r:id="rId15"/>
    <p:sldId id="371" r:id="rId16"/>
    <p:sldId id="370" r:id="rId17"/>
    <p:sldId id="372" r:id="rId18"/>
    <p:sldId id="364"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20,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20,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20,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219502" y="2138590"/>
            <a:ext cx="6311153" cy="1514019"/>
          </a:xfrm>
        </p:spPr>
        <p:txBody>
          <a:bodyPr/>
          <a:lstStyle/>
          <a:p>
            <a:r>
              <a:rPr lang="en-US" dirty="0"/>
              <a:t>Summary Project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solidFill>
                  <a:srgbClr val="F9D448"/>
                </a:solidFill>
                <a:latin typeface="+mj-lt"/>
              </a:rPr>
              <a:t>Book Ratings Big Database Analysis</a:t>
            </a:r>
            <a:r>
              <a:rPr lang="en-US" dirty="0">
                <a:solidFill>
                  <a:srgbClr val="F9D448"/>
                </a:solidFill>
              </a:rPr>
              <a:t> </a:t>
            </a:r>
          </a:p>
          <a:p>
            <a:r>
              <a:rPr lang="en-US" dirty="0">
                <a:solidFill>
                  <a:srgbClr val="F9D448"/>
                </a:solidFill>
              </a:rPr>
              <a:t>Analyst Team</a:t>
            </a:r>
          </a:p>
          <a:p>
            <a:r>
              <a:rPr lang="en-US" dirty="0">
                <a:solidFill>
                  <a:srgbClr val="F9D448"/>
                </a:solidFill>
              </a:rPr>
              <a:t>October 19, 2022 </a:t>
            </a:r>
          </a:p>
          <a:p>
            <a:endParaRPr lang="en-US" dirty="0"/>
          </a:p>
        </p:txBody>
      </p:sp>
      <p:pic>
        <p:nvPicPr>
          <p:cNvPr id="5" name="Picture 4" descr="Logo, icon, company name&#10;&#10;Description automatically generated">
            <a:extLst>
              <a:ext uri="{FF2B5EF4-FFF2-40B4-BE49-F238E27FC236}">
                <a16:creationId xmlns:a16="http://schemas.microsoft.com/office/drawing/2014/main" id="{8825E7CA-95BE-4389-A60C-362D5CB3C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941" y="2895600"/>
            <a:ext cx="1905561" cy="1899272"/>
          </a:xfrm>
          <a:prstGeom prst="rect">
            <a:avLst/>
          </a:prstGeom>
        </p:spPr>
      </p:pic>
      <p:sp>
        <p:nvSpPr>
          <p:cNvPr id="6" name="Rectangle 5">
            <a:extLst>
              <a:ext uri="{FF2B5EF4-FFF2-40B4-BE49-F238E27FC236}">
                <a16:creationId xmlns:a16="http://schemas.microsoft.com/office/drawing/2014/main" id="{27334FB6-FD5C-4F03-B55C-7C3E05A87222}"/>
              </a:ext>
            </a:extLst>
          </p:cNvPr>
          <p:cNvSpPr/>
          <p:nvPr/>
        </p:nvSpPr>
        <p:spPr>
          <a:xfrm>
            <a:off x="6367054" y="4179244"/>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716613" y="342901"/>
            <a:ext cx="4722162" cy="571500"/>
          </a:xfrm>
        </p:spPr>
        <p:txBody>
          <a:bodyPr>
            <a:normAutofit fontScale="90000"/>
          </a:bodyPr>
          <a:lstStyle/>
          <a:p>
            <a:r>
              <a:rPr lang="en-US" b="1" dirty="0"/>
              <a:t>The Report</a:t>
            </a:r>
            <a:br>
              <a:rPr lang="en-US" b="1" dirty="0"/>
            </a:br>
            <a:endParaRPr lang="en-US" b="1" dirty="0"/>
          </a:p>
        </p:txBody>
      </p:sp>
      <p:sp>
        <p:nvSpPr>
          <p:cNvPr id="10" name="Text Placeholder 4">
            <a:extLst>
              <a:ext uri="{FF2B5EF4-FFF2-40B4-BE49-F238E27FC236}">
                <a16:creationId xmlns:a16="http://schemas.microsoft.com/office/drawing/2014/main" id="{AEDB1BD7-E90F-4189-99B4-BA7216396DE3}"/>
              </a:ext>
            </a:extLst>
          </p:cNvPr>
          <p:cNvSpPr txBox="1">
            <a:spLocks/>
          </p:cNvSpPr>
          <p:nvPr/>
        </p:nvSpPr>
        <p:spPr>
          <a:xfrm>
            <a:off x="5480797" y="555029"/>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Dashboard #1 General</a:t>
            </a:r>
          </a:p>
        </p:txBody>
      </p:sp>
      <p:sp>
        <p:nvSpPr>
          <p:cNvPr id="13" name="Freeform: Shape 12">
            <a:extLst>
              <a:ext uri="{FF2B5EF4-FFF2-40B4-BE49-F238E27FC236}">
                <a16:creationId xmlns:a16="http://schemas.microsoft.com/office/drawing/2014/main" id="{3DEB0F55-9354-4861-9134-EEF4D1564ABB}"/>
              </a:ext>
            </a:extLst>
          </p:cNvPr>
          <p:cNvSpPr/>
          <p:nvPr/>
        </p:nvSpPr>
        <p:spPr>
          <a:xfrm rot="15938836">
            <a:off x="5023056" y="996648"/>
            <a:ext cx="572470" cy="216142"/>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4">
            <a:extLst>
              <a:ext uri="{FF2B5EF4-FFF2-40B4-BE49-F238E27FC236}">
                <a16:creationId xmlns:a16="http://schemas.microsoft.com/office/drawing/2014/main" id="{66A98DDF-B86E-443C-9EF2-CC3092A07AD8}"/>
              </a:ext>
            </a:extLst>
          </p:cNvPr>
          <p:cNvSpPr txBox="1">
            <a:spLocks/>
          </p:cNvSpPr>
          <p:nvPr/>
        </p:nvSpPr>
        <p:spPr>
          <a:xfrm>
            <a:off x="10877637" y="4385310"/>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General Info</a:t>
            </a:r>
          </a:p>
        </p:txBody>
      </p:sp>
      <p:sp>
        <p:nvSpPr>
          <p:cNvPr id="16" name="Freeform: Shape 15">
            <a:extLst>
              <a:ext uri="{FF2B5EF4-FFF2-40B4-BE49-F238E27FC236}">
                <a16:creationId xmlns:a16="http://schemas.microsoft.com/office/drawing/2014/main" id="{F6B17C45-F061-487B-A8A4-370C20010DF1}"/>
              </a:ext>
            </a:extLst>
          </p:cNvPr>
          <p:cNvSpPr/>
          <p:nvPr/>
        </p:nvSpPr>
        <p:spPr>
          <a:xfrm>
            <a:off x="11223812" y="3060247"/>
            <a:ext cx="645458" cy="1006100"/>
          </a:xfrm>
          <a:custGeom>
            <a:avLst/>
            <a:gdLst>
              <a:gd name="connsiteX0" fmla="*/ 645458 w 645458"/>
              <a:gd name="connsiteY0" fmla="*/ 1006100 h 1006100"/>
              <a:gd name="connsiteX1" fmla="*/ 502023 w 645458"/>
              <a:gd name="connsiteY1" fmla="*/ 109629 h 1006100"/>
              <a:gd name="connsiteX2" fmla="*/ 0 w 645458"/>
              <a:gd name="connsiteY2" fmla="*/ 46876 h 1006100"/>
            </a:gdLst>
            <a:ahLst/>
            <a:cxnLst>
              <a:cxn ang="0">
                <a:pos x="connsiteX0" y="connsiteY0"/>
              </a:cxn>
              <a:cxn ang="0">
                <a:pos x="connsiteX1" y="connsiteY1"/>
              </a:cxn>
              <a:cxn ang="0">
                <a:pos x="connsiteX2" y="connsiteY2"/>
              </a:cxn>
            </a:cxnLst>
            <a:rect l="l" t="t" r="r" b="b"/>
            <a:pathLst>
              <a:path w="645458" h="1006100">
                <a:moveTo>
                  <a:pt x="645458" y="1006100"/>
                </a:moveTo>
                <a:cubicBezTo>
                  <a:pt x="627528" y="637800"/>
                  <a:pt x="609599" y="269500"/>
                  <a:pt x="502023" y="109629"/>
                </a:cubicBezTo>
                <a:cubicBezTo>
                  <a:pt x="394447" y="-50242"/>
                  <a:pt x="197223" y="-1683"/>
                  <a:pt x="0" y="46876"/>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3CB1CB4-76B9-463F-88C7-6AFA39212B2C}"/>
              </a:ext>
            </a:extLst>
          </p:cNvPr>
          <p:cNvSpPr/>
          <p:nvPr/>
        </p:nvSpPr>
        <p:spPr>
          <a:xfrm>
            <a:off x="600635" y="1039906"/>
            <a:ext cx="1434353" cy="1201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EC495307-3713-4745-A3F4-3EEB2B2CBEAF}"/>
              </a:ext>
            </a:extLst>
          </p:cNvPr>
          <p:cNvSpPr/>
          <p:nvPr/>
        </p:nvSpPr>
        <p:spPr>
          <a:xfrm rot="14323264">
            <a:off x="5603566" y="5746618"/>
            <a:ext cx="1219200" cy="568560"/>
          </a:xfrm>
          <a:custGeom>
            <a:avLst/>
            <a:gdLst>
              <a:gd name="connsiteX0" fmla="*/ 0 w 1219200"/>
              <a:gd name="connsiteY0" fmla="*/ 568560 h 568560"/>
              <a:gd name="connsiteX1" fmla="*/ 447675 w 1219200"/>
              <a:gd name="connsiteY1" fmla="*/ 6585 h 568560"/>
              <a:gd name="connsiteX2" fmla="*/ 1219200 w 1219200"/>
              <a:gd name="connsiteY2" fmla="*/ 311385 h 568560"/>
            </a:gdLst>
            <a:ahLst/>
            <a:cxnLst>
              <a:cxn ang="0">
                <a:pos x="connsiteX0" y="connsiteY0"/>
              </a:cxn>
              <a:cxn ang="0">
                <a:pos x="connsiteX1" y="connsiteY1"/>
              </a:cxn>
              <a:cxn ang="0">
                <a:pos x="connsiteX2" y="connsiteY2"/>
              </a:cxn>
            </a:cxnLst>
            <a:rect l="l" t="t" r="r" b="b"/>
            <a:pathLst>
              <a:path w="1219200" h="568560">
                <a:moveTo>
                  <a:pt x="0" y="568560"/>
                </a:moveTo>
                <a:cubicBezTo>
                  <a:pt x="122237" y="309003"/>
                  <a:pt x="244475" y="49447"/>
                  <a:pt x="447675" y="6585"/>
                </a:cubicBezTo>
                <a:cubicBezTo>
                  <a:pt x="650875" y="-36277"/>
                  <a:pt x="935037" y="137554"/>
                  <a:pt x="1219200" y="311385"/>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4">
            <a:extLst>
              <a:ext uri="{FF2B5EF4-FFF2-40B4-BE49-F238E27FC236}">
                <a16:creationId xmlns:a16="http://schemas.microsoft.com/office/drawing/2014/main" id="{173E4C63-BA1C-4BF0-A4EE-56BD32A5EA55}"/>
              </a:ext>
            </a:extLst>
          </p:cNvPr>
          <p:cNvSpPr txBox="1">
            <a:spLocks/>
          </p:cNvSpPr>
          <p:nvPr/>
        </p:nvSpPr>
        <p:spPr>
          <a:xfrm>
            <a:off x="7052427" y="5846232"/>
            <a:ext cx="4494114"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Parameters </a:t>
            </a:r>
          </a:p>
          <a:p>
            <a:pPr marL="0" indent="0">
              <a:buNone/>
            </a:pPr>
            <a:r>
              <a:rPr lang="en-US" sz="1800" dirty="0"/>
              <a:t>To decide how many books to show and decide minimum rating quantity required</a:t>
            </a:r>
          </a:p>
        </p:txBody>
      </p:sp>
      <p:pic>
        <p:nvPicPr>
          <p:cNvPr id="4" name="Picture 3">
            <a:extLst>
              <a:ext uri="{FF2B5EF4-FFF2-40B4-BE49-F238E27FC236}">
                <a16:creationId xmlns:a16="http://schemas.microsoft.com/office/drawing/2014/main" id="{7F627AD8-56F6-43BE-AF28-C5B477B646A9}"/>
              </a:ext>
            </a:extLst>
          </p:cNvPr>
          <p:cNvPicPr>
            <a:picLocks noChangeAspect="1"/>
          </p:cNvPicPr>
          <p:nvPr/>
        </p:nvPicPr>
        <p:blipFill>
          <a:blip r:embed="rId2"/>
          <a:stretch>
            <a:fillRect/>
          </a:stretch>
        </p:blipFill>
        <p:spPr>
          <a:xfrm>
            <a:off x="3052630" y="1506903"/>
            <a:ext cx="7825007" cy="3518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95F11EBD-B8AF-4ABC-856B-4937B143F7B5}"/>
              </a:ext>
            </a:extLst>
          </p:cNvPr>
          <p:cNvPicPr>
            <a:picLocks noChangeAspect="1"/>
          </p:cNvPicPr>
          <p:nvPr/>
        </p:nvPicPr>
        <p:blipFill>
          <a:blip r:embed="rId3"/>
          <a:stretch>
            <a:fillRect/>
          </a:stretch>
        </p:blipFill>
        <p:spPr>
          <a:xfrm>
            <a:off x="486519" y="1701223"/>
            <a:ext cx="2128157" cy="3205819"/>
          </a:xfrm>
          <a:prstGeom prst="round2DiagRect">
            <a:avLst>
              <a:gd name="adj1" fmla="val 16667"/>
              <a:gd name="adj2" fmla="val 5821"/>
            </a:avLst>
          </a:prstGeom>
          <a:ln w="88900" cap="sq">
            <a:solidFill>
              <a:srgbClr val="FFFFFF"/>
            </a:solidFill>
            <a:miter lim="800000"/>
          </a:ln>
          <a:effectLst>
            <a:outerShdw blurRad="254000" algn="tl" rotWithShape="0">
              <a:srgbClr val="000000">
                <a:alpha val="43000"/>
              </a:srgbClr>
            </a:outerShdw>
          </a:effectLst>
        </p:spPr>
      </p:pic>
      <p:sp>
        <p:nvSpPr>
          <p:cNvPr id="20" name="Freeform: Shape 19">
            <a:extLst>
              <a:ext uri="{FF2B5EF4-FFF2-40B4-BE49-F238E27FC236}">
                <a16:creationId xmlns:a16="http://schemas.microsoft.com/office/drawing/2014/main" id="{B3AA3E9D-B020-41A3-96FC-1174E7F425F8}"/>
              </a:ext>
            </a:extLst>
          </p:cNvPr>
          <p:cNvSpPr/>
          <p:nvPr/>
        </p:nvSpPr>
        <p:spPr>
          <a:xfrm rot="6328528" flipV="1">
            <a:off x="359223" y="5286625"/>
            <a:ext cx="572470" cy="447971"/>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4">
            <a:extLst>
              <a:ext uri="{FF2B5EF4-FFF2-40B4-BE49-F238E27FC236}">
                <a16:creationId xmlns:a16="http://schemas.microsoft.com/office/drawing/2014/main" id="{6F44AC0D-E158-4DED-97AD-0E546CF8BE10}"/>
              </a:ext>
            </a:extLst>
          </p:cNvPr>
          <p:cNvSpPr txBox="1">
            <a:spLocks/>
          </p:cNvSpPr>
          <p:nvPr/>
        </p:nvSpPr>
        <p:spPr>
          <a:xfrm>
            <a:off x="970909" y="5639890"/>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Measures</a:t>
            </a:r>
          </a:p>
          <a:p>
            <a:pPr marL="0" indent="0">
              <a:buNone/>
            </a:pPr>
            <a:r>
              <a:rPr lang="en-US" sz="1800" dirty="0"/>
              <a:t>Notice ‘I’ and ‘E’ Signifiers</a:t>
            </a:r>
          </a:p>
        </p:txBody>
      </p:sp>
    </p:spTree>
    <p:extLst>
      <p:ext uri="{BB962C8B-B14F-4D97-AF65-F5344CB8AC3E}">
        <p14:creationId xmlns:p14="http://schemas.microsoft.com/office/powerpoint/2010/main" val="39168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a:bodyPr>
          <a:lstStyle/>
          <a:p>
            <a:r>
              <a:rPr lang="en-US" dirty="0"/>
              <a:t>Findings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solidFill>
                  <a:srgbClr val="F9D448"/>
                </a:solidFill>
              </a:rPr>
              <a:t>Geographical Data</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05201"/>
            <a:ext cx="10672166" cy="3627020"/>
          </a:xfrm>
        </p:spPr>
        <p:txBody>
          <a:bodyPr>
            <a:normAutofit/>
          </a:bodyPr>
          <a:lstStyle/>
          <a:p>
            <a:r>
              <a:rPr lang="en-US" dirty="0"/>
              <a:t>Most of the ratings came from the US and Canada, so generalizing findings is not without risk</a:t>
            </a:r>
            <a:endParaRPr lang="he-IL" dirty="0"/>
          </a:p>
          <a:p>
            <a:r>
              <a:rPr lang="en-US" dirty="0"/>
              <a:t>Top authors did vary across Countries to some degree, even between US and Canada</a:t>
            </a:r>
          </a:p>
          <a:p>
            <a:r>
              <a:rPr lang="en-US" dirty="0"/>
              <a:t>Local authors did impact popularity, for example Spain's top ten authors included Spanish writing authors.</a:t>
            </a:r>
          </a:p>
          <a:p>
            <a:r>
              <a:rPr lang="en-US" dirty="0"/>
              <a:t>Iran surprisingly contributed over 1000 ratings to the database, highest in all the middle east</a:t>
            </a:r>
          </a:p>
          <a:p>
            <a:r>
              <a:rPr lang="en-US" dirty="0"/>
              <a:t>Australia most avid readers in the pacific with over 14,000 ratings compared to China’s 550.</a:t>
            </a:r>
          </a:p>
          <a:p>
            <a:r>
              <a:rPr lang="en-US" dirty="0"/>
              <a:t>And our own Israel with a humble 200 ratings</a:t>
            </a:r>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sz="1100" dirty="0"/>
          </a:p>
        </p:txBody>
      </p:sp>
      <p:sp>
        <p:nvSpPr>
          <p:cNvPr id="14" name="Rectangle 13">
            <a:extLst>
              <a:ext uri="{FF2B5EF4-FFF2-40B4-BE49-F238E27FC236}">
                <a16:creationId xmlns:a16="http://schemas.microsoft.com/office/drawing/2014/main" id="{8E9ABC5D-F2A0-42C9-A508-522F22113BB3}"/>
              </a:ext>
            </a:extLst>
          </p:cNvPr>
          <p:cNvSpPr/>
          <p:nvPr/>
        </p:nvSpPr>
        <p:spPr>
          <a:xfrm>
            <a:off x="5988424" y="1013012"/>
            <a:ext cx="3541058" cy="1287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C7870FB-C2B1-4980-8C9C-6F1E321F512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301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716613" y="342901"/>
            <a:ext cx="4722162" cy="571500"/>
          </a:xfrm>
        </p:spPr>
        <p:txBody>
          <a:bodyPr>
            <a:normAutofit fontScale="90000"/>
          </a:bodyPr>
          <a:lstStyle/>
          <a:p>
            <a:r>
              <a:rPr lang="en-US" b="1" dirty="0"/>
              <a:t>The Geographical Data</a:t>
            </a:r>
            <a:br>
              <a:rPr lang="en-US" b="1" dirty="0"/>
            </a:br>
            <a:endParaRPr lang="en-US" b="1" dirty="0"/>
          </a:p>
        </p:txBody>
      </p:sp>
      <p:sp>
        <p:nvSpPr>
          <p:cNvPr id="10" name="Text Placeholder 4">
            <a:extLst>
              <a:ext uri="{FF2B5EF4-FFF2-40B4-BE49-F238E27FC236}">
                <a16:creationId xmlns:a16="http://schemas.microsoft.com/office/drawing/2014/main" id="{AEDB1BD7-E90F-4189-99B4-BA7216396DE3}"/>
              </a:ext>
            </a:extLst>
          </p:cNvPr>
          <p:cNvSpPr txBox="1">
            <a:spLocks/>
          </p:cNvSpPr>
          <p:nvPr/>
        </p:nvSpPr>
        <p:spPr>
          <a:xfrm>
            <a:off x="8618444" y="124625"/>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USA on top as always</a:t>
            </a:r>
          </a:p>
        </p:txBody>
      </p:sp>
      <p:sp>
        <p:nvSpPr>
          <p:cNvPr id="13" name="Freeform: Shape 12">
            <a:extLst>
              <a:ext uri="{FF2B5EF4-FFF2-40B4-BE49-F238E27FC236}">
                <a16:creationId xmlns:a16="http://schemas.microsoft.com/office/drawing/2014/main" id="{3DEB0F55-9354-4861-9134-EEF4D1564ABB}"/>
              </a:ext>
            </a:extLst>
          </p:cNvPr>
          <p:cNvSpPr/>
          <p:nvPr/>
        </p:nvSpPr>
        <p:spPr>
          <a:xfrm rot="14424048">
            <a:off x="8308515" y="584750"/>
            <a:ext cx="572470" cy="216142"/>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4">
            <a:extLst>
              <a:ext uri="{FF2B5EF4-FFF2-40B4-BE49-F238E27FC236}">
                <a16:creationId xmlns:a16="http://schemas.microsoft.com/office/drawing/2014/main" id="{66A98DDF-B86E-443C-9EF2-CC3092A07AD8}"/>
              </a:ext>
            </a:extLst>
          </p:cNvPr>
          <p:cNvSpPr txBox="1">
            <a:spLocks/>
          </p:cNvSpPr>
          <p:nvPr/>
        </p:nvSpPr>
        <p:spPr>
          <a:xfrm>
            <a:off x="10457542" y="3125623"/>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Trends of top authors</a:t>
            </a:r>
          </a:p>
          <a:p>
            <a:pPr marL="0" indent="0">
              <a:buNone/>
            </a:pPr>
            <a:r>
              <a:rPr lang="en-US" sz="1800" dirty="0"/>
              <a:t>Data is heavily skewed by US</a:t>
            </a:r>
          </a:p>
        </p:txBody>
      </p:sp>
      <p:sp>
        <p:nvSpPr>
          <p:cNvPr id="16" name="Freeform: Shape 15">
            <a:extLst>
              <a:ext uri="{FF2B5EF4-FFF2-40B4-BE49-F238E27FC236}">
                <a16:creationId xmlns:a16="http://schemas.microsoft.com/office/drawing/2014/main" id="{F6B17C45-F061-487B-A8A4-370C20010DF1}"/>
              </a:ext>
            </a:extLst>
          </p:cNvPr>
          <p:cNvSpPr/>
          <p:nvPr/>
        </p:nvSpPr>
        <p:spPr>
          <a:xfrm rot="16676565">
            <a:off x="9530781" y="3381052"/>
            <a:ext cx="645458" cy="1006100"/>
          </a:xfrm>
          <a:custGeom>
            <a:avLst/>
            <a:gdLst>
              <a:gd name="connsiteX0" fmla="*/ 645458 w 645458"/>
              <a:gd name="connsiteY0" fmla="*/ 1006100 h 1006100"/>
              <a:gd name="connsiteX1" fmla="*/ 502023 w 645458"/>
              <a:gd name="connsiteY1" fmla="*/ 109629 h 1006100"/>
              <a:gd name="connsiteX2" fmla="*/ 0 w 645458"/>
              <a:gd name="connsiteY2" fmla="*/ 46876 h 1006100"/>
            </a:gdLst>
            <a:ahLst/>
            <a:cxnLst>
              <a:cxn ang="0">
                <a:pos x="connsiteX0" y="connsiteY0"/>
              </a:cxn>
              <a:cxn ang="0">
                <a:pos x="connsiteX1" y="connsiteY1"/>
              </a:cxn>
              <a:cxn ang="0">
                <a:pos x="connsiteX2" y="connsiteY2"/>
              </a:cxn>
            </a:cxnLst>
            <a:rect l="l" t="t" r="r" b="b"/>
            <a:pathLst>
              <a:path w="645458" h="1006100">
                <a:moveTo>
                  <a:pt x="645458" y="1006100"/>
                </a:moveTo>
                <a:cubicBezTo>
                  <a:pt x="627528" y="637800"/>
                  <a:pt x="609599" y="269500"/>
                  <a:pt x="502023" y="109629"/>
                </a:cubicBezTo>
                <a:cubicBezTo>
                  <a:pt x="394447" y="-50242"/>
                  <a:pt x="197223" y="-1683"/>
                  <a:pt x="0" y="46876"/>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3CB1CB4-76B9-463F-88C7-6AFA39212B2C}"/>
              </a:ext>
            </a:extLst>
          </p:cNvPr>
          <p:cNvSpPr/>
          <p:nvPr/>
        </p:nvSpPr>
        <p:spPr>
          <a:xfrm>
            <a:off x="600635" y="1039906"/>
            <a:ext cx="1434353" cy="1201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B3AA3E9D-B020-41A3-96FC-1174E7F425F8}"/>
              </a:ext>
            </a:extLst>
          </p:cNvPr>
          <p:cNvSpPr/>
          <p:nvPr/>
        </p:nvSpPr>
        <p:spPr>
          <a:xfrm rot="6328528" flipV="1">
            <a:off x="1933483" y="4214372"/>
            <a:ext cx="572470" cy="447971"/>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4">
            <a:extLst>
              <a:ext uri="{FF2B5EF4-FFF2-40B4-BE49-F238E27FC236}">
                <a16:creationId xmlns:a16="http://schemas.microsoft.com/office/drawing/2014/main" id="{6F44AC0D-E158-4DED-97AD-0E546CF8BE10}"/>
              </a:ext>
            </a:extLst>
          </p:cNvPr>
          <p:cNvSpPr txBox="1">
            <a:spLocks/>
          </p:cNvSpPr>
          <p:nvPr/>
        </p:nvSpPr>
        <p:spPr>
          <a:xfrm>
            <a:off x="2338490" y="4717146"/>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More Local Authors</a:t>
            </a:r>
          </a:p>
        </p:txBody>
      </p:sp>
      <p:pic>
        <p:nvPicPr>
          <p:cNvPr id="7" name="Picture 6">
            <a:extLst>
              <a:ext uri="{FF2B5EF4-FFF2-40B4-BE49-F238E27FC236}">
                <a16:creationId xmlns:a16="http://schemas.microsoft.com/office/drawing/2014/main" id="{4FA66A61-DD44-4180-8CB9-245381E51327}"/>
              </a:ext>
            </a:extLst>
          </p:cNvPr>
          <p:cNvPicPr>
            <a:picLocks noChangeAspect="1"/>
          </p:cNvPicPr>
          <p:nvPr/>
        </p:nvPicPr>
        <p:blipFill>
          <a:blip r:embed="rId2"/>
          <a:stretch>
            <a:fillRect/>
          </a:stretch>
        </p:blipFill>
        <p:spPr>
          <a:xfrm>
            <a:off x="431266" y="1413572"/>
            <a:ext cx="1524132" cy="2819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B664967C-3954-4536-A65A-6548067DF5B2}"/>
              </a:ext>
            </a:extLst>
          </p:cNvPr>
          <p:cNvPicPr>
            <a:picLocks noChangeAspect="1"/>
          </p:cNvPicPr>
          <p:nvPr/>
        </p:nvPicPr>
        <p:blipFill>
          <a:blip r:embed="rId3"/>
          <a:stretch>
            <a:fillRect/>
          </a:stretch>
        </p:blipFill>
        <p:spPr>
          <a:xfrm>
            <a:off x="2338490" y="1413572"/>
            <a:ext cx="1478408" cy="2804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876C4B56-E38E-4EC6-9F67-66E8B2BE1C44}"/>
              </a:ext>
            </a:extLst>
          </p:cNvPr>
          <p:cNvPicPr>
            <a:picLocks noChangeAspect="1"/>
          </p:cNvPicPr>
          <p:nvPr/>
        </p:nvPicPr>
        <p:blipFill>
          <a:blip r:embed="rId4"/>
          <a:stretch>
            <a:fillRect/>
          </a:stretch>
        </p:blipFill>
        <p:spPr>
          <a:xfrm>
            <a:off x="4650323" y="4330484"/>
            <a:ext cx="6344381" cy="1885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a:extLst>
              <a:ext uri="{FF2B5EF4-FFF2-40B4-BE49-F238E27FC236}">
                <a16:creationId xmlns:a16="http://schemas.microsoft.com/office/drawing/2014/main" id="{B35DE782-2F56-45CD-A107-A06642E4BA00}"/>
              </a:ext>
            </a:extLst>
          </p:cNvPr>
          <p:cNvPicPr>
            <a:picLocks noChangeAspect="1"/>
          </p:cNvPicPr>
          <p:nvPr/>
        </p:nvPicPr>
        <p:blipFill>
          <a:blip r:embed="rId5"/>
          <a:stretch>
            <a:fillRect/>
          </a:stretch>
        </p:blipFill>
        <p:spPr>
          <a:xfrm>
            <a:off x="10942212" y="4438357"/>
            <a:ext cx="1249788" cy="1851820"/>
          </a:xfrm>
          <a:prstGeom prst="rect">
            <a:avLst/>
          </a:prstGeom>
        </p:spPr>
      </p:pic>
      <p:pic>
        <p:nvPicPr>
          <p:cNvPr id="25" name="Picture 24">
            <a:extLst>
              <a:ext uri="{FF2B5EF4-FFF2-40B4-BE49-F238E27FC236}">
                <a16:creationId xmlns:a16="http://schemas.microsoft.com/office/drawing/2014/main" id="{411D8B29-3796-4CA2-BEC7-DDE73C3A84A5}"/>
              </a:ext>
            </a:extLst>
          </p:cNvPr>
          <p:cNvPicPr>
            <a:picLocks noChangeAspect="1"/>
          </p:cNvPicPr>
          <p:nvPr/>
        </p:nvPicPr>
        <p:blipFill>
          <a:blip r:embed="rId6"/>
          <a:stretch>
            <a:fillRect/>
          </a:stretch>
        </p:blipFill>
        <p:spPr>
          <a:xfrm>
            <a:off x="4304145" y="1858822"/>
            <a:ext cx="2792932" cy="1013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a:extLst>
              <a:ext uri="{FF2B5EF4-FFF2-40B4-BE49-F238E27FC236}">
                <a16:creationId xmlns:a16="http://schemas.microsoft.com/office/drawing/2014/main" id="{A8A9DA81-3D20-48CC-9025-A4348E57BE23}"/>
              </a:ext>
            </a:extLst>
          </p:cNvPr>
          <p:cNvPicPr>
            <a:picLocks noChangeAspect="1"/>
          </p:cNvPicPr>
          <p:nvPr/>
        </p:nvPicPr>
        <p:blipFill>
          <a:blip r:embed="rId7"/>
          <a:stretch>
            <a:fillRect/>
          </a:stretch>
        </p:blipFill>
        <p:spPr>
          <a:xfrm>
            <a:off x="7887856" y="1173465"/>
            <a:ext cx="3589331" cy="127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 Placeholder 4">
            <a:extLst>
              <a:ext uri="{FF2B5EF4-FFF2-40B4-BE49-F238E27FC236}">
                <a16:creationId xmlns:a16="http://schemas.microsoft.com/office/drawing/2014/main" id="{BF9B4F64-AB46-4658-B488-D0E2D31D1055}"/>
              </a:ext>
            </a:extLst>
          </p:cNvPr>
          <p:cNvSpPr txBox="1">
            <a:spLocks/>
          </p:cNvSpPr>
          <p:nvPr/>
        </p:nvSpPr>
        <p:spPr>
          <a:xfrm>
            <a:off x="4850110" y="944980"/>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Highest in the middle east!</a:t>
            </a:r>
          </a:p>
        </p:txBody>
      </p:sp>
      <p:sp>
        <p:nvSpPr>
          <p:cNvPr id="29" name="Freeform: Shape 28">
            <a:extLst>
              <a:ext uri="{FF2B5EF4-FFF2-40B4-BE49-F238E27FC236}">
                <a16:creationId xmlns:a16="http://schemas.microsoft.com/office/drawing/2014/main" id="{9F28E1F4-6C27-4F10-B5DB-7495EA0032E6}"/>
              </a:ext>
            </a:extLst>
          </p:cNvPr>
          <p:cNvSpPr/>
          <p:nvPr/>
        </p:nvSpPr>
        <p:spPr>
          <a:xfrm rot="15758738">
            <a:off x="4200252" y="1164778"/>
            <a:ext cx="753989" cy="606952"/>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245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a:bodyPr>
          <a:lstStyle/>
          <a:p>
            <a:r>
              <a:rPr lang="en-US" dirty="0"/>
              <a:t>Findings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solidFill>
                  <a:srgbClr val="F9D448"/>
                </a:solidFill>
              </a:rPr>
              <a:t>Publishing Year Data</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05201"/>
            <a:ext cx="10672166" cy="3627020"/>
          </a:xfrm>
        </p:spPr>
        <p:txBody>
          <a:bodyPr>
            <a:normAutofit/>
          </a:bodyPr>
          <a:lstStyle/>
          <a:p>
            <a:pPr marL="0" indent="0">
              <a:buNone/>
            </a:pPr>
            <a:endParaRPr lang="en-US" dirty="0"/>
          </a:p>
          <a:p>
            <a:r>
              <a:rPr lang="en-US" dirty="0"/>
              <a:t>Although there was much competition in terms of book publications prior to 1985, ‘Harlequin’ remains the most proficient publisher since.</a:t>
            </a:r>
          </a:p>
          <a:p>
            <a:r>
              <a:rPr lang="en-US" dirty="0"/>
              <a:t>Books Prior to 1980 usually read most by people in their 20’s while more recent books are read most by people in their 30’s.</a:t>
            </a:r>
          </a:p>
          <a:p>
            <a:r>
              <a:rPr lang="en-US" dirty="0"/>
              <a:t>Although Teens and Children don’t represent much of the database, They at times read as much old titles (prior 1940) as other age groups, and sometimes even the largest demographics of readers.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sz="1100" dirty="0"/>
          </a:p>
        </p:txBody>
      </p:sp>
      <p:sp>
        <p:nvSpPr>
          <p:cNvPr id="14" name="Rectangle 13">
            <a:extLst>
              <a:ext uri="{FF2B5EF4-FFF2-40B4-BE49-F238E27FC236}">
                <a16:creationId xmlns:a16="http://schemas.microsoft.com/office/drawing/2014/main" id="{8E9ABC5D-F2A0-42C9-A508-522F22113BB3}"/>
              </a:ext>
            </a:extLst>
          </p:cNvPr>
          <p:cNvSpPr/>
          <p:nvPr/>
        </p:nvSpPr>
        <p:spPr>
          <a:xfrm>
            <a:off x="5988424" y="1013012"/>
            <a:ext cx="3541058" cy="1287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C7870FB-C2B1-4980-8C9C-6F1E321F512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695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716613" y="342901"/>
            <a:ext cx="4722162" cy="571500"/>
          </a:xfrm>
        </p:spPr>
        <p:txBody>
          <a:bodyPr>
            <a:normAutofit fontScale="90000"/>
          </a:bodyPr>
          <a:lstStyle/>
          <a:p>
            <a:r>
              <a:rPr lang="en-US" b="1" dirty="0"/>
              <a:t>Publishing Year Data</a:t>
            </a:r>
            <a:br>
              <a:rPr lang="en-US" b="1" dirty="0"/>
            </a:br>
            <a:endParaRPr lang="en-US" b="1" dirty="0"/>
          </a:p>
        </p:txBody>
      </p:sp>
      <p:sp>
        <p:nvSpPr>
          <p:cNvPr id="10" name="Text Placeholder 4">
            <a:extLst>
              <a:ext uri="{FF2B5EF4-FFF2-40B4-BE49-F238E27FC236}">
                <a16:creationId xmlns:a16="http://schemas.microsoft.com/office/drawing/2014/main" id="{AEDB1BD7-E90F-4189-99B4-BA7216396DE3}"/>
              </a:ext>
            </a:extLst>
          </p:cNvPr>
          <p:cNvSpPr txBox="1">
            <a:spLocks/>
          </p:cNvSpPr>
          <p:nvPr/>
        </p:nvSpPr>
        <p:spPr>
          <a:xfrm>
            <a:off x="5480797" y="555029"/>
            <a:ext cx="3286685"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Books from 1952</a:t>
            </a:r>
          </a:p>
          <a:p>
            <a:pPr marL="0" indent="0">
              <a:buNone/>
            </a:pPr>
            <a:r>
              <a:rPr lang="en-US" sz="1800" dirty="0"/>
              <a:t>Who said kids don’t read classical literature</a:t>
            </a:r>
          </a:p>
        </p:txBody>
      </p:sp>
      <p:sp>
        <p:nvSpPr>
          <p:cNvPr id="13" name="Freeform: Shape 12">
            <a:extLst>
              <a:ext uri="{FF2B5EF4-FFF2-40B4-BE49-F238E27FC236}">
                <a16:creationId xmlns:a16="http://schemas.microsoft.com/office/drawing/2014/main" id="{3DEB0F55-9354-4861-9134-EEF4D1564ABB}"/>
              </a:ext>
            </a:extLst>
          </p:cNvPr>
          <p:cNvSpPr/>
          <p:nvPr/>
        </p:nvSpPr>
        <p:spPr>
          <a:xfrm rot="15938836">
            <a:off x="5023056" y="996648"/>
            <a:ext cx="572470" cy="216142"/>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3CB1CB4-76B9-463F-88C7-6AFA39212B2C}"/>
              </a:ext>
            </a:extLst>
          </p:cNvPr>
          <p:cNvSpPr/>
          <p:nvPr/>
        </p:nvSpPr>
        <p:spPr>
          <a:xfrm>
            <a:off x="600635" y="1039906"/>
            <a:ext cx="1434353" cy="1201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EC495307-3713-4745-A3F4-3EEB2B2CBEAF}"/>
              </a:ext>
            </a:extLst>
          </p:cNvPr>
          <p:cNvSpPr/>
          <p:nvPr/>
        </p:nvSpPr>
        <p:spPr>
          <a:xfrm rot="19443592" flipV="1">
            <a:off x="9273843" y="5507111"/>
            <a:ext cx="1438000" cy="379031"/>
          </a:xfrm>
          <a:custGeom>
            <a:avLst/>
            <a:gdLst>
              <a:gd name="connsiteX0" fmla="*/ 0 w 1219200"/>
              <a:gd name="connsiteY0" fmla="*/ 568560 h 568560"/>
              <a:gd name="connsiteX1" fmla="*/ 447675 w 1219200"/>
              <a:gd name="connsiteY1" fmla="*/ 6585 h 568560"/>
              <a:gd name="connsiteX2" fmla="*/ 1219200 w 1219200"/>
              <a:gd name="connsiteY2" fmla="*/ 311385 h 568560"/>
            </a:gdLst>
            <a:ahLst/>
            <a:cxnLst>
              <a:cxn ang="0">
                <a:pos x="connsiteX0" y="connsiteY0"/>
              </a:cxn>
              <a:cxn ang="0">
                <a:pos x="connsiteX1" y="connsiteY1"/>
              </a:cxn>
              <a:cxn ang="0">
                <a:pos x="connsiteX2" y="connsiteY2"/>
              </a:cxn>
            </a:cxnLst>
            <a:rect l="l" t="t" r="r" b="b"/>
            <a:pathLst>
              <a:path w="1219200" h="568560">
                <a:moveTo>
                  <a:pt x="0" y="568560"/>
                </a:moveTo>
                <a:cubicBezTo>
                  <a:pt x="122237" y="309003"/>
                  <a:pt x="244475" y="49447"/>
                  <a:pt x="447675" y="6585"/>
                </a:cubicBezTo>
                <a:cubicBezTo>
                  <a:pt x="650875" y="-36277"/>
                  <a:pt x="935037" y="137554"/>
                  <a:pt x="1219200" y="311385"/>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4">
            <a:extLst>
              <a:ext uri="{FF2B5EF4-FFF2-40B4-BE49-F238E27FC236}">
                <a16:creationId xmlns:a16="http://schemas.microsoft.com/office/drawing/2014/main" id="{173E4C63-BA1C-4BF0-A4EE-56BD32A5EA55}"/>
              </a:ext>
            </a:extLst>
          </p:cNvPr>
          <p:cNvSpPr txBox="1">
            <a:spLocks/>
          </p:cNvSpPr>
          <p:nvPr/>
        </p:nvSpPr>
        <p:spPr>
          <a:xfrm>
            <a:off x="7052427" y="5846232"/>
            <a:ext cx="4494114"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30-40 rate the most </a:t>
            </a:r>
          </a:p>
          <a:p>
            <a:pPr marL="0" indent="0">
              <a:buNone/>
            </a:pPr>
            <a:r>
              <a:rPr lang="en-US" sz="1800" dirty="0"/>
              <a:t>30’s are for gaining wisdom it seems</a:t>
            </a:r>
          </a:p>
        </p:txBody>
      </p:sp>
      <p:sp>
        <p:nvSpPr>
          <p:cNvPr id="20" name="Freeform: Shape 19">
            <a:extLst>
              <a:ext uri="{FF2B5EF4-FFF2-40B4-BE49-F238E27FC236}">
                <a16:creationId xmlns:a16="http://schemas.microsoft.com/office/drawing/2014/main" id="{B3AA3E9D-B020-41A3-96FC-1174E7F425F8}"/>
              </a:ext>
            </a:extLst>
          </p:cNvPr>
          <p:cNvSpPr/>
          <p:nvPr/>
        </p:nvSpPr>
        <p:spPr>
          <a:xfrm rot="15271127" flipV="1">
            <a:off x="1298029" y="2836261"/>
            <a:ext cx="572470" cy="447971"/>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4">
            <a:extLst>
              <a:ext uri="{FF2B5EF4-FFF2-40B4-BE49-F238E27FC236}">
                <a16:creationId xmlns:a16="http://schemas.microsoft.com/office/drawing/2014/main" id="{6F44AC0D-E158-4DED-97AD-0E546CF8BE10}"/>
              </a:ext>
            </a:extLst>
          </p:cNvPr>
          <p:cNvSpPr txBox="1">
            <a:spLocks/>
          </p:cNvSpPr>
          <p:nvPr/>
        </p:nvSpPr>
        <p:spPr>
          <a:xfrm>
            <a:off x="49823" y="2420963"/>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Harlequin Dominates</a:t>
            </a:r>
          </a:p>
        </p:txBody>
      </p:sp>
      <p:pic>
        <p:nvPicPr>
          <p:cNvPr id="5" name="Picture 4">
            <a:extLst>
              <a:ext uri="{FF2B5EF4-FFF2-40B4-BE49-F238E27FC236}">
                <a16:creationId xmlns:a16="http://schemas.microsoft.com/office/drawing/2014/main" id="{2803577F-02B7-4980-B179-309A54A1B534}"/>
              </a:ext>
            </a:extLst>
          </p:cNvPr>
          <p:cNvPicPr>
            <a:picLocks noChangeAspect="1"/>
          </p:cNvPicPr>
          <p:nvPr/>
        </p:nvPicPr>
        <p:blipFill>
          <a:blip r:embed="rId2"/>
          <a:stretch>
            <a:fillRect/>
          </a:stretch>
        </p:blipFill>
        <p:spPr>
          <a:xfrm>
            <a:off x="115489" y="3429000"/>
            <a:ext cx="2353029" cy="2981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205AE9E-605F-4C71-A51D-A687310C42C9}"/>
              </a:ext>
            </a:extLst>
          </p:cNvPr>
          <p:cNvPicPr>
            <a:picLocks noChangeAspect="1"/>
          </p:cNvPicPr>
          <p:nvPr/>
        </p:nvPicPr>
        <p:blipFill>
          <a:blip r:embed="rId3"/>
          <a:stretch>
            <a:fillRect/>
          </a:stretch>
        </p:blipFill>
        <p:spPr>
          <a:xfrm>
            <a:off x="2868970" y="3429000"/>
            <a:ext cx="2351935" cy="2981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886A28D4-7FE6-4671-87FD-DAB6BE62505D}"/>
              </a:ext>
            </a:extLst>
          </p:cNvPr>
          <p:cNvPicPr>
            <a:picLocks noChangeAspect="1"/>
          </p:cNvPicPr>
          <p:nvPr/>
        </p:nvPicPr>
        <p:blipFill>
          <a:blip r:embed="rId4"/>
          <a:stretch>
            <a:fillRect/>
          </a:stretch>
        </p:blipFill>
        <p:spPr>
          <a:xfrm>
            <a:off x="4126679" y="1505631"/>
            <a:ext cx="7742591" cy="15546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653C5B12-5952-49CE-9AAC-ED7AFE1A1D2F}"/>
              </a:ext>
            </a:extLst>
          </p:cNvPr>
          <p:cNvPicPr>
            <a:picLocks noChangeAspect="1"/>
          </p:cNvPicPr>
          <p:nvPr/>
        </p:nvPicPr>
        <p:blipFill>
          <a:blip r:embed="rId5"/>
          <a:stretch>
            <a:fillRect/>
          </a:stretch>
        </p:blipFill>
        <p:spPr>
          <a:xfrm>
            <a:off x="5646676" y="4237135"/>
            <a:ext cx="6222594" cy="983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565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vert="horz" lIns="91440" tIns="45720" rIns="91440" bIns="45720" rtlCol="0">
            <a:noAutofit/>
          </a:bodyPr>
          <a:lstStyle/>
          <a:p>
            <a:r>
              <a:rPr lang="en-US" dirty="0">
                <a:solidFill>
                  <a:srgbClr val="F9D448"/>
                </a:solidFill>
              </a:rPr>
              <a:t>Data Cleaning</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Took majority of time but done professionally</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vert="horz" lIns="91440" tIns="45720" rIns="91440" bIns="45720" rtlCol="0">
            <a:noAutofit/>
          </a:bodyPr>
          <a:lstStyle/>
          <a:p>
            <a:r>
              <a:rPr lang="en-US" dirty="0">
                <a:solidFill>
                  <a:srgbClr val="F9D448"/>
                </a:solidFill>
              </a:rPr>
              <a:t>Tableau </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Quite simple to understand and versatile.</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vert="horz" lIns="91440" tIns="45720" rIns="91440" bIns="45720" rtlCol="0">
            <a:noAutofit/>
          </a:bodyPr>
          <a:lstStyle/>
          <a:p>
            <a:r>
              <a:rPr lang="en-US" dirty="0">
                <a:solidFill>
                  <a:srgbClr val="F9D448"/>
                </a:solidFill>
              </a:rPr>
              <a:t>Findings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Kids read old classic books </a:t>
            </a:r>
          </a:p>
          <a:p>
            <a:r>
              <a:rPr lang="en-US" dirty="0"/>
              <a:t>Countries love their own authors but not exclusively</a:t>
            </a:r>
          </a:p>
          <a:p>
            <a:r>
              <a:rPr lang="en-US" dirty="0"/>
              <a:t>Seems like Iran reads a lot, compared to her neighbors</a:t>
            </a:r>
          </a:p>
          <a:p>
            <a:endParaRPr lang="en-US" dirty="0"/>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vert="horz" lIns="91440" tIns="45720" rIns="91440" bIns="45720" rtlCol="0">
            <a:noAutofit/>
          </a:bodyPr>
          <a:lstStyle/>
          <a:p>
            <a:r>
              <a:rPr lang="en-US" dirty="0">
                <a:solidFill>
                  <a:srgbClr val="F9D448"/>
                </a:solidFill>
              </a:rPr>
              <a:t>What are we missing</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Substantial data on Asia and other areas could prove to be highly insightful</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vert="horz" lIns="91440" tIns="45720" rIns="91440" bIns="45720" rtlCol="0">
            <a:noAutofit/>
          </a:bodyPr>
          <a:lstStyle/>
          <a:p>
            <a:r>
              <a:rPr lang="en-US" dirty="0">
                <a:solidFill>
                  <a:srgbClr val="F9D448"/>
                </a:solidFill>
              </a:rPr>
              <a:t>Our Team</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Proved successful in this project, We are 100% sure Amir won't be disappointed.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Book Rating Analysis</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October 20, 2022</a:t>
            </a:fld>
            <a:endParaRPr lang="en-US" dirty="0"/>
          </a:p>
        </p:txBody>
      </p:sp>
      <p:sp>
        <p:nvSpPr>
          <p:cNvPr id="17" name="Rectangle 16">
            <a:extLst>
              <a:ext uri="{FF2B5EF4-FFF2-40B4-BE49-F238E27FC236}">
                <a16:creationId xmlns:a16="http://schemas.microsoft.com/office/drawing/2014/main" id="{8CF4F8F3-A2A2-43C1-AB86-4A6EA8BC87AB}"/>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384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normAutofit fontScale="92500" lnSpcReduction="20000"/>
          </a:bodyPr>
          <a:lstStyle/>
          <a:p>
            <a:r>
              <a:rPr lang="en-US" dirty="0"/>
              <a:t>Amir, for your patience, your cool, and your humor.</a:t>
            </a:r>
          </a:p>
          <a:p>
            <a:r>
              <a:rPr lang="en-US" dirty="0"/>
              <a:t>Thanks for an intensely enriching course.</a:t>
            </a:r>
          </a:p>
          <a:p>
            <a:endParaRPr lang="en-US" dirty="0"/>
          </a:p>
          <a:p>
            <a:r>
              <a:rPr lang="en-US" dirty="0"/>
              <a:t>The Boys</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8" name="Rectangle 7">
            <a:extLst>
              <a:ext uri="{FF2B5EF4-FFF2-40B4-BE49-F238E27FC236}">
                <a16:creationId xmlns:a16="http://schemas.microsoft.com/office/drawing/2014/main" id="{5E9CFE1F-F878-4541-976F-4A317285BD81}"/>
              </a:ext>
            </a:extLst>
          </p:cNvPr>
          <p:cNvSpPr/>
          <p:nvPr/>
        </p:nvSpPr>
        <p:spPr>
          <a:xfrm>
            <a:off x="6889693" y="3179828"/>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2252382" y="5203181"/>
            <a:ext cx="2133600" cy="205837"/>
          </a:xfrm>
        </p:spPr>
        <p:txBody>
          <a:bodyPr/>
          <a:lstStyle/>
          <a:p>
            <a:r>
              <a:rPr lang="en-US" dirty="0"/>
              <a:t>Adam</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2252382" y="5609605"/>
            <a:ext cx="2133600" cy="369332"/>
          </a:xfrm>
        </p:spPr>
        <p:txBody>
          <a:bodyPr/>
          <a:lstStyle/>
          <a:p>
            <a:r>
              <a:rPr lang="en-US" dirty="0"/>
              <a:t>Apache Pilot</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4962924" y="5203181"/>
            <a:ext cx="2128157" cy="205837"/>
          </a:xfrm>
        </p:spPr>
        <p:txBody>
          <a:bodyPr/>
          <a:lstStyle/>
          <a:p>
            <a:r>
              <a:rPr lang="en-US" dirty="0" err="1"/>
              <a:t>Aminadav</a:t>
            </a:r>
            <a:endParaRPr lang="en-US" dirty="0"/>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4962924" y="5609605"/>
            <a:ext cx="2128157" cy="369332"/>
          </a:xfrm>
        </p:spPr>
        <p:txBody>
          <a:bodyPr/>
          <a:lstStyle/>
          <a:p>
            <a:r>
              <a:rPr lang="en-US" dirty="0"/>
              <a:t>Zookeeper</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7666936" y="5203181"/>
            <a:ext cx="2129245" cy="205837"/>
          </a:xfrm>
        </p:spPr>
        <p:txBody>
          <a:bodyPr/>
          <a:lstStyle/>
          <a:p>
            <a:r>
              <a:rPr lang="en-US" dirty="0"/>
              <a:t>Gal</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7666936" y="5609605"/>
            <a:ext cx="2129245" cy="369332"/>
          </a:xfrm>
        </p:spPr>
        <p:txBody>
          <a:bodyPr/>
          <a:lstStyle/>
          <a:p>
            <a:r>
              <a:rPr lang="en-US" dirty="0"/>
              <a:t>Map Reducer </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2</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Book Rating Analysis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October 20, 2022</a:t>
            </a:fld>
            <a:endParaRPr lang="en-US" dirty="0"/>
          </a:p>
        </p:txBody>
      </p:sp>
      <p:sp>
        <p:nvSpPr>
          <p:cNvPr id="33" name="Rectangle 32" descr="team member head shot">
            <a:extLst>
              <a:ext uri="{FF2B5EF4-FFF2-40B4-BE49-F238E27FC236}">
                <a16:creationId xmlns:a16="http://schemas.microsoft.com/office/drawing/2014/main" id="{C5065DB0-8FFC-4FEE-A5AA-990D6C1D5CA8}"/>
              </a:ext>
            </a:extLst>
          </p:cNvPr>
          <p:cNvSpPr/>
          <p:nvPr/>
        </p:nvSpPr>
        <p:spPr>
          <a:xfrm>
            <a:off x="2110741" y="2413128"/>
            <a:ext cx="2194559" cy="2468883"/>
          </a:xfrm>
          <a:prstGeom prst="rect">
            <a:avLst/>
          </a:prstGeom>
          <a:blipFill rotWithShape="1">
            <a:blip r:embed="rId2"/>
            <a:srcRect/>
            <a:stretch>
              <a:fillRect l="-18000" r="-18000"/>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4" name="Rectangle 33" descr="team member head shot">
            <a:extLst>
              <a:ext uri="{FF2B5EF4-FFF2-40B4-BE49-F238E27FC236}">
                <a16:creationId xmlns:a16="http://schemas.microsoft.com/office/drawing/2014/main" id="{B02CC2D8-DF7C-436B-9DFA-241D9298E345}"/>
              </a:ext>
            </a:extLst>
          </p:cNvPr>
          <p:cNvSpPr/>
          <p:nvPr/>
        </p:nvSpPr>
        <p:spPr>
          <a:xfrm>
            <a:off x="4754880" y="2413126"/>
            <a:ext cx="2194559" cy="2468883"/>
          </a:xfrm>
          <a:prstGeom prst="rect">
            <a:avLst/>
          </a:prstGeom>
          <a:blipFill rotWithShape="1">
            <a:blip r:embed="rId3"/>
            <a:srcRect/>
            <a:stretch>
              <a:fillRect l="-9000" r="-9000"/>
            </a:stretch>
          </a:blipFill>
          <a:ln>
            <a:noFill/>
          </a:ln>
        </p:spPr>
        <p:style>
          <a:lnRef idx="2">
            <a:scrgbClr r="0" g="0" b="0"/>
          </a:lnRef>
          <a:fillRef idx="1">
            <a:scrgbClr r="0" g="0" b="0"/>
          </a:fillRef>
          <a:effectRef idx="0">
            <a:schemeClr val="accent2">
              <a:hueOff val="3081649"/>
              <a:satOff val="0"/>
              <a:lumOff val="9314"/>
              <a:alphaOff val="0"/>
            </a:schemeClr>
          </a:effectRef>
          <a:fontRef idx="minor">
            <a:schemeClr val="lt1"/>
          </a:fontRef>
        </p:style>
        <p:txBody>
          <a:bodyPr/>
          <a:lstStyle/>
          <a:p>
            <a:endParaRPr lang="en-GB" dirty="0"/>
          </a:p>
        </p:txBody>
      </p:sp>
      <p:sp>
        <p:nvSpPr>
          <p:cNvPr id="35" name="Rectangle 34" descr="team member head shot">
            <a:extLst>
              <a:ext uri="{FF2B5EF4-FFF2-40B4-BE49-F238E27FC236}">
                <a16:creationId xmlns:a16="http://schemas.microsoft.com/office/drawing/2014/main" id="{853517E0-5B5E-4786-ADCB-7197099F7070}"/>
              </a:ext>
            </a:extLst>
          </p:cNvPr>
          <p:cNvSpPr/>
          <p:nvPr/>
        </p:nvSpPr>
        <p:spPr>
          <a:xfrm>
            <a:off x="7399019" y="2413127"/>
            <a:ext cx="2194559" cy="2468883"/>
          </a:xfrm>
          <a:prstGeom prst="rect">
            <a:avLst/>
          </a:prstGeom>
          <a:blipFill rotWithShape="1">
            <a:blip r:embed="rId4"/>
            <a:srcRect/>
            <a:stretch>
              <a:fillRect t="-12000" b="-12000"/>
            </a:stretch>
          </a:blipFill>
          <a:ln>
            <a:noFill/>
          </a:ln>
        </p:spPr>
        <p:style>
          <a:lnRef idx="2">
            <a:scrgbClr r="0" g="0" b="0"/>
          </a:lnRef>
          <a:fillRef idx="1">
            <a:scrgbClr r="0" g="0" b="0"/>
          </a:fillRef>
          <a:effectRef idx="0">
            <a:schemeClr val="accent2">
              <a:hueOff val="6163298"/>
              <a:satOff val="0"/>
              <a:lumOff val="18628"/>
              <a:alphaOff val="0"/>
            </a:schemeClr>
          </a:effectRef>
          <a:fontRef idx="minor">
            <a:schemeClr val="lt1"/>
          </a:fontRef>
        </p:style>
      </p:sp>
    </p:spTree>
    <p:extLst>
      <p:ext uri="{BB962C8B-B14F-4D97-AF65-F5344CB8AC3E}">
        <p14:creationId xmlns:p14="http://schemas.microsoft.com/office/powerpoint/2010/main" val="1888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The Process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solidFill>
                  <a:srgbClr val="F9D448"/>
                </a:solidFill>
              </a:rPr>
              <a:t>01. Files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3 Large Data files from the “Book Crossing Dataset”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180002"/>
            <a:ext cx="2432958" cy="235636"/>
          </a:xfrm>
        </p:spPr>
        <p:txBody>
          <a:bodyPr/>
          <a:lstStyle/>
          <a:p>
            <a:r>
              <a:rPr lang="en-US" dirty="0">
                <a:solidFill>
                  <a:srgbClr val="F9D448"/>
                </a:solidFill>
              </a:rPr>
              <a:t>02. Hadoop Ecosystem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To Clean Big Data files, we used a Hadoop framework.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solidFill>
                  <a:srgbClr val="F9D448"/>
                </a:solidFill>
              </a:rPr>
              <a:t>03. ETL on Spark</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Spark and </a:t>
            </a:r>
            <a:r>
              <a:rPr lang="en-US" dirty="0" err="1"/>
              <a:t>Pyspark</a:t>
            </a:r>
            <a:r>
              <a:rPr lang="en-US" dirty="0"/>
              <a:t> Were used to extract, transform and load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solidFill>
                  <a:srgbClr val="F9D448"/>
                </a:solidFill>
              </a:rPr>
              <a:t>04. Data Visualization Tableau</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After Data was clean, Data was uploaded to tableau for analysis and visualization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3</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Book Rating Analysis</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October 20, 2022</a:t>
            </a:fld>
            <a:endParaRPr lang="en-US" dirty="0"/>
          </a:p>
        </p:txBody>
      </p:sp>
      <p:sp>
        <p:nvSpPr>
          <p:cNvPr id="16" name="Rectangle 15">
            <a:extLst>
              <a:ext uri="{FF2B5EF4-FFF2-40B4-BE49-F238E27FC236}">
                <a16:creationId xmlns:a16="http://schemas.microsoft.com/office/drawing/2014/main" id="{EB8E7BD3-F044-48E1-8B50-71DEF365E7F7}"/>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59F38A4-48EC-4557-B8DA-C49A0D1237CA}"/>
              </a:ext>
            </a:extLst>
          </p:cNvPr>
          <p:cNvSpPr/>
          <p:nvPr/>
        </p:nvSpPr>
        <p:spPr>
          <a:xfrm>
            <a:off x="3650874" y="1848420"/>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2201AE8-564E-4B71-ADB5-DB2B2E74604B}"/>
              </a:ext>
            </a:extLst>
          </p:cNvPr>
          <p:cNvSpPr/>
          <p:nvPr/>
        </p:nvSpPr>
        <p:spPr>
          <a:xfrm>
            <a:off x="945775" y="4191222"/>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D63AD9E-B479-45A3-BFDA-DBCCFC8C0FA6}"/>
              </a:ext>
            </a:extLst>
          </p:cNvPr>
          <p:cNvSpPr/>
          <p:nvPr/>
        </p:nvSpPr>
        <p:spPr>
          <a:xfrm>
            <a:off x="3663042" y="4191222"/>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28F4205-D5E4-4EA8-A3DB-3E3EB86679EA}"/>
              </a:ext>
            </a:extLst>
          </p:cNvPr>
          <p:cNvSpPr/>
          <p:nvPr/>
        </p:nvSpPr>
        <p:spPr>
          <a:xfrm>
            <a:off x="6293224" y="4069976"/>
            <a:ext cx="2707341" cy="744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This project involved a thorough clean of an old database of books and book ratings with more than 1.5 Million rows across 3 files. We were given the task of cleaning the data, fixing and preparing it for analysis. Because of the large file sizes, we used our Hadoop platform and completed a full ETL protocol on Spark. Subsequent Model was analyzed with Tableau, and we’d like to present the findings here today.</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Rectangle 1">
            <a:extLst>
              <a:ext uri="{FF2B5EF4-FFF2-40B4-BE49-F238E27FC236}">
                <a16:creationId xmlns:a16="http://schemas.microsoft.com/office/drawing/2014/main" id="{C20B855F-E454-43C4-90AD-C9C27C898EB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The Files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solidFill>
                  <a:srgbClr val="F9D448"/>
                </a:solidFill>
              </a:rPr>
              <a:t>CSV</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05201"/>
            <a:ext cx="10672166" cy="3627020"/>
          </a:xfrm>
        </p:spPr>
        <p:txBody>
          <a:bodyPr>
            <a:normAutofit/>
          </a:bodyPr>
          <a:lstStyle/>
          <a:p>
            <a:r>
              <a:rPr lang="en-US" dirty="0"/>
              <a:t>We received 3 databases</a:t>
            </a:r>
            <a:r>
              <a:rPr lang="he-IL" dirty="0"/>
              <a:t> </a:t>
            </a:r>
            <a:r>
              <a:rPr lang="en-US" dirty="0"/>
              <a:t>with data </a:t>
            </a:r>
            <a:r>
              <a:rPr lang="en-US" b="1" dirty="0"/>
              <a:t>BX-Book-Ratings</a:t>
            </a:r>
            <a:r>
              <a:rPr lang="en-US" dirty="0"/>
              <a:t>,</a:t>
            </a:r>
            <a:r>
              <a:rPr lang="en-US" dirty="0">
                <a:solidFill>
                  <a:schemeClr val="accent1">
                    <a:lumMod val="60000"/>
                    <a:lumOff val="40000"/>
                  </a:schemeClr>
                </a:solidFill>
              </a:rPr>
              <a:t> </a:t>
            </a:r>
            <a:r>
              <a:rPr lang="en-US" b="1" dirty="0"/>
              <a:t>BX-Books, </a:t>
            </a:r>
            <a:r>
              <a:rPr lang="en-US" dirty="0"/>
              <a:t>and</a:t>
            </a:r>
            <a:r>
              <a:rPr lang="en-US" dirty="0">
                <a:solidFill>
                  <a:schemeClr val="accent1">
                    <a:lumMod val="60000"/>
                    <a:lumOff val="40000"/>
                  </a:schemeClr>
                </a:solidFill>
              </a:rPr>
              <a:t> </a:t>
            </a:r>
            <a:r>
              <a:rPr lang="en-US" b="1" dirty="0"/>
              <a:t>BX-Users.</a:t>
            </a:r>
          </a:p>
          <a:p>
            <a:r>
              <a:rPr lang="en-US" dirty="0"/>
              <a:t> All the database we received was with data unstructured we split the data into column according to there label some of the column we needed to understand what was the label of the column from the data that inside.  </a:t>
            </a:r>
          </a:p>
          <a:p>
            <a:r>
              <a:rPr lang="en-US" dirty="0"/>
              <a:t> In </a:t>
            </a:r>
            <a:r>
              <a:rPr lang="en-US" b="1" dirty="0"/>
              <a:t>BX-Book-Ratings </a:t>
            </a:r>
            <a:r>
              <a:rPr lang="en-US" dirty="0"/>
              <a:t>exist a table with data of users rating books from 0 to 10.</a:t>
            </a:r>
          </a:p>
          <a:p>
            <a:r>
              <a:rPr lang="en-US" dirty="0"/>
              <a:t>In </a:t>
            </a:r>
            <a:r>
              <a:rPr lang="en-US" b="1" dirty="0"/>
              <a:t>BX-Books</a:t>
            </a:r>
            <a:r>
              <a:rPr lang="en-US" dirty="0">
                <a:solidFill>
                  <a:schemeClr val="accent1">
                    <a:lumMod val="60000"/>
                    <a:lumOff val="40000"/>
                  </a:schemeClr>
                </a:solidFill>
              </a:rPr>
              <a:t> </a:t>
            </a:r>
            <a:r>
              <a:rPr lang="en-US" dirty="0"/>
              <a:t>exist table with data of the book that published over the years.</a:t>
            </a:r>
          </a:p>
          <a:p>
            <a:r>
              <a:rPr lang="en-US" dirty="0"/>
              <a:t>In </a:t>
            </a:r>
            <a:r>
              <a:rPr lang="en-US" b="1" dirty="0"/>
              <a:t>BX-Users</a:t>
            </a:r>
            <a:r>
              <a:rPr lang="en-US" dirty="0">
                <a:solidFill>
                  <a:schemeClr val="accent1">
                    <a:lumMod val="60000"/>
                    <a:lumOff val="40000"/>
                  </a:schemeClr>
                </a:solidFill>
              </a:rPr>
              <a:t> </a:t>
            </a:r>
            <a:r>
              <a:rPr lang="en-US" dirty="0"/>
              <a:t>exist a table with data about users location and their age.</a:t>
            </a:r>
          </a:p>
          <a:p>
            <a:pPr marL="0" indent="0">
              <a:buNone/>
            </a:pPr>
            <a:endParaRPr lang="en-US" dirty="0"/>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sz="1100" dirty="0"/>
          </a:p>
        </p:txBody>
      </p:sp>
      <p:sp>
        <p:nvSpPr>
          <p:cNvPr id="14" name="Rectangle 13">
            <a:extLst>
              <a:ext uri="{FF2B5EF4-FFF2-40B4-BE49-F238E27FC236}">
                <a16:creationId xmlns:a16="http://schemas.microsoft.com/office/drawing/2014/main" id="{8E9ABC5D-F2A0-42C9-A508-522F22113BB3}"/>
              </a:ext>
            </a:extLst>
          </p:cNvPr>
          <p:cNvSpPr/>
          <p:nvPr/>
        </p:nvSpPr>
        <p:spPr>
          <a:xfrm>
            <a:off x="5988424" y="1013012"/>
            <a:ext cx="3541058" cy="1287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C7870FB-C2B1-4980-8C9C-6F1E321F512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716613" y="342901"/>
            <a:ext cx="4722162" cy="571500"/>
          </a:xfrm>
        </p:spPr>
        <p:txBody>
          <a:bodyPr>
            <a:normAutofit fontScale="90000"/>
          </a:bodyPr>
          <a:lstStyle/>
          <a:p>
            <a:r>
              <a:rPr lang="en-US" b="1" dirty="0"/>
              <a:t>Quick Look At The Raw Data</a:t>
            </a:r>
            <a:br>
              <a:rPr lang="en-US" b="1" dirty="0"/>
            </a:br>
            <a:endParaRPr lang="en-US" b="1" dirty="0"/>
          </a:p>
        </p:txBody>
      </p:sp>
      <p:pic>
        <p:nvPicPr>
          <p:cNvPr id="4" name="Picture 3">
            <a:extLst>
              <a:ext uri="{FF2B5EF4-FFF2-40B4-BE49-F238E27FC236}">
                <a16:creationId xmlns:a16="http://schemas.microsoft.com/office/drawing/2014/main" id="{8C04E905-3E3C-4C5D-8D8D-9C36A25B3943}"/>
              </a:ext>
            </a:extLst>
          </p:cNvPr>
          <p:cNvPicPr>
            <a:picLocks noChangeAspect="1"/>
          </p:cNvPicPr>
          <p:nvPr/>
        </p:nvPicPr>
        <p:blipFill>
          <a:blip r:embed="rId2"/>
          <a:stretch>
            <a:fillRect/>
          </a:stretch>
        </p:blipFill>
        <p:spPr>
          <a:xfrm>
            <a:off x="6781800" y="1007955"/>
            <a:ext cx="2857748" cy="2888230"/>
          </a:xfrm>
          <a:prstGeom prst="rect">
            <a:avLst/>
          </a:prstGeom>
        </p:spPr>
      </p:pic>
      <p:pic>
        <p:nvPicPr>
          <p:cNvPr id="6" name="Picture 5">
            <a:extLst>
              <a:ext uri="{FF2B5EF4-FFF2-40B4-BE49-F238E27FC236}">
                <a16:creationId xmlns:a16="http://schemas.microsoft.com/office/drawing/2014/main" id="{609295C3-83C3-4EA2-8519-75E121B54BA3}"/>
              </a:ext>
            </a:extLst>
          </p:cNvPr>
          <p:cNvPicPr>
            <a:picLocks noChangeAspect="1"/>
          </p:cNvPicPr>
          <p:nvPr/>
        </p:nvPicPr>
        <p:blipFill>
          <a:blip r:embed="rId3"/>
          <a:stretch>
            <a:fillRect/>
          </a:stretch>
        </p:blipFill>
        <p:spPr>
          <a:xfrm>
            <a:off x="882049" y="1007955"/>
            <a:ext cx="2692313" cy="2611544"/>
          </a:xfrm>
          <a:prstGeom prst="rect">
            <a:avLst/>
          </a:prstGeom>
        </p:spPr>
      </p:pic>
      <p:pic>
        <p:nvPicPr>
          <p:cNvPr id="8" name="Picture 7">
            <a:extLst>
              <a:ext uri="{FF2B5EF4-FFF2-40B4-BE49-F238E27FC236}">
                <a16:creationId xmlns:a16="http://schemas.microsoft.com/office/drawing/2014/main" id="{31914CD0-9C62-4094-BE57-EEF002F7692E}"/>
              </a:ext>
            </a:extLst>
          </p:cNvPr>
          <p:cNvPicPr>
            <a:picLocks noChangeAspect="1"/>
          </p:cNvPicPr>
          <p:nvPr/>
        </p:nvPicPr>
        <p:blipFill>
          <a:blip r:embed="rId4"/>
          <a:stretch>
            <a:fillRect/>
          </a:stretch>
        </p:blipFill>
        <p:spPr>
          <a:xfrm>
            <a:off x="3867431" y="4229488"/>
            <a:ext cx="3781144" cy="2628512"/>
          </a:xfrm>
          <a:prstGeom prst="rect">
            <a:avLst/>
          </a:prstGeom>
        </p:spPr>
      </p:pic>
      <p:sp>
        <p:nvSpPr>
          <p:cNvPr id="10" name="Text Placeholder 4">
            <a:extLst>
              <a:ext uri="{FF2B5EF4-FFF2-40B4-BE49-F238E27FC236}">
                <a16:creationId xmlns:a16="http://schemas.microsoft.com/office/drawing/2014/main" id="{AEDB1BD7-E90F-4189-99B4-BA7216396DE3}"/>
              </a:ext>
            </a:extLst>
          </p:cNvPr>
          <p:cNvSpPr txBox="1">
            <a:spLocks/>
          </p:cNvSpPr>
          <p:nvPr/>
        </p:nvSpPr>
        <p:spPr>
          <a:xfrm>
            <a:off x="3867431" y="1523930"/>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Looks pretty good, very minor problems</a:t>
            </a:r>
          </a:p>
        </p:txBody>
      </p:sp>
      <p:sp>
        <p:nvSpPr>
          <p:cNvPr id="13" name="Freeform: Shape 12">
            <a:extLst>
              <a:ext uri="{FF2B5EF4-FFF2-40B4-BE49-F238E27FC236}">
                <a16:creationId xmlns:a16="http://schemas.microsoft.com/office/drawing/2014/main" id="{3DEB0F55-9354-4861-9134-EEF4D1564ABB}"/>
              </a:ext>
            </a:extLst>
          </p:cNvPr>
          <p:cNvSpPr/>
          <p:nvPr/>
        </p:nvSpPr>
        <p:spPr>
          <a:xfrm>
            <a:off x="3917576" y="1089515"/>
            <a:ext cx="914400" cy="353803"/>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4">
            <a:extLst>
              <a:ext uri="{FF2B5EF4-FFF2-40B4-BE49-F238E27FC236}">
                <a16:creationId xmlns:a16="http://schemas.microsoft.com/office/drawing/2014/main" id="{66A98DDF-B86E-443C-9EF2-CC3092A07AD8}"/>
              </a:ext>
            </a:extLst>
          </p:cNvPr>
          <p:cNvSpPr txBox="1">
            <a:spLocks/>
          </p:cNvSpPr>
          <p:nvPr/>
        </p:nvSpPr>
        <p:spPr>
          <a:xfrm>
            <a:off x="9792909" y="3976797"/>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Location is spread across three columns, wrong delimiters, extra values in rows</a:t>
            </a:r>
          </a:p>
        </p:txBody>
      </p:sp>
      <p:sp>
        <p:nvSpPr>
          <p:cNvPr id="16" name="Freeform: Shape 15">
            <a:extLst>
              <a:ext uri="{FF2B5EF4-FFF2-40B4-BE49-F238E27FC236}">
                <a16:creationId xmlns:a16="http://schemas.microsoft.com/office/drawing/2014/main" id="{F6B17C45-F061-487B-A8A4-370C20010DF1}"/>
              </a:ext>
            </a:extLst>
          </p:cNvPr>
          <p:cNvSpPr/>
          <p:nvPr/>
        </p:nvSpPr>
        <p:spPr>
          <a:xfrm>
            <a:off x="9888071" y="2956300"/>
            <a:ext cx="645458" cy="1006100"/>
          </a:xfrm>
          <a:custGeom>
            <a:avLst/>
            <a:gdLst>
              <a:gd name="connsiteX0" fmla="*/ 645458 w 645458"/>
              <a:gd name="connsiteY0" fmla="*/ 1006100 h 1006100"/>
              <a:gd name="connsiteX1" fmla="*/ 502023 w 645458"/>
              <a:gd name="connsiteY1" fmla="*/ 109629 h 1006100"/>
              <a:gd name="connsiteX2" fmla="*/ 0 w 645458"/>
              <a:gd name="connsiteY2" fmla="*/ 46876 h 1006100"/>
            </a:gdLst>
            <a:ahLst/>
            <a:cxnLst>
              <a:cxn ang="0">
                <a:pos x="connsiteX0" y="connsiteY0"/>
              </a:cxn>
              <a:cxn ang="0">
                <a:pos x="connsiteX1" y="connsiteY1"/>
              </a:cxn>
              <a:cxn ang="0">
                <a:pos x="connsiteX2" y="connsiteY2"/>
              </a:cxn>
            </a:cxnLst>
            <a:rect l="l" t="t" r="r" b="b"/>
            <a:pathLst>
              <a:path w="645458" h="1006100">
                <a:moveTo>
                  <a:pt x="645458" y="1006100"/>
                </a:moveTo>
                <a:cubicBezTo>
                  <a:pt x="627528" y="637800"/>
                  <a:pt x="609599" y="269500"/>
                  <a:pt x="502023" y="109629"/>
                </a:cubicBezTo>
                <a:cubicBezTo>
                  <a:pt x="394447" y="-50242"/>
                  <a:pt x="197223" y="-1683"/>
                  <a:pt x="0" y="46876"/>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4">
            <a:extLst>
              <a:ext uri="{FF2B5EF4-FFF2-40B4-BE49-F238E27FC236}">
                <a16:creationId xmlns:a16="http://schemas.microsoft.com/office/drawing/2014/main" id="{173E4C63-BA1C-4BF0-A4EE-56BD32A5EA55}"/>
              </a:ext>
            </a:extLst>
          </p:cNvPr>
          <p:cNvSpPr txBox="1">
            <a:spLocks/>
          </p:cNvSpPr>
          <p:nvPr/>
        </p:nvSpPr>
        <p:spPr>
          <a:xfrm>
            <a:off x="1016462" y="4550538"/>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Delimiters in wrong places, columns either fused or not, split columns creating domino effect</a:t>
            </a:r>
          </a:p>
        </p:txBody>
      </p:sp>
      <p:sp>
        <p:nvSpPr>
          <p:cNvPr id="19" name="Freeform: Shape 18">
            <a:extLst>
              <a:ext uri="{FF2B5EF4-FFF2-40B4-BE49-F238E27FC236}">
                <a16:creationId xmlns:a16="http://schemas.microsoft.com/office/drawing/2014/main" id="{EC495307-3713-4745-A3F4-3EEB2B2CBEAF}"/>
              </a:ext>
            </a:extLst>
          </p:cNvPr>
          <p:cNvSpPr/>
          <p:nvPr/>
        </p:nvSpPr>
        <p:spPr>
          <a:xfrm>
            <a:off x="2390775" y="3879615"/>
            <a:ext cx="1219200" cy="568560"/>
          </a:xfrm>
          <a:custGeom>
            <a:avLst/>
            <a:gdLst>
              <a:gd name="connsiteX0" fmla="*/ 0 w 1219200"/>
              <a:gd name="connsiteY0" fmla="*/ 568560 h 568560"/>
              <a:gd name="connsiteX1" fmla="*/ 447675 w 1219200"/>
              <a:gd name="connsiteY1" fmla="*/ 6585 h 568560"/>
              <a:gd name="connsiteX2" fmla="*/ 1219200 w 1219200"/>
              <a:gd name="connsiteY2" fmla="*/ 311385 h 568560"/>
            </a:gdLst>
            <a:ahLst/>
            <a:cxnLst>
              <a:cxn ang="0">
                <a:pos x="connsiteX0" y="connsiteY0"/>
              </a:cxn>
              <a:cxn ang="0">
                <a:pos x="connsiteX1" y="connsiteY1"/>
              </a:cxn>
              <a:cxn ang="0">
                <a:pos x="connsiteX2" y="connsiteY2"/>
              </a:cxn>
            </a:cxnLst>
            <a:rect l="l" t="t" r="r" b="b"/>
            <a:pathLst>
              <a:path w="1219200" h="568560">
                <a:moveTo>
                  <a:pt x="0" y="568560"/>
                </a:moveTo>
                <a:cubicBezTo>
                  <a:pt x="122237" y="309003"/>
                  <a:pt x="244475" y="49447"/>
                  <a:pt x="447675" y="6585"/>
                </a:cubicBezTo>
                <a:cubicBezTo>
                  <a:pt x="650875" y="-36277"/>
                  <a:pt x="935037" y="137554"/>
                  <a:pt x="1219200" y="311385"/>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603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The Clean (ETL)</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solidFill>
                  <a:srgbClr val="F9D448"/>
                </a:solidFill>
              </a:rPr>
              <a:t>Spark</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05201"/>
            <a:ext cx="10672166" cy="3627020"/>
          </a:xfrm>
        </p:spPr>
        <p:txBody>
          <a:bodyPr>
            <a:normAutofit lnSpcReduction="10000"/>
          </a:bodyPr>
          <a:lstStyle/>
          <a:p>
            <a:r>
              <a:rPr lang="en-US" dirty="0"/>
              <a:t>Hooked up to the Hadoop Platform.</a:t>
            </a:r>
          </a:p>
          <a:p>
            <a:r>
              <a:rPr lang="en-US" dirty="0"/>
              <a:t>Lot of Messy Data, Columns were not divided uniformly, many delimiters in wrong places, proving a challenge for normalization.</a:t>
            </a:r>
          </a:p>
          <a:p>
            <a:r>
              <a:rPr lang="en-US" dirty="0"/>
              <a:t>We started by splitting columns in unique ways for each column depending on the column circumstance. </a:t>
            </a:r>
          </a:p>
          <a:p>
            <a:r>
              <a:rPr lang="en-US" dirty="0"/>
              <a:t>standard protocol executed for removing nulls, empty values, improbable values, junk values, and values in wrong columns (i.e. alphanumeric values in columns meant only for alphabetical values and vice versa). </a:t>
            </a:r>
          </a:p>
          <a:p>
            <a:r>
              <a:rPr lang="en-US" dirty="0"/>
              <a:t>Fuzzy geographical Data such as varying titles for the same country, were unified however not in a totally satisfactory manner. filtering was done in Tableau to compensate.</a:t>
            </a:r>
          </a:p>
          <a:p>
            <a:r>
              <a:rPr lang="en-US" dirty="0"/>
              <a:t>Built an algorithm to validate ISBN (International Serial Book Numbers) in the database and removed data with wrong values. </a:t>
            </a:r>
          </a:p>
          <a:p>
            <a:r>
              <a:rPr lang="en-US" dirty="0"/>
              <a:t>After the data was ready to go, we quickly created the Model using standard SQL queries and </a:t>
            </a:r>
            <a:r>
              <a:rPr lang="en-US" dirty="0" err="1"/>
              <a:t>PySpark</a:t>
            </a:r>
            <a:r>
              <a:rPr lang="en-US" dirty="0"/>
              <a:t>. </a:t>
            </a:r>
          </a:p>
          <a:p>
            <a:r>
              <a:rPr lang="en-US" dirty="0"/>
              <a:t>Model consisted of: Dim Books, Dim Users, Fact Rating.</a:t>
            </a:r>
          </a:p>
          <a:p>
            <a:pPr marL="0" indent="0">
              <a:buNone/>
            </a:pPr>
            <a:endParaRPr lang="en-US" dirty="0"/>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sz="1100" dirty="0"/>
          </a:p>
        </p:txBody>
      </p:sp>
      <p:sp>
        <p:nvSpPr>
          <p:cNvPr id="14" name="Rectangle 13">
            <a:extLst>
              <a:ext uri="{FF2B5EF4-FFF2-40B4-BE49-F238E27FC236}">
                <a16:creationId xmlns:a16="http://schemas.microsoft.com/office/drawing/2014/main" id="{8E9ABC5D-F2A0-42C9-A508-522F22113BB3}"/>
              </a:ext>
            </a:extLst>
          </p:cNvPr>
          <p:cNvSpPr/>
          <p:nvPr/>
        </p:nvSpPr>
        <p:spPr>
          <a:xfrm>
            <a:off x="5988424" y="1013012"/>
            <a:ext cx="3541058" cy="1287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C7870FB-C2B1-4980-8C9C-6F1E321F512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534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716613" y="342901"/>
            <a:ext cx="4722162" cy="571500"/>
          </a:xfrm>
        </p:spPr>
        <p:txBody>
          <a:bodyPr>
            <a:normAutofit fontScale="90000"/>
          </a:bodyPr>
          <a:lstStyle/>
          <a:p>
            <a:r>
              <a:rPr lang="en-US" b="1" dirty="0"/>
              <a:t>Our Model</a:t>
            </a:r>
            <a:br>
              <a:rPr lang="en-US" b="1" dirty="0"/>
            </a:br>
            <a:endParaRPr lang="en-US" b="1" dirty="0"/>
          </a:p>
        </p:txBody>
      </p:sp>
      <p:sp>
        <p:nvSpPr>
          <p:cNvPr id="10" name="Text Placeholder 4">
            <a:extLst>
              <a:ext uri="{FF2B5EF4-FFF2-40B4-BE49-F238E27FC236}">
                <a16:creationId xmlns:a16="http://schemas.microsoft.com/office/drawing/2014/main" id="{AEDB1BD7-E90F-4189-99B4-BA7216396DE3}"/>
              </a:ext>
            </a:extLst>
          </p:cNvPr>
          <p:cNvSpPr txBox="1">
            <a:spLocks/>
          </p:cNvSpPr>
          <p:nvPr/>
        </p:nvSpPr>
        <p:spPr>
          <a:xfrm>
            <a:off x="5031921" y="1728267"/>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Dim Books</a:t>
            </a:r>
          </a:p>
          <a:p>
            <a:pPr marL="0" indent="0">
              <a:buNone/>
            </a:pPr>
            <a:r>
              <a:rPr lang="en-US" sz="1800" dirty="0"/>
              <a:t>All the Relevant Book Data</a:t>
            </a:r>
          </a:p>
        </p:txBody>
      </p:sp>
      <p:sp>
        <p:nvSpPr>
          <p:cNvPr id="13" name="Freeform: Shape 12">
            <a:extLst>
              <a:ext uri="{FF2B5EF4-FFF2-40B4-BE49-F238E27FC236}">
                <a16:creationId xmlns:a16="http://schemas.microsoft.com/office/drawing/2014/main" id="{3DEB0F55-9354-4861-9134-EEF4D1564ABB}"/>
              </a:ext>
            </a:extLst>
          </p:cNvPr>
          <p:cNvSpPr/>
          <p:nvPr/>
        </p:nvSpPr>
        <p:spPr>
          <a:xfrm>
            <a:off x="4718142" y="1342581"/>
            <a:ext cx="914400" cy="353803"/>
          </a:xfrm>
          <a:custGeom>
            <a:avLst/>
            <a:gdLst>
              <a:gd name="connsiteX0" fmla="*/ 914400 w 914400"/>
              <a:gd name="connsiteY0" fmla="*/ 353803 h 353803"/>
              <a:gd name="connsiteX1" fmla="*/ 762000 w 914400"/>
              <a:gd name="connsiteY1" fmla="*/ 4179 h 353803"/>
              <a:gd name="connsiteX2" fmla="*/ 0 w 914400"/>
              <a:gd name="connsiteY2" fmla="*/ 192438 h 353803"/>
            </a:gdLst>
            <a:ahLst/>
            <a:cxnLst>
              <a:cxn ang="0">
                <a:pos x="connsiteX0" y="connsiteY0"/>
              </a:cxn>
              <a:cxn ang="0">
                <a:pos x="connsiteX1" y="connsiteY1"/>
              </a:cxn>
              <a:cxn ang="0">
                <a:pos x="connsiteX2" y="connsiteY2"/>
              </a:cxn>
            </a:cxnLst>
            <a:rect l="l" t="t" r="r" b="b"/>
            <a:pathLst>
              <a:path w="914400" h="353803">
                <a:moveTo>
                  <a:pt x="914400" y="353803"/>
                </a:moveTo>
                <a:cubicBezTo>
                  <a:pt x="914400" y="192438"/>
                  <a:pt x="914400" y="31073"/>
                  <a:pt x="762000" y="4179"/>
                </a:cubicBezTo>
                <a:cubicBezTo>
                  <a:pt x="609600" y="-22715"/>
                  <a:pt x="304800" y="84861"/>
                  <a:pt x="0" y="192438"/>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4">
            <a:extLst>
              <a:ext uri="{FF2B5EF4-FFF2-40B4-BE49-F238E27FC236}">
                <a16:creationId xmlns:a16="http://schemas.microsoft.com/office/drawing/2014/main" id="{66A98DDF-B86E-443C-9EF2-CC3092A07AD8}"/>
              </a:ext>
            </a:extLst>
          </p:cNvPr>
          <p:cNvSpPr txBox="1">
            <a:spLocks/>
          </p:cNvSpPr>
          <p:nvPr/>
        </p:nvSpPr>
        <p:spPr>
          <a:xfrm>
            <a:off x="10528013" y="4582864"/>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Fact Rating</a:t>
            </a:r>
          </a:p>
          <a:p>
            <a:pPr marL="0" indent="0">
              <a:buNone/>
            </a:pPr>
            <a:r>
              <a:rPr lang="en-US" sz="1800" dirty="0"/>
              <a:t>Rating with keys to the dimensions</a:t>
            </a:r>
          </a:p>
        </p:txBody>
      </p:sp>
      <p:sp>
        <p:nvSpPr>
          <p:cNvPr id="16" name="Freeform: Shape 15">
            <a:extLst>
              <a:ext uri="{FF2B5EF4-FFF2-40B4-BE49-F238E27FC236}">
                <a16:creationId xmlns:a16="http://schemas.microsoft.com/office/drawing/2014/main" id="{F6B17C45-F061-487B-A8A4-370C20010DF1}"/>
              </a:ext>
            </a:extLst>
          </p:cNvPr>
          <p:cNvSpPr/>
          <p:nvPr/>
        </p:nvSpPr>
        <p:spPr>
          <a:xfrm>
            <a:off x="10528013" y="3456028"/>
            <a:ext cx="645458" cy="1006100"/>
          </a:xfrm>
          <a:custGeom>
            <a:avLst/>
            <a:gdLst>
              <a:gd name="connsiteX0" fmla="*/ 645458 w 645458"/>
              <a:gd name="connsiteY0" fmla="*/ 1006100 h 1006100"/>
              <a:gd name="connsiteX1" fmla="*/ 502023 w 645458"/>
              <a:gd name="connsiteY1" fmla="*/ 109629 h 1006100"/>
              <a:gd name="connsiteX2" fmla="*/ 0 w 645458"/>
              <a:gd name="connsiteY2" fmla="*/ 46876 h 1006100"/>
            </a:gdLst>
            <a:ahLst/>
            <a:cxnLst>
              <a:cxn ang="0">
                <a:pos x="connsiteX0" y="connsiteY0"/>
              </a:cxn>
              <a:cxn ang="0">
                <a:pos x="connsiteX1" y="connsiteY1"/>
              </a:cxn>
              <a:cxn ang="0">
                <a:pos x="connsiteX2" y="connsiteY2"/>
              </a:cxn>
            </a:cxnLst>
            <a:rect l="l" t="t" r="r" b="b"/>
            <a:pathLst>
              <a:path w="645458" h="1006100">
                <a:moveTo>
                  <a:pt x="645458" y="1006100"/>
                </a:moveTo>
                <a:cubicBezTo>
                  <a:pt x="627528" y="637800"/>
                  <a:pt x="609599" y="269500"/>
                  <a:pt x="502023" y="109629"/>
                </a:cubicBezTo>
                <a:cubicBezTo>
                  <a:pt x="394447" y="-50242"/>
                  <a:pt x="197223" y="-1683"/>
                  <a:pt x="0" y="46876"/>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4">
            <a:extLst>
              <a:ext uri="{FF2B5EF4-FFF2-40B4-BE49-F238E27FC236}">
                <a16:creationId xmlns:a16="http://schemas.microsoft.com/office/drawing/2014/main" id="{173E4C63-BA1C-4BF0-A4EE-56BD32A5EA55}"/>
              </a:ext>
            </a:extLst>
          </p:cNvPr>
          <p:cNvSpPr txBox="1">
            <a:spLocks/>
          </p:cNvSpPr>
          <p:nvPr/>
        </p:nvSpPr>
        <p:spPr>
          <a:xfrm>
            <a:off x="1646294" y="4593728"/>
            <a:ext cx="2128157"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Dim Users </a:t>
            </a:r>
          </a:p>
          <a:p>
            <a:pPr marL="0" indent="0">
              <a:buNone/>
            </a:pPr>
            <a:r>
              <a:rPr lang="en-US" sz="1800" dirty="0"/>
              <a:t>All The Relevant User Data</a:t>
            </a:r>
          </a:p>
        </p:txBody>
      </p:sp>
      <p:sp>
        <p:nvSpPr>
          <p:cNvPr id="19" name="Freeform: Shape 18">
            <a:extLst>
              <a:ext uri="{FF2B5EF4-FFF2-40B4-BE49-F238E27FC236}">
                <a16:creationId xmlns:a16="http://schemas.microsoft.com/office/drawing/2014/main" id="{EC495307-3713-4745-A3F4-3EEB2B2CBEAF}"/>
              </a:ext>
            </a:extLst>
          </p:cNvPr>
          <p:cNvSpPr/>
          <p:nvPr/>
        </p:nvSpPr>
        <p:spPr>
          <a:xfrm>
            <a:off x="2390775" y="3879615"/>
            <a:ext cx="1219200" cy="568560"/>
          </a:xfrm>
          <a:custGeom>
            <a:avLst/>
            <a:gdLst>
              <a:gd name="connsiteX0" fmla="*/ 0 w 1219200"/>
              <a:gd name="connsiteY0" fmla="*/ 568560 h 568560"/>
              <a:gd name="connsiteX1" fmla="*/ 447675 w 1219200"/>
              <a:gd name="connsiteY1" fmla="*/ 6585 h 568560"/>
              <a:gd name="connsiteX2" fmla="*/ 1219200 w 1219200"/>
              <a:gd name="connsiteY2" fmla="*/ 311385 h 568560"/>
            </a:gdLst>
            <a:ahLst/>
            <a:cxnLst>
              <a:cxn ang="0">
                <a:pos x="connsiteX0" y="connsiteY0"/>
              </a:cxn>
              <a:cxn ang="0">
                <a:pos x="connsiteX1" y="connsiteY1"/>
              </a:cxn>
              <a:cxn ang="0">
                <a:pos x="connsiteX2" y="connsiteY2"/>
              </a:cxn>
            </a:cxnLst>
            <a:rect l="l" t="t" r="r" b="b"/>
            <a:pathLst>
              <a:path w="1219200" h="568560">
                <a:moveTo>
                  <a:pt x="0" y="568560"/>
                </a:moveTo>
                <a:cubicBezTo>
                  <a:pt x="122237" y="309003"/>
                  <a:pt x="244475" y="49447"/>
                  <a:pt x="447675" y="6585"/>
                </a:cubicBezTo>
                <a:cubicBezTo>
                  <a:pt x="650875" y="-36277"/>
                  <a:pt x="935037" y="137554"/>
                  <a:pt x="1219200" y="311385"/>
                </a:cubicBezTo>
              </a:path>
            </a:pathLst>
          </a:custGeom>
          <a:noFill/>
          <a:ln w="38100">
            <a:solidFill>
              <a:srgbClr val="F9D448"/>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E47E363-41B3-4805-9C69-51715156A743}"/>
              </a:ext>
            </a:extLst>
          </p:cNvPr>
          <p:cNvPicPr>
            <a:picLocks noChangeAspect="1"/>
          </p:cNvPicPr>
          <p:nvPr/>
        </p:nvPicPr>
        <p:blipFill>
          <a:blip r:embed="rId2"/>
          <a:stretch>
            <a:fillRect/>
          </a:stretch>
        </p:blipFill>
        <p:spPr>
          <a:xfrm>
            <a:off x="126161" y="1230038"/>
            <a:ext cx="4529228" cy="2333939"/>
          </a:xfrm>
          <a:prstGeom prst="rect">
            <a:avLst/>
          </a:prstGeom>
        </p:spPr>
      </p:pic>
      <p:pic>
        <p:nvPicPr>
          <p:cNvPr id="9" name="Picture 8">
            <a:extLst>
              <a:ext uri="{FF2B5EF4-FFF2-40B4-BE49-F238E27FC236}">
                <a16:creationId xmlns:a16="http://schemas.microsoft.com/office/drawing/2014/main" id="{46B77292-5885-45BC-AECE-AB8101957E03}"/>
              </a:ext>
            </a:extLst>
          </p:cNvPr>
          <p:cNvPicPr>
            <a:picLocks noChangeAspect="1"/>
          </p:cNvPicPr>
          <p:nvPr/>
        </p:nvPicPr>
        <p:blipFill>
          <a:blip r:embed="rId3"/>
          <a:stretch>
            <a:fillRect/>
          </a:stretch>
        </p:blipFill>
        <p:spPr>
          <a:xfrm>
            <a:off x="3898584" y="3938620"/>
            <a:ext cx="3277984" cy="2522942"/>
          </a:xfrm>
          <a:prstGeom prst="rect">
            <a:avLst/>
          </a:prstGeom>
        </p:spPr>
      </p:pic>
      <p:pic>
        <p:nvPicPr>
          <p:cNvPr id="12" name="Picture 11">
            <a:extLst>
              <a:ext uri="{FF2B5EF4-FFF2-40B4-BE49-F238E27FC236}">
                <a16:creationId xmlns:a16="http://schemas.microsoft.com/office/drawing/2014/main" id="{7393B1AA-F8EA-4FDE-9600-ED912FF9AD14}"/>
              </a:ext>
            </a:extLst>
          </p:cNvPr>
          <p:cNvPicPr>
            <a:picLocks noChangeAspect="1"/>
          </p:cNvPicPr>
          <p:nvPr/>
        </p:nvPicPr>
        <p:blipFill>
          <a:blip r:embed="rId4"/>
          <a:stretch>
            <a:fillRect/>
          </a:stretch>
        </p:blipFill>
        <p:spPr>
          <a:xfrm>
            <a:off x="8412686" y="2397007"/>
            <a:ext cx="1867062" cy="2796782"/>
          </a:xfrm>
          <a:prstGeom prst="rect">
            <a:avLst/>
          </a:prstGeom>
        </p:spPr>
      </p:pic>
    </p:spTree>
    <p:extLst>
      <p:ext uri="{BB962C8B-B14F-4D97-AF65-F5344CB8AC3E}">
        <p14:creationId xmlns:p14="http://schemas.microsoft.com/office/powerpoint/2010/main" val="421689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Preparing the Report</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solidFill>
                  <a:srgbClr val="F9D448"/>
                </a:solidFill>
              </a:rPr>
              <a:t>Tableau</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05201"/>
            <a:ext cx="10672166" cy="3627020"/>
          </a:xfrm>
        </p:spPr>
        <p:txBody>
          <a:bodyPr>
            <a:normAutofit/>
          </a:bodyPr>
          <a:lstStyle/>
          <a:p>
            <a:r>
              <a:rPr lang="en-US" dirty="0"/>
              <a:t>We downloaded the tables from Spark into a csv file and called the tables by their names with Dim and Fact.</a:t>
            </a:r>
            <a:endParaRPr lang="he-IL" dirty="0"/>
          </a:p>
          <a:p>
            <a:r>
              <a:rPr lang="en-US" dirty="0"/>
              <a:t>We wanted a good data visualization tool, so we chose Tableau to visualize the data.</a:t>
            </a:r>
          </a:p>
          <a:p>
            <a:r>
              <a:rPr lang="en-US" dirty="0"/>
              <a:t>Our data consisted of much geographical data and in terms of time, available to us was the publishing year data.</a:t>
            </a:r>
          </a:p>
          <a:p>
            <a:r>
              <a:rPr lang="en-US" dirty="0"/>
              <a:t>1</a:t>
            </a:r>
            <a:r>
              <a:rPr lang="en-US" baseline="30000" dirty="0"/>
              <a:t>st</a:t>
            </a:r>
            <a:r>
              <a:rPr lang="en-US" dirty="0"/>
              <a:t> Dashboard was made with general data on database and key data on top books, authors and publishers</a:t>
            </a:r>
          </a:p>
          <a:p>
            <a:r>
              <a:rPr lang="en-US" dirty="0"/>
              <a:t>2</a:t>
            </a:r>
            <a:r>
              <a:rPr lang="en-US" baseline="30000" dirty="0"/>
              <a:t>nd</a:t>
            </a:r>
            <a:r>
              <a:rPr lang="en-US" dirty="0"/>
              <a:t> Dashboard Shows rating data according to geographical location</a:t>
            </a:r>
          </a:p>
          <a:p>
            <a:r>
              <a:rPr lang="en-US" dirty="0"/>
              <a:t>3</a:t>
            </a:r>
            <a:r>
              <a:rPr lang="en-US" baseline="30000" dirty="0"/>
              <a:t>rd</a:t>
            </a:r>
            <a:r>
              <a:rPr lang="en-US" dirty="0"/>
              <a:t> Dashboard shows data according to publishing years</a:t>
            </a:r>
          </a:p>
          <a:p>
            <a:r>
              <a:rPr lang="en-US" dirty="0"/>
              <a:t>Much time was spent creating measures, parameters, tooltips, and relationships.</a:t>
            </a:r>
          </a:p>
          <a:p>
            <a:r>
              <a:rPr lang="en-US" dirty="0"/>
              <a:t>Many Filters were made to totally eliminate any other erroneous values. (Countries) </a:t>
            </a:r>
          </a:p>
          <a:p>
            <a:r>
              <a:rPr lang="en-US" dirty="0"/>
              <a:t>Measures were identified with an ‘I’ or ‘E’ or both to identify them as including Explicit measures and/or Implicit Measures</a:t>
            </a:r>
            <a:endParaRPr lang="he-IL" dirty="0"/>
          </a:p>
          <a:p>
            <a:pPr marL="0" indent="0">
              <a:buNone/>
            </a:pPr>
            <a:endParaRPr lang="en-US" dirty="0"/>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Book Rating Analysis</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October 20, 2022</a:t>
            </a:fld>
            <a:endParaRPr lang="en-US" sz="1100" dirty="0"/>
          </a:p>
        </p:txBody>
      </p:sp>
      <p:sp>
        <p:nvSpPr>
          <p:cNvPr id="14" name="Rectangle 13">
            <a:extLst>
              <a:ext uri="{FF2B5EF4-FFF2-40B4-BE49-F238E27FC236}">
                <a16:creationId xmlns:a16="http://schemas.microsoft.com/office/drawing/2014/main" id="{8E9ABC5D-F2A0-42C9-A508-522F22113BB3}"/>
              </a:ext>
            </a:extLst>
          </p:cNvPr>
          <p:cNvSpPr/>
          <p:nvPr/>
        </p:nvSpPr>
        <p:spPr>
          <a:xfrm>
            <a:off x="5988424" y="1013012"/>
            <a:ext cx="3541058" cy="1287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C7870FB-C2B1-4980-8C9C-6F1E321F5123}"/>
              </a:ext>
            </a:extLst>
          </p:cNvPr>
          <p:cNvSpPr/>
          <p:nvPr/>
        </p:nvSpPr>
        <p:spPr>
          <a:xfrm>
            <a:off x="952499" y="1853209"/>
            <a:ext cx="2140325" cy="138287"/>
          </a:xfrm>
          <a:prstGeom prst="rect">
            <a:avLst/>
          </a:prstGeom>
          <a:solidFill>
            <a:srgbClr val="F9D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85376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190</TotalTime>
  <Words>1098</Words>
  <Application>Microsoft Office PowerPoint</Application>
  <PresentationFormat>Widescreen</PresentationFormat>
  <Paragraphs>140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Demi</vt:lpstr>
      <vt:lpstr>Wingdings</vt:lpstr>
      <vt:lpstr>Theme1</vt:lpstr>
      <vt:lpstr>Summary Project</vt:lpstr>
      <vt:lpstr>Our team</vt:lpstr>
      <vt:lpstr>The Process</vt:lpstr>
      <vt:lpstr>Introduction</vt:lpstr>
      <vt:lpstr>The Files</vt:lpstr>
      <vt:lpstr>Quick Look At The Raw Data </vt:lpstr>
      <vt:lpstr>The Clean (ETL)</vt:lpstr>
      <vt:lpstr>Our Model </vt:lpstr>
      <vt:lpstr>Preparing the Report</vt:lpstr>
      <vt:lpstr>The Report </vt:lpstr>
      <vt:lpstr>Findings</vt:lpstr>
      <vt:lpstr>The Geographical Data </vt:lpstr>
      <vt:lpstr>Findings</vt:lpstr>
      <vt:lpstr>Publishing Year Data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Project</dc:title>
  <dc:creator>Adam Margalit</dc:creator>
  <cp:lastModifiedBy>Adam Margalit</cp:lastModifiedBy>
  <cp:revision>19</cp:revision>
  <dcterms:created xsi:type="dcterms:W3CDTF">2022-10-20T15:36:34Z</dcterms:created>
  <dcterms:modified xsi:type="dcterms:W3CDTF">2022-10-20T18:46:58Z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